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7" r:id="rId2"/>
    <p:sldMasterId id="2147483726" r:id="rId3"/>
    <p:sldMasterId id="2147483738" r:id="rId4"/>
  </p:sldMasterIdLst>
  <p:notesMasterIdLst>
    <p:notesMasterId r:id="rId60"/>
  </p:notesMasterIdLst>
  <p:sldIdLst>
    <p:sldId id="404" r:id="rId5"/>
    <p:sldId id="566" r:id="rId6"/>
    <p:sldId id="567" r:id="rId7"/>
    <p:sldId id="568" r:id="rId8"/>
    <p:sldId id="465" r:id="rId9"/>
    <p:sldId id="460" r:id="rId10"/>
    <p:sldId id="461" r:id="rId11"/>
    <p:sldId id="476" r:id="rId12"/>
    <p:sldId id="569" r:id="rId13"/>
    <p:sldId id="478" r:id="rId14"/>
    <p:sldId id="570" r:id="rId15"/>
    <p:sldId id="571" r:id="rId16"/>
    <p:sldId id="482" r:id="rId17"/>
    <p:sldId id="483" r:id="rId18"/>
    <p:sldId id="487" r:id="rId19"/>
    <p:sldId id="491" r:id="rId20"/>
    <p:sldId id="479" r:id="rId21"/>
    <p:sldId id="492" r:id="rId22"/>
    <p:sldId id="494" r:id="rId23"/>
    <p:sldId id="495" r:id="rId24"/>
    <p:sldId id="496" r:id="rId25"/>
    <p:sldId id="497" r:id="rId26"/>
    <p:sldId id="498" r:id="rId27"/>
    <p:sldId id="541" r:id="rId28"/>
    <p:sldId id="542" r:id="rId29"/>
    <p:sldId id="545" r:id="rId30"/>
    <p:sldId id="550" r:id="rId31"/>
    <p:sldId id="549" r:id="rId32"/>
    <p:sldId id="552" r:id="rId33"/>
    <p:sldId id="557" r:id="rId34"/>
    <p:sldId id="556" r:id="rId35"/>
    <p:sldId id="502" r:id="rId36"/>
    <p:sldId id="456" r:id="rId37"/>
    <p:sldId id="564" r:id="rId38"/>
    <p:sldId id="565" r:id="rId39"/>
    <p:sldId id="504" r:id="rId40"/>
    <p:sldId id="503" r:id="rId41"/>
    <p:sldId id="308" r:id="rId42"/>
    <p:sldId id="511" r:id="rId43"/>
    <p:sldId id="558" r:id="rId44"/>
    <p:sldId id="560" r:id="rId45"/>
    <p:sldId id="559" r:id="rId46"/>
    <p:sldId id="515" r:id="rId47"/>
    <p:sldId id="526" r:id="rId48"/>
    <p:sldId id="533" r:id="rId49"/>
    <p:sldId id="534" r:id="rId50"/>
    <p:sldId id="538" r:id="rId51"/>
    <p:sldId id="539" r:id="rId52"/>
    <p:sldId id="540" r:id="rId53"/>
    <p:sldId id="527" r:id="rId54"/>
    <p:sldId id="528" r:id="rId55"/>
    <p:sldId id="529" r:id="rId56"/>
    <p:sldId id="531" r:id="rId57"/>
    <p:sldId id="544" r:id="rId58"/>
    <p:sldId id="562" r:id="rId59"/>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Candelier" initials="MC" lastIdx="3" clrIdx="0">
    <p:extLst>
      <p:ext uri="{19B8F6BF-5375-455C-9EA6-DF929625EA0E}">
        <p15:presenceInfo xmlns:p15="http://schemas.microsoft.com/office/powerpoint/2012/main" userId="f46e230463818f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0066"/>
    <a:srgbClr val="FF9D67"/>
    <a:srgbClr val="FFCC66"/>
    <a:srgbClr val="99FF99"/>
    <a:srgbClr val="66FF99"/>
    <a:srgbClr val="FDFFE5"/>
    <a:srgbClr val="983300"/>
    <a:srgbClr val="CCFF66"/>
    <a:srgbClr val="993300"/>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27" autoAdjust="0"/>
    <p:restoredTop sz="47467" autoAdjust="0"/>
  </p:normalViewPr>
  <p:slideViewPr>
    <p:cSldViewPr>
      <p:cViewPr varScale="1">
        <p:scale>
          <a:sx n="34" d="100"/>
          <a:sy n="34" d="100"/>
        </p:scale>
        <p:origin x="738" y="42"/>
      </p:cViewPr>
      <p:guideLst>
        <p:guide orient="horz" pos="2160"/>
        <p:guide pos="2880"/>
      </p:guideLst>
    </p:cSldViewPr>
  </p:slideViewPr>
  <p:outlineViewPr>
    <p:cViewPr>
      <p:scale>
        <a:sx n="33" d="100"/>
        <a:sy n="33" d="100"/>
      </p:scale>
      <p:origin x="0" y="-10404"/>
    </p:cViewPr>
  </p:outlineViewPr>
  <p:notesTextViewPr>
    <p:cViewPr>
      <p:scale>
        <a:sx n="125" d="100"/>
        <a:sy n="125" d="100"/>
      </p:scale>
      <p:origin x="0" y="0"/>
    </p:cViewPr>
  </p:notesTextViewPr>
  <p:sorterViewPr>
    <p:cViewPr varScale="1">
      <p:scale>
        <a:sx n="1" d="1"/>
        <a:sy n="1" d="1"/>
      </p:scale>
      <p:origin x="0" y="-234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5B7088-24B0-4C31-A14B-E42F488C5E48}"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fr-FR"/>
        </a:p>
      </dgm:t>
    </dgm:pt>
    <dgm:pt modelId="{92379A72-6E51-41F1-A5E6-4D0C5655131B}">
      <dgm:prSet phldrT="[Texte]"/>
      <dgm:spPr/>
      <dgm:t>
        <a:bodyPr/>
        <a:lstStyle/>
        <a:p>
          <a:r>
            <a:rPr lang="fr-FR" i="1" dirty="0">
              <a:solidFill>
                <a:srgbClr val="CC0066"/>
              </a:solidFill>
            </a:rPr>
            <a:t>Grosjean</a:t>
          </a:r>
          <a:r>
            <a:rPr lang="ja-JP" altLang="fr-FR" i="1" dirty="0">
              <a:solidFill>
                <a:srgbClr val="CC0066"/>
              </a:solidFill>
            </a:rPr>
            <a:t>の研究 </a:t>
          </a:r>
          <a:r>
            <a:rPr lang="fr-FR" altLang="ja-JP" i="1" dirty="0">
              <a:solidFill>
                <a:srgbClr val="CC0066"/>
              </a:solidFill>
            </a:rPr>
            <a:t>(1985)</a:t>
          </a:r>
          <a:r>
            <a:rPr lang="en-US" i="1" dirty="0"/>
            <a:t/>
          </a:r>
          <a:br>
            <a:rPr lang="en-US" i="1" dirty="0"/>
          </a:br>
          <a:r>
            <a:rPr lang="ja-JP" altLang="en-US" i="1" dirty="0"/>
            <a:t>バイリンガリズムの全体論的視点</a:t>
          </a:r>
        </a:p>
        <a:p>
          <a:r>
            <a:rPr lang="ja-JP" altLang="fr-FR" i="1" dirty="0"/>
            <a:t>彼は以下の両</a:t>
          </a:r>
          <a:r>
            <a:rPr lang="ja-JP" altLang="en-US" i="1" dirty="0"/>
            <a:t>研究</a:t>
          </a:r>
          <a:r>
            <a:rPr lang="ja-JP" altLang="fr-FR" i="1" dirty="0"/>
            <a:t>に</a:t>
          </a:r>
          <a:r>
            <a:rPr lang="ja-JP" altLang="en-US" i="1" dirty="0"/>
            <a:t>強い</a:t>
          </a:r>
          <a:r>
            <a:rPr lang="ja-JP" altLang="fr-FR" i="1" dirty="0"/>
            <a:t>影響を与えた</a:t>
          </a:r>
          <a:r>
            <a:rPr lang="fr-FR" altLang="ja-JP" i="1" dirty="0"/>
            <a:t>…</a:t>
          </a:r>
          <a:endParaRPr lang="fr-FR" dirty="0"/>
        </a:p>
      </dgm:t>
    </dgm:pt>
    <dgm:pt modelId="{8C418C0E-3C55-42A6-8B0A-0983BAA155DC}" type="parTrans" cxnId="{281FD918-732C-4BFA-96B7-6E0AF895CA6C}">
      <dgm:prSet/>
      <dgm:spPr/>
      <dgm:t>
        <a:bodyPr/>
        <a:lstStyle/>
        <a:p>
          <a:endParaRPr lang="fr-FR"/>
        </a:p>
      </dgm:t>
    </dgm:pt>
    <dgm:pt modelId="{C0D35C4B-004D-4A40-8176-608DFBB8F262}" type="sibTrans" cxnId="{281FD918-732C-4BFA-96B7-6E0AF895CA6C}">
      <dgm:prSet/>
      <dgm:spPr/>
      <dgm:t>
        <a:bodyPr/>
        <a:lstStyle/>
        <a:p>
          <a:endParaRPr lang="fr-FR"/>
        </a:p>
      </dgm:t>
    </dgm:pt>
    <dgm:pt modelId="{061253A7-906B-4CFE-8358-028D682B0C64}">
      <dgm:prSet phldrT="[Texte]"/>
      <dgm:spPr/>
      <dgm:t>
        <a:bodyPr/>
        <a:lstStyle/>
        <a:p>
          <a:r>
            <a:rPr lang="fr-FR" i="1" dirty="0"/>
            <a:t>… </a:t>
          </a:r>
          <a:r>
            <a:rPr lang="fr-FR" altLang="ja-JP" i="1" dirty="0">
              <a:solidFill>
                <a:srgbClr val="CB0066"/>
              </a:solidFill>
            </a:rPr>
            <a:t>Cook</a:t>
          </a:r>
          <a:r>
            <a:rPr lang="ja-JP" altLang="fr-FR" i="1" dirty="0">
              <a:solidFill>
                <a:srgbClr val="CB0066"/>
              </a:solidFill>
            </a:rPr>
            <a:t>の概念</a:t>
          </a:r>
          <a:r>
            <a:rPr lang="ja-JP" altLang="fr-FR" i="1" dirty="0"/>
            <a:t>であるマルチコンピテンス</a:t>
          </a:r>
          <a:r>
            <a:rPr lang="fr-FR" altLang="ja-JP" i="1" dirty="0"/>
            <a:t>[</a:t>
          </a:r>
          <a:r>
            <a:rPr lang="fr-FR" altLang="ja-JP" i="1" dirty="0" err="1"/>
            <a:t>multicompetence</a:t>
          </a:r>
          <a:r>
            <a:rPr lang="fr-FR" altLang="ja-JP" i="1" dirty="0"/>
            <a:t>](1991)</a:t>
          </a:r>
          <a:r>
            <a:rPr lang="fr-FR" i="1" dirty="0"/>
            <a:t>)…</a:t>
          </a:r>
        </a:p>
      </dgm:t>
    </dgm:pt>
    <dgm:pt modelId="{01E13994-1EC1-425B-AB89-28E6932807BA}" type="parTrans" cxnId="{07C616AD-C07E-4BF9-BEEB-FDE002751152}">
      <dgm:prSet/>
      <dgm:spPr/>
      <dgm:t>
        <a:bodyPr/>
        <a:lstStyle/>
        <a:p>
          <a:endParaRPr lang="fr-FR"/>
        </a:p>
      </dgm:t>
    </dgm:pt>
    <dgm:pt modelId="{FE4B855B-2384-4A71-B987-FD5BE3907951}" type="sibTrans" cxnId="{07C616AD-C07E-4BF9-BEEB-FDE002751152}">
      <dgm:prSet/>
      <dgm:spPr/>
      <dgm:t>
        <a:bodyPr/>
        <a:lstStyle/>
        <a:p>
          <a:endParaRPr lang="fr-FR"/>
        </a:p>
      </dgm:t>
    </dgm:pt>
    <dgm:pt modelId="{CACF5CEE-41DE-4983-A637-766D70CBDF19}">
      <dgm:prSet phldrT="[Texte]"/>
      <dgm:spPr/>
      <dgm:t>
        <a:bodyPr/>
        <a:lstStyle/>
        <a:p>
          <a:r>
            <a:rPr lang="en-US" i="1" dirty="0"/>
            <a:t>…</a:t>
          </a:r>
          <a:r>
            <a:rPr lang="ja-JP" altLang="fr-FR" i="1" dirty="0"/>
            <a:t>そして</a:t>
          </a:r>
          <a:r>
            <a:rPr lang="fr-FR" altLang="ja-JP" i="1" dirty="0" err="1"/>
            <a:t>Herdina</a:t>
          </a:r>
          <a:r>
            <a:rPr lang="fr-FR" altLang="ja-JP" i="1" dirty="0"/>
            <a:t> and </a:t>
          </a:r>
          <a:r>
            <a:rPr lang="fr-FR" altLang="ja-JP" i="1" dirty="0" err="1"/>
            <a:t>Jessner</a:t>
          </a:r>
          <a:r>
            <a:rPr lang="fr-FR" altLang="ja-JP" i="1" dirty="0"/>
            <a:t> (2002)</a:t>
          </a:r>
          <a:r>
            <a:rPr lang="ja-JP" altLang="fr-FR" i="1" dirty="0"/>
            <a:t>の</a:t>
          </a:r>
          <a:r>
            <a:rPr lang="ja-JP" altLang="fr-FR" i="1" dirty="0">
              <a:solidFill>
                <a:srgbClr val="CB0066"/>
              </a:solidFill>
            </a:rPr>
            <a:t>多言語発達と多言語能力に関する</a:t>
          </a:r>
          <a:r>
            <a:rPr lang="ja-JP" altLang="fr-FR" i="1" dirty="0"/>
            <a:t>ダイナミックな</a:t>
          </a:r>
          <a:r>
            <a:rPr lang="ja-JP" altLang="fr-FR" i="1" dirty="0">
              <a:solidFill>
                <a:srgbClr val="CB0066"/>
              </a:solidFill>
            </a:rPr>
            <a:t>概念</a:t>
          </a:r>
          <a:endParaRPr lang="fr-FR" i="1" dirty="0">
            <a:solidFill>
              <a:srgbClr val="CB0066"/>
            </a:solidFill>
          </a:endParaRPr>
        </a:p>
      </dgm:t>
    </dgm:pt>
    <dgm:pt modelId="{5B95A9EB-B1FC-4444-8609-04A73CFF7000}" type="parTrans" cxnId="{BA573739-4788-4B80-BEA4-1F29E5D0BBCE}">
      <dgm:prSet/>
      <dgm:spPr/>
      <dgm:t>
        <a:bodyPr/>
        <a:lstStyle/>
        <a:p>
          <a:endParaRPr lang="fr-FR"/>
        </a:p>
      </dgm:t>
    </dgm:pt>
    <dgm:pt modelId="{2A7E397C-102A-44D1-ADC8-62627FFDEAD0}" type="sibTrans" cxnId="{BA573739-4788-4B80-BEA4-1F29E5D0BBCE}">
      <dgm:prSet/>
      <dgm:spPr/>
      <dgm:t>
        <a:bodyPr/>
        <a:lstStyle/>
        <a:p>
          <a:endParaRPr lang="fr-FR"/>
        </a:p>
      </dgm:t>
    </dgm:pt>
    <dgm:pt modelId="{EB942F39-3197-4201-8175-C372528BFC8E}" type="pres">
      <dgm:prSet presAssocID="{DF5B7088-24B0-4C31-A14B-E42F488C5E48}" presName="hierChild1" presStyleCnt="0">
        <dgm:presLayoutVars>
          <dgm:orgChart val="1"/>
          <dgm:chPref val="1"/>
          <dgm:dir/>
          <dgm:animOne val="branch"/>
          <dgm:animLvl val="lvl"/>
          <dgm:resizeHandles/>
        </dgm:presLayoutVars>
      </dgm:prSet>
      <dgm:spPr/>
      <dgm:t>
        <a:bodyPr/>
        <a:lstStyle/>
        <a:p>
          <a:endParaRPr lang="fr-FR"/>
        </a:p>
      </dgm:t>
    </dgm:pt>
    <dgm:pt modelId="{2A18E9C8-C568-4B5B-AB6E-9C9B2A831930}" type="pres">
      <dgm:prSet presAssocID="{92379A72-6E51-41F1-A5E6-4D0C5655131B}" presName="hierRoot1" presStyleCnt="0">
        <dgm:presLayoutVars>
          <dgm:hierBranch val="init"/>
        </dgm:presLayoutVars>
      </dgm:prSet>
      <dgm:spPr/>
    </dgm:pt>
    <dgm:pt modelId="{1E9C1634-236F-474F-95F9-EB2C958FBF94}" type="pres">
      <dgm:prSet presAssocID="{92379A72-6E51-41F1-A5E6-4D0C5655131B}" presName="rootComposite1" presStyleCnt="0"/>
      <dgm:spPr/>
    </dgm:pt>
    <dgm:pt modelId="{01E3E473-2A86-40D1-B522-D3D71133943F}" type="pres">
      <dgm:prSet presAssocID="{92379A72-6E51-41F1-A5E6-4D0C5655131B}" presName="rootText1" presStyleLbl="node0" presStyleIdx="0" presStyleCnt="1">
        <dgm:presLayoutVars>
          <dgm:chPref val="3"/>
        </dgm:presLayoutVars>
      </dgm:prSet>
      <dgm:spPr/>
      <dgm:t>
        <a:bodyPr/>
        <a:lstStyle/>
        <a:p>
          <a:endParaRPr lang="fr-FR"/>
        </a:p>
      </dgm:t>
    </dgm:pt>
    <dgm:pt modelId="{90A086CF-8556-4D7E-98E7-613B2B73ADCE}" type="pres">
      <dgm:prSet presAssocID="{92379A72-6E51-41F1-A5E6-4D0C5655131B}" presName="rootConnector1" presStyleLbl="node1" presStyleIdx="0" presStyleCnt="0"/>
      <dgm:spPr/>
      <dgm:t>
        <a:bodyPr/>
        <a:lstStyle/>
        <a:p>
          <a:endParaRPr lang="fr-FR"/>
        </a:p>
      </dgm:t>
    </dgm:pt>
    <dgm:pt modelId="{1766D15F-70D6-4649-B99B-9A13DBEC4543}" type="pres">
      <dgm:prSet presAssocID="{92379A72-6E51-41F1-A5E6-4D0C5655131B}" presName="hierChild2" presStyleCnt="0"/>
      <dgm:spPr/>
    </dgm:pt>
    <dgm:pt modelId="{4BDE4066-7063-4DE1-BCBC-21D977FE6EA4}" type="pres">
      <dgm:prSet presAssocID="{01E13994-1EC1-425B-AB89-28E6932807BA}" presName="Name37" presStyleLbl="parChTrans1D2" presStyleIdx="0" presStyleCnt="2"/>
      <dgm:spPr/>
      <dgm:t>
        <a:bodyPr/>
        <a:lstStyle/>
        <a:p>
          <a:endParaRPr lang="fr-FR"/>
        </a:p>
      </dgm:t>
    </dgm:pt>
    <dgm:pt modelId="{15AC5E70-93DE-42CF-88A9-9285C2FF13FD}" type="pres">
      <dgm:prSet presAssocID="{061253A7-906B-4CFE-8358-028D682B0C64}" presName="hierRoot2" presStyleCnt="0">
        <dgm:presLayoutVars>
          <dgm:hierBranch val="init"/>
        </dgm:presLayoutVars>
      </dgm:prSet>
      <dgm:spPr/>
    </dgm:pt>
    <dgm:pt modelId="{CE32A3BE-6FE2-47EA-802C-28D6023C1669}" type="pres">
      <dgm:prSet presAssocID="{061253A7-906B-4CFE-8358-028D682B0C64}" presName="rootComposite" presStyleCnt="0"/>
      <dgm:spPr/>
    </dgm:pt>
    <dgm:pt modelId="{8EA09488-222E-4154-A64F-1589CE810164}" type="pres">
      <dgm:prSet presAssocID="{061253A7-906B-4CFE-8358-028D682B0C64}" presName="rootText" presStyleLbl="node2" presStyleIdx="0" presStyleCnt="2">
        <dgm:presLayoutVars>
          <dgm:chPref val="3"/>
        </dgm:presLayoutVars>
      </dgm:prSet>
      <dgm:spPr/>
      <dgm:t>
        <a:bodyPr/>
        <a:lstStyle/>
        <a:p>
          <a:endParaRPr lang="fr-FR"/>
        </a:p>
      </dgm:t>
    </dgm:pt>
    <dgm:pt modelId="{496A55BB-22AA-4ABC-BF73-C6BCC1103A86}" type="pres">
      <dgm:prSet presAssocID="{061253A7-906B-4CFE-8358-028D682B0C64}" presName="rootConnector" presStyleLbl="node2" presStyleIdx="0" presStyleCnt="2"/>
      <dgm:spPr/>
      <dgm:t>
        <a:bodyPr/>
        <a:lstStyle/>
        <a:p>
          <a:endParaRPr lang="fr-FR"/>
        </a:p>
      </dgm:t>
    </dgm:pt>
    <dgm:pt modelId="{0DFE69F3-7BD9-43D1-A82F-E19142E272BE}" type="pres">
      <dgm:prSet presAssocID="{061253A7-906B-4CFE-8358-028D682B0C64}" presName="hierChild4" presStyleCnt="0"/>
      <dgm:spPr/>
    </dgm:pt>
    <dgm:pt modelId="{2418A821-1B90-403B-B04E-9921B776C888}" type="pres">
      <dgm:prSet presAssocID="{061253A7-906B-4CFE-8358-028D682B0C64}" presName="hierChild5" presStyleCnt="0"/>
      <dgm:spPr/>
    </dgm:pt>
    <dgm:pt modelId="{A51A6BB4-F06B-4FC2-899D-1DED5965CDFF}" type="pres">
      <dgm:prSet presAssocID="{5B95A9EB-B1FC-4444-8609-04A73CFF7000}" presName="Name37" presStyleLbl="parChTrans1D2" presStyleIdx="1" presStyleCnt="2"/>
      <dgm:spPr/>
      <dgm:t>
        <a:bodyPr/>
        <a:lstStyle/>
        <a:p>
          <a:endParaRPr lang="fr-FR"/>
        </a:p>
      </dgm:t>
    </dgm:pt>
    <dgm:pt modelId="{3C1D674F-69C3-493D-B4D6-8B5DF1233CE4}" type="pres">
      <dgm:prSet presAssocID="{CACF5CEE-41DE-4983-A637-766D70CBDF19}" presName="hierRoot2" presStyleCnt="0">
        <dgm:presLayoutVars>
          <dgm:hierBranch val="init"/>
        </dgm:presLayoutVars>
      </dgm:prSet>
      <dgm:spPr/>
    </dgm:pt>
    <dgm:pt modelId="{DA9D964C-FA47-4622-ACBC-BC96240E36A2}" type="pres">
      <dgm:prSet presAssocID="{CACF5CEE-41DE-4983-A637-766D70CBDF19}" presName="rootComposite" presStyleCnt="0"/>
      <dgm:spPr/>
    </dgm:pt>
    <dgm:pt modelId="{58D2E41C-E151-418A-92E2-1B98A947C3DE}" type="pres">
      <dgm:prSet presAssocID="{CACF5CEE-41DE-4983-A637-766D70CBDF19}" presName="rootText" presStyleLbl="node2" presStyleIdx="1" presStyleCnt="2">
        <dgm:presLayoutVars>
          <dgm:chPref val="3"/>
        </dgm:presLayoutVars>
      </dgm:prSet>
      <dgm:spPr/>
      <dgm:t>
        <a:bodyPr/>
        <a:lstStyle/>
        <a:p>
          <a:endParaRPr lang="fr-FR"/>
        </a:p>
      </dgm:t>
    </dgm:pt>
    <dgm:pt modelId="{4A7D4583-FFAB-4053-8C62-0E9CE752B09D}" type="pres">
      <dgm:prSet presAssocID="{CACF5CEE-41DE-4983-A637-766D70CBDF19}" presName="rootConnector" presStyleLbl="node2" presStyleIdx="1" presStyleCnt="2"/>
      <dgm:spPr/>
      <dgm:t>
        <a:bodyPr/>
        <a:lstStyle/>
        <a:p>
          <a:endParaRPr lang="fr-FR"/>
        </a:p>
      </dgm:t>
    </dgm:pt>
    <dgm:pt modelId="{35B28458-C46D-4CDC-A942-2866188F7C2E}" type="pres">
      <dgm:prSet presAssocID="{CACF5CEE-41DE-4983-A637-766D70CBDF19}" presName="hierChild4" presStyleCnt="0"/>
      <dgm:spPr/>
    </dgm:pt>
    <dgm:pt modelId="{AE47D608-B6FC-40E7-8A81-17DC2075C8BF}" type="pres">
      <dgm:prSet presAssocID="{CACF5CEE-41DE-4983-A637-766D70CBDF19}" presName="hierChild5" presStyleCnt="0"/>
      <dgm:spPr/>
    </dgm:pt>
    <dgm:pt modelId="{40B0C65A-BF70-49B2-B8C3-32B25CBF2545}" type="pres">
      <dgm:prSet presAssocID="{92379A72-6E51-41F1-A5E6-4D0C5655131B}" presName="hierChild3" presStyleCnt="0"/>
      <dgm:spPr/>
    </dgm:pt>
  </dgm:ptLst>
  <dgm:cxnLst>
    <dgm:cxn modelId="{167C43F6-5C6E-AE41-ACBB-57451C6CBB58}" type="presOf" srcId="{5B95A9EB-B1FC-4444-8609-04A73CFF7000}" destId="{A51A6BB4-F06B-4FC2-899D-1DED5965CDFF}" srcOrd="0" destOrd="0" presId="urn:microsoft.com/office/officeart/2005/8/layout/orgChart1"/>
    <dgm:cxn modelId="{449EA0EA-9737-8140-AC52-F3360B59DDC3}" type="presOf" srcId="{92379A72-6E51-41F1-A5E6-4D0C5655131B}" destId="{01E3E473-2A86-40D1-B522-D3D71133943F}" srcOrd="0" destOrd="0" presId="urn:microsoft.com/office/officeart/2005/8/layout/orgChart1"/>
    <dgm:cxn modelId="{07C616AD-C07E-4BF9-BEEB-FDE002751152}" srcId="{92379A72-6E51-41F1-A5E6-4D0C5655131B}" destId="{061253A7-906B-4CFE-8358-028D682B0C64}" srcOrd="0" destOrd="0" parTransId="{01E13994-1EC1-425B-AB89-28E6932807BA}" sibTransId="{FE4B855B-2384-4A71-B987-FD5BE3907951}"/>
    <dgm:cxn modelId="{141C601F-862E-7141-864B-834CB2E4585E}" type="presOf" srcId="{DF5B7088-24B0-4C31-A14B-E42F488C5E48}" destId="{EB942F39-3197-4201-8175-C372528BFC8E}" srcOrd="0" destOrd="0" presId="urn:microsoft.com/office/officeart/2005/8/layout/orgChart1"/>
    <dgm:cxn modelId="{BA573739-4788-4B80-BEA4-1F29E5D0BBCE}" srcId="{92379A72-6E51-41F1-A5E6-4D0C5655131B}" destId="{CACF5CEE-41DE-4983-A637-766D70CBDF19}" srcOrd="1" destOrd="0" parTransId="{5B95A9EB-B1FC-4444-8609-04A73CFF7000}" sibTransId="{2A7E397C-102A-44D1-ADC8-62627FFDEAD0}"/>
    <dgm:cxn modelId="{26D801BD-92B1-7F44-865C-87DA15279D0A}" type="presOf" srcId="{92379A72-6E51-41F1-A5E6-4D0C5655131B}" destId="{90A086CF-8556-4D7E-98E7-613B2B73ADCE}" srcOrd="1" destOrd="0" presId="urn:microsoft.com/office/officeart/2005/8/layout/orgChart1"/>
    <dgm:cxn modelId="{CEE5FC8A-9B2D-C848-A476-416BD535DCFA}" type="presOf" srcId="{CACF5CEE-41DE-4983-A637-766D70CBDF19}" destId="{4A7D4583-FFAB-4053-8C62-0E9CE752B09D}" srcOrd="1" destOrd="0" presId="urn:microsoft.com/office/officeart/2005/8/layout/orgChart1"/>
    <dgm:cxn modelId="{B7A5D356-972D-BE4A-BA37-699D30086203}" type="presOf" srcId="{061253A7-906B-4CFE-8358-028D682B0C64}" destId="{8EA09488-222E-4154-A64F-1589CE810164}" srcOrd="0" destOrd="0" presId="urn:microsoft.com/office/officeart/2005/8/layout/orgChart1"/>
    <dgm:cxn modelId="{AB1A3F4E-1C42-EE47-941F-ED0B82CC69A9}" type="presOf" srcId="{CACF5CEE-41DE-4983-A637-766D70CBDF19}" destId="{58D2E41C-E151-418A-92E2-1B98A947C3DE}" srcOrd="0" destOrd="0" presId="urn:microsoft.com/office/officeart/2005/8/layout/orgChart1"/>
    <dgm:cxn modelId="{F8D812ED-F734-D247-8011-67212F99C005}" type="presOf" srcId="{01E13994-1EC1-425B-AB89-28E6932807BA}" destId="{4BDE4066-7063-4DE1-BCBC-21D977FE6EA4}" srcOrd="0" destOrd="0" presId="urn:microsoft.com/office/officeart/2005/8/layout/orgChart1"/>
    <dgm:cxn modelId="{71522BD9-55D6-EB48-A193-63C85DC828F1}" type="presOf" srcId="{061253A7-906B-4CFE-8358-028D682B0C64}" destId="{496A55BB-22AA-4ABC-BF73-C6BCC1103A86}" srcOrd="1" destOrd="0" presId="urn:microsoft.com/office/officeart/2005/8/layout/orgChart1"/>
    <dgm:cxn modelId="{281FD918-732C-4BFA-96B7-6E0AF895CA6C}" srcId="{DF5B7088-24B0-4C31-A14B-E42F488C5E48}" destId="{92379A72-6E51-41F1-A5E6-4D0C5655131B}" srcOrd="0" destOrd="0" parTransId="{8C418C0E-3C55-42A6-8B0A-0983BAA155DC}" sibTransId="{C0D35C4B-004D-4A40-8176-608DFBB8F262}"/>
    <dgm:cxn modelId="{3BFB7546-6F72-7E47-8AB9-230F811600BC}" type="presParOf" srcId="{EB942F39-3197-4201-8175-C372528BFC8E}" destId="{2A18E9C8-C568-4B5B-AB6E-9C9B2A831930}" srcOrd="0" destOrd="0" presId="urn:microsoft.com/office/officeart/2005/8/layout/orgChart1"/>
    <dgm:cxn modelId="{9B53E6B2-9BF4-6D4E-9A8D-D00C137CF8A4}" type="presParOf" srcId="{2A18E9C8-C568-4B5B-AB6E-9C9B2A831930}" destId="{1E9C1634-236F-474F-95F9-EB2C958FBF94}" srcOrd="0" destOrd="0" presId="urn:microsoft.com/office/officeart/2005/8/layout/orgChart1"/>
    <dgm:cxn modelId="{70A1D6D9-0B35-D147-8FF1-3563A4C0ADA1}" type="presParOf" srcId="{1E9C1634-236F-474F-95F9-EB2C958FBF94}" destId="{01E3E473-2A86-40D1-B522-D3D71133943F}" srcOrd="0" destOrd="0" presId="urn:microsoft.com/office/officeart/2005/8/layout/orgChart1"/>
    <dgm:cxn modelId="{B2282734-F3E6-CB41-A21A-0B61F71D8A17}" type="presParOf" srcId="{1E9C1634-236F-474F-95F9-EB2C958FBF94}" destId="{90A086CF-8556-4D7E-98E7-613B2B73ADCE}" srcOrd="1" destOrd="0" presId="urn:microsoft.com/office/officeart/2005/8/layout/orgChart1"/>
    <dgm:cxn modelId="{B078085F-B416-6D45-B14D-800A9E8AA0B9}" type="presParOf" srcId="{2A18E9C8-C568-4B5B-AB6E-9C9B2A831930}" destId="{1766D15F-70D6-4649-B99B-9A13DBEC4543}" srcOrd="1" destOrd="0" presId="urn:microsoft.com/office/officeart/2005/8/layout/orgChart1"/>
    <dgm:cxn modelId="{652E2EBA-06DE-1A47-8FFA-A5E414C4F53A}" type="presParOf" srcId="{1766D15F-70D6-4649-B99B-9A13DBEC4543}" destId="{4BDE4066-7063-4DE1-BCBC-21D977FE6EA4}" srcOrd="0" destOrd="0" presId="urn:microsoft.com/office/officeart/2005/8/layout/orgChart1"/>
    <dgm:cxn modelId="{D7590FB3-E961-5448-8FD9-EB163F97CAE5}" type="presParOf" srcId="{1766D15F-70D6-4649-B99B-9A13DBEC4543}" destId="{15AC5E70-93DE-42CF-88A9-9285C2FF13FD}" srcOrd="1" destOrd="0" presId="urn:microsoft.com/office/officeart/2005/8/layout/orgChart1"/>
    <dgm:cxn modelId="{5377C91F-5207-FD43-97CE-8D0E0DA59E7D}" type="presParOf" srcId="{15AC5E70-93DE-42CF-88A9-9285C2FF13FD}" destId="{CE32A3BE-6FE2-47EA-802C-28D6023C1669}" srcOrd="0" destOrd="0" presId="urn:microsoft.com/office/officeart/2005/8/layout/orgChart1"/>
    <dgm:cxn modelId="{BBBB43C5-8BFF-494E-8AA4-1FA196C5F488}" type="presParOf" srcId="{CE32A3BE-6FE2-47EA-802C-28D6023C1669}" destId="{8EA09488-222E-4154-A64F-1589CE810164}" srcOrd="0" destOrd="0" presId="urn:microsoft.com/office/officeart/2005/8/layout/orgChart1"/>
    <dgm:cxn modelId="{B4DB7550-EABA-754F-89E5-D5DBF200E070}" type="presParOf" srcId="{CE32A3BE-6FE2-47EA-802C-28D6023C1669}" destId="{496A55BB-22AA-4ABC-BF73-C6BCC1103A86}" srcOrd="1" destOrd="0" presId="urn:microsoft.com/office/officeart/2005/8/layout/orgChart1"/>
    <dgm:cxn modelId="{7355A718-D744-4745-8CA9-26BDEFBA3237}" type="presParOf" srcId="{15AC5E70-93DE-42CF-88A9-9285C2FF13FD}" destId="{0DFE69F3-7BD9-43D1-A82F-E19142E272BE}" srcOrd="1" destOrd="0" presId="urn:microsoft.com/office/officeart/2005/8/layout/orgChart1"/>
    <dgm:cxn modelId="{E550E2D5-264C-C84D-B00B-7E21D4631ADF}" type="presParOf" srcId="{15AC5E70-93DE-42CF-88A9-9285C2FF13FD}" destId="{2418A821-1B90-403B-B04E-9921B776C888}" srcOrd="2" destOrd="0" presId="urn:microsoft.com/office/officeart/2005/8/layout/orgChart1"/>
    <dgm:cxn modelId="{045977E9-BFD0-8643-A31C-2875AF184FBF}" type="presParOf" srcId="{1766D15F-70D6-4649-B99B-9A13DBEC4543}" destId="{A51A6BB4-F06B-4FC2-899D-1DED5965CDFF}" srcOrd="2" destOrd="0" presId="urn:microsoft.com/office/officeart/2005/8/layout/orgChart1"/>
    <dgm:cxn modelId="{4322568A-3F38-9647-B719-B75E87F25EEA}" type="presParOf" srcId="{1766D15F-70D6-4649-B99B-9A13DBEC4543}" destId="{3C1D674F-69C3-493D-B4D6-8B5DF1233CE4}" srcOrd="3" destOrd="0" presId="urn:microsoft.com/office/officeart/2005/8/layout/orgChart1"/>
    <dgm:cxn modelId="{C95AA4A6-2C4E-7E46-869C-A1505D3E7006}" type="presParOf" srcId="{3C1D674F-69C3-493D-B4D6-8B5DF1233CE4}" destId="{DA9D964C-FA47-4622-ACBC-BC96240E36A2}" srcOrd="0" destOrd="0" presId="urn:microsoft.com/office/officeart/2005/8/layout/orgChart1"/>
    <dgm:cxn modelId="{CA32E573-716F-C942-B484-BC4730FA6459}" type="presParOf" srcId="{DA9D964C-FA47-4622-ACBC-BC96240E36A2}" destId="{58D2E41C-E151-418A-92E2-1B98A947C3DE}" srcOrd="0" destOrd="0" presId="urn:microsoft.com/office/officeart/2005/8/layout/orgChart1"/>
    <dgm:cxn modelId="{0CC94A4D-6FFE-F945-BB3A-D5E30B38F935}" type="presParOf" srcId="{DA9D964C-FA47-4622-ACBC-BC96240E36A2}" destId="{4A7D4583-FFAB-4053-8C62-0E9CE752B09D}" srcOrd="1" destOrd="0" presId="urn:microsoft.com/office/officeart/2005/8/layout/orgChart1"/>
    <dgm:cxn modelId="{4EAA3344-C71E-F047-9903-09DB0B38D16F}" type="presParOf" srcId="{3C1D674F-69C3-493D-B4D6-8B5DF1233CE4}" destId="{35B28458-C46D-4CDC-A942-2866188F7C2E}" srcOrd="1" destOrd="0" presId="urn:microsoft.com/office/officeart/2005/8/layout/orgChart1"/>
    <dgm:cxn modelId="{699C6369-CCC8-D84C-8F09-13BA22FEBE36}" type="presParOf" srcId="{3C1D674F-69C3-493D-B4D6-8B5DF1233CE4}" destId="{AE47D608-B6FC-40E7-8A81-17DC2075C8BF}" srcOrd="2" destOrd="0" presId="urn:microsoft.com/office/officeart/2005/8/layout/orgChart1"/>
    <dgm:cxn modelId="{E04F97CF-DCF4-5A4D-B99A-8CA48A75FE11}" type="presParOf" srcId="{2A18E9C8-C568-4B5B-AB6E-9C9B2A831930}" destId="{40B0C65A-BF70-49B2-B8C3-32B25CBF25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5B7088-24B0-4C31-A14B-E42F488C5E48}"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fr-FR"/>
        </a:p>
      </dgm:t>
    </dgm:pt>
    <dgm:pt modelId="{92379A72-6E51-41F1-A5E6-4D0C5655131B}">
      <dgm:prSet phldrT="[Texte]"/>
      <dgm:spPr/>
      <dgm:t>
        <a:bodyPr/>
        <a:lstStyle/>
        <a:p>
          <a:r>
            <a:rPr lang="fr-FR" altLang="ja-JP" b="1" i="0" dirty="0"/>
            <a:t>Grosjean</a:t>
          </a:r>
          <a:r>
            <a:rPr lang="ja-JP" altLang="fr-FR" b="1" i="0" dirty="0"/>
            <a:t>のバイリンガリズムに関する複言語的視点 </a:t>
          </a:r>
          <a:r>
            <a:rPr lang="fr-FR" i="0" dirty="0"/>
            <a:t>:</a:t>
          </a:r>
        </a:p>
        <a:p>
          <a:r>
            <a:rPr lang="ja-JP" altLang="fr-FR" b="1" i="0" dirty="0"/>
            <a:t>バイリンガル（二言語話者）は、</a:t>
          </a:r>
          <a:r>
            <a:rPr lang="fr-FR" altLang="ja-JP" b="1" i="0" dirty="0"/>
            <a:t>2</a:t>
          </a:r>
          <a:r>
            <a:rPr lang="ja-JP" altLang="fr-FR" b="1" i="0" dirty="0"/>
            <a:t>人のモノリンガル（単一言語話者）を合体させたもの</a:t>
          </a:r>
          <a:r>
            <a:rPr lang="ja-JP" altLang="fr-FR" b="1" i="0" dirty="0">
              <a:solidFill>
                <a:srgbClr val="CB0066"/>
              </a:solidFill>
            </a:rPr>
            <a:t>ではない</a:t>
          </a:r>
          <a:r>
            <a:rPr lang="ja-JP" altLang="fr-FR" b="1" i="0" dirty="0"/>
            <a:t>。バイリンガルは、運用可能な二つの言語の共存と継続的な相互作用の結果として生じた一つの特殊な言語構成を持っている。</a:t>
          </a:r>
          <a:endParaRPr lang="fr-FR" b="1" dirty="0"/>
        </a:p>
      </dgm:t>
    </dgm:pt>
    <dgm:pt modelId="{8C418C0E-3C55-42A6-8B0A-0983BAA155DC}" type="parTrans" cxnId="{281FD918-732C-4BFA-96B7-6E0AF895CA6C}">
      <dgm:prSet/>
      <dgm:spPr/>
      <dgm:t>
        <a:bodyPr/>
        <a:lstStyle/>
        <a:p>
          <a:endParaRPr lang="fr-FR"/>
        </a:p>
      </dgm:t>
    </dgm:pt>
    <dgm:pt modelId="{C0D35C4B-004D-4A40-8176-608DFBB8F262}" type="sibTrans" cxnId="{281FD918-732C-4BFA-96B7-6E0AF895CA6C}">
      <dgm:prSet/>
      <dgm:spPr/>
      <dgm:t>
        <a:bodyPr/>
        <a:lstStyle/>
        <a:p>
          <a:endParaRPr lang="fr-FR"/>
        </a:p>
      </dgm:t>
    </dgm:pt>
    <dgm:pt modelId="{061253A7-906B-4CFE-8358-028D682B0C64}">
      <dgm:prSet phldrT="[Texte]"/>
      <dgm:spPr/>
      <dgm:t>
        <a:bodyPr/>
        <a:lstStyle/>
        <a:p>
          <a:r>
            <a:rPr lang="fr-FR" i="1" dirty="0"/>
            <a:t>… </a:t>
          </a:r>
          <a:r>
            <a:rPr lang="fr-FR" altLang="ja-JP" i="1" dirty="0">
              <a:solidFill>
                <a:srgbClr val="CB0066"/>
              </a:solidFill>
            </a:rPr>
            <a:t>Cook</a:t>
          </a:r>
          <a:r>
            <a:rPr lang="ja-JP" altLang="fr-FR" i="1" dirty="0">
              <a:solidFill>
                <a:srgbClr val="CB0066"/>
              </a:solidFill>
            </a:rPr>
            <a:t>の概念</a:t>
          </a:r>
          <a:r>
            <a:rPr lang="ja-JP" altLang="fr-FR" i="1" dirty="0"/>
            <a:t>であるマルチコンピテンス</a:t>
          </a:r>
          <a:r>
            <a:rPr lang="fr-FR" altLang="ja-JP" i="1" dirty="0"/>
            <a:t>[</a:t>
          </a:r>
          <a:r>
            <a:rPr lang="fr-FR" altLang="ja-JP" i="1" dirty="0" err="1"/>
            <a:t>multicompetence</a:t>
          </a:r>
          <a:r>
            <a:rPr lang="fr-FR" altLang="ja-JP" i="1" dirty="0"/>
            <a:t>](1991)</a:t>
          </a:r>
          <a:r>
            <a:rPr lang="fr-FR" i="1" dirty="0"/>
            <a:t>)…</a:t>
          </a:r>
        </a:p>
      </dgm:t>
    </dgm:pt>
    <dgm:pt modelId="{01E13994-1EC1-425B-AB89-28E6932807BA}" type="parTrans" cxnId="{07C616AD-C07E-4BF9-BEEB-FDE002751152}">
      <dgm:prSet/>
      <dgm:spPr/>
      <dgm:t>
        <a:bodyPr/>
        <a:lstStyle/>
        <a:p>
          <a:endParaRPr lang="fr-FR"/>
        </a:p>
      </dgm:t>
    </dgm:pt>
    <dgm:pt modelId="{FE4B855B-2384-4A71-B987-FD5BE3907951}" type="sibTrans" cxnId="{07C616AD-C07E-4BF9-BEEB-FDE002751152}">
      <dgm:prSet/>
      <dgm:spPr/>
      <dgm:t>
        <a:bodyPr/>
        <a:lstStyle/>
        <a:p>
          <a:endParaRPr lang="fr-FR"/>
        </a:p>
      </dgm:t>
    </dgm:pt>
    <dgm:pt modelId="{CACF5CEE-41DE-4983-A637-766D70CBDF19}">
      <dgm:prSet phldrT="[Texte]"/>
      <dgm:spPr/>
      <dgm:t>
        <a:bodyPr/>
        <a:lstStyle/>
        <a:p>
          <a:r>
            <a:rPr lang="en-US" i="1" dirty="0"/>
            <a:t>…</a:t>
          </a:r>
          <a:r>
            <a:rPr lang="ja-JP" altLang="fr-FR" i="1" dirty="0"/>
            <a:t>そして</a:t>
          </a:r>
          <a:r>
            <a:rPr lang="fr-FR" altLang="ja-JP" i="1" dirty="0" err="1"/>
            <a:t>Herdina</a:t>
          </a:r>
          <a:r>
            <a:rPr lang="fr-FR" altLang="ja-JP" i="1" dirty="0"/>
            <a:t> and </a:t>
          </a:r>
          <a:r>
            <a:rPr lang="fr-FR" altLang="ja-JP" i="1" dirty="0" err="1"/>
            <a:t>Jessner</a:t>
          </a:r>
          <a:r>
            <a:rPr lang="fr-FR" altLang="ja-JP" i="1" dirty="0"/>
            <a:t> (2002)</a:t>
          </a:r>
          <a:r>
            <a:rPr lang="ja-JP" altLang="fr-FR" i="1" dirty="0"/>
            <a:t>の</a:t>
          </a:r>
          <a:r>
            <a:rPr lang="ja-JP" altLang="fr-FR" i="1" dirty="0">
              <a:solidFill>
                <a:srgbClr val="CB0066"/>
              </a:solidFill>
            </a:rPr>
            <a:t>多言語発達と多言語能力に関する</a:t>
          </a:r>
          <a:r>
            <a:rPr lang="ja-JP" altLang="fr-FR" i="1" dirty="0"/>
            <a:t>ダイナミックな</a:t>
          </a:r>
          <a:r>
            <a:rPr lang="ja-JP" altLang="fr-FR" i="1" dirty="0">
              <a:solidFill>
                <a:srgbClr val="CB0066"/>
              </a:solidFill>
            </a:rPr>
            <a:t>概念</a:t>
          </a:r>
          <a:endParaRPr lang="fr-FR" i="1" dirty="0">
            <a:solidFill>
              <a:srgbClr val="CC0066"/>
            </a:solidFill>
          </a:endParaRPr>
        </a:p>
      </dgm:t>
    </dgm:pt>
    <dgm:pt modelId="{5B95A9EB-B1FC-4444-8609-04A73CFF7000}" type="parTrans" cxnId="{BA573739-4788-4B80-BEA4-1F29E5D0BBCE}">
      <dgm:prSet/>
      <dgm:spPr/>
      <dgm:t>
        <a:bodyPr/>
        <a:lstStyle/>
        <a:p>
          <a:endParaRPr lang="fr-FR"/>
        </a:p>
      </dgm:t>
    </dgm:pt>
    <dgm:pt modelId="{2A7E397C-102A-44D1-ADC8-62627FFDEAD0}" type="sibTrans" cxnId="{BA573739-4788-4B80-BEA4-1F29E5D0BBCE}">
      <dgm:prSet/>
      <dgm:spPr/>
      <dgm:t>
        <a:bodyPr/>
        <a:lstStyle/>
        <a:p>
          <a:endParaRPr lang="fr-FR"/>
        </a:p>
      </dgm:t>
    </dgm:pt>
    <dgm:pt modelId="{EB942F39-3197-4201-8175-C372528BFC8E}" type="pres">
      <dgm:prSet presAssocID="{DF5B7088-24B0-4C31-A14B-E42F488C5E48}" presName="hierChild1" presStyleCnt="0">
        <dgm:presLayoutVars>
          <dgm:orgChart val="1"/>
          <dgm:chPref val="1"/>
          <dgm:dir/>
          <dgm:animOne val="branch"/>
          <dgm:animLvl val="lvl"/>
          <dgm:resizeHandles/>
        </dgm:presLayoutVars>
      </dgm:prSet>
      <dgm:spPr/>
      <dgm:t>
        <a:bodyPr/>
        <a:lstStyle/>
        <a:p>
          <a:endParaRPr lang="fr-FR"/>
        </a:p>
      </dgm:t>
    </dgm:pt>
    <dgm:pt modelId="{2A18E9C8-C568-4B5B-AB6E-9C9B2A831930}" type="pres">
      <dgm:prSet presAssocID="{92379A72-6E51-41F1-A5E6-4D0C5655131B}" presName="hierRoot1" presStyleCnt="0">
        <dgm:presLayoutVars>
          <dgm:hierBranch val="init"/>
        </dgm:presLayoutVars>
      </dgm:prSet>
      <dgm:spPr/>
    </dgm:pt>
    <dgm:pt modelId="{1E9C1634-236F-474F-95F9-EB2C958FBF94}" type="pres">
      <dgm:prSet presAssocID="{92379A72-6E51-41F1-A5E6-4D0C5655131B}" presName="rootComposite1" presStyleCnt="0"/>
      <dgm:spPr/>
    </dgm:pt>
    <dgm:pt modelId="{01E3E473-2A86-40D1-B522-D3D71133943F}" type="pres">
      <dgm:prSet presAssocID="{92379A72-6E51-41F1-A5E6-4D0C5655131B}" presName="rootText1" presStyleLbl="node0" presStyleIdx="0" presStyleCnt="1" custScaleX="205453">
        <dgm:presLayoutVars>
          <dgm:chPref val="3"/>
        </dgm:presLayoutVars>
      </dgm:prSet>
      <dgm:spPr/>
      <dgm:t>
        <a:bodyPr/>
        <a:lstStyle/>
        <a:p>
          <a:endParaRPr lang="fr-FR"/>
        </a:p>
      </dgm:t>
    </dgm:pt>
    <dgm:pt modelId="{90A086CF-8556-4D7E-98E7-613B2B73ADCE}" type="pres">
      <dgm:prSet presAssocID="{92379A72-6E51-41F1-A5E6-4D0C5655131B}" presName="rootConnector1" presStyleLbl="node1" presStyleIdx="0" presStyleCnt="0"/>
      <dgm:spPr/>
      <dgm:t>
        <a:bodyPr/>
        <a:lstStyle/>
        <a:p>
          <a:endParaRPr lang="fr-FR"/>
        </a:p>
      </dgm:t>
    </dgm:pt>
    <dgm:pt modelId="{1766D15F-70D6-4649-B99B-9A13DBEC4543}" type="pres">
      <dgm:prSet presAssocID="{92379A72-6E51-41F1-A5E6-4D0C5655131B}" presName="hierChild2" presStyleCnt="0"/>
      <dgm:spPr/>
    </dgm:pt>
    <dgm:pt modelId="{4BDE4066-7063-4DE1-BCBC-21D977FE6EA4}" type="pres">
      <dgm:prSet presAssocID="{01E13994-1EC1-425B-AB89-28E6932807BA}" presName="Name37" presStyleLbl="parChTrans1D2" presStyleIdx="0" presStyleCnt="2"/>
      <dgm:spPr/>
      <dgm:t>
        <a:bodyPr/>
        <a:lstStyle/>
        <a:p>
          <a:endParaRPr lang="fr-FR"/>
        </a:p>
      </dgm:t>
    </dgm:pt>
    <dgm:pt modelId="{15AC5E70-93DE-42CF-88A9-9285C2FF13FD}" type="pres">
      <dgm:prSet presAssocID="{061253A7-906B-4CFE-8358-028D682B0C64}" presName="hierRoot2" presStyleCnt="0">
        <dgm:presLayoutVars>
          <dgm:hierBranch val="init"/>
        </dgm:presLayoutVars>
      </dgm:prSet>
      <dgm:spPr/>
    </dgm:pt>
    <dgm:pt modelId="{CE32A3BE-6FE2-47EA-802C-28D6023C1669}" type="pres">
      <dgm:prSet presAssocID="{061253A7-906B-4CFE-8358-028D682B0C64}" presName="rootComposite" presStyleCnt="0"/>
      <dgm:spPr/>
    </dgm:pt>
    <dgm:pt modelId="{8EA09488-222E-4154-A64F-1589CE810164}" type="pres">
      <dgm:prSet presAssocID="{061253A7-906B-4CFE-8358-028D682B0C64}" presName="rootText" presStyleLbl="node2" presStyleIdx="0" presStyleCnt="2">
        <dgm:presLayoutVars>
          <dgm:chPref val="3"/>
        </dgm:presLayoutVars>
      </dgm:prSet>
      <dgm:spPr/>
      <dgm:t>
        <a:bodyPr/>
        <a:lstStyle/>
        <a:p>
          <a:endParaRPr lang="fr-FR"/>
        </a:p>
      </dgm:t>
    </dgm:pt>
    <dgm:pt modelId="{496A55BB-22AA-4ABC-BF73-C6BCC1103A86}" type="pres">
      <dgm:prSet presAssocID="{061253A7-906B-4CFE-8358-028D682B0C64}" presName="rootConnector" presStyleLbl="node2" presStyleIdx="0" presStyleCnt="2"/>
      <dgm:spPr/>
      <dgm:t>
        <a:bodyPr/>
        <a:lstStyle/>
        <a:p>
          <a:endParaRPr lang="fr-FR"/>
        </a:p>
      </dgm:t>
    </dgm:pt>
    <dgm:pt modelId="{0DFE69F3-7BD9-43D1-A82F-E19142E272BE}" type="pres">
      <dgm:prSet presAssocID="{061253A7-906B-4CFE-8358-028D682B0C64}" presName="hierChild4" presStyleCnt="0"/>
      <dgm:spPr/>
    </dgm:pt>
    <dgm:pt modelId="{2418A821-1B90-403B-B04E-9921B776C888}" type="pres">
      <dgm:prSet presAssocID="{061253A7-906B-4CFE-8358-028D682B0C64}" presName="hierChild5" presStyleCnt="0"/>
      <dgm:spPr/>
    </dgm:pt>
    <dgm:pt modelId="{A51A6BB4-F06B-4FC2-899D-1DED5965CDFF}" type="pres">
      <dgm:prSet presAssocID="{5B95A9EB-B1FC-4444-8609-04A73CFF7000}" presName="Name37" presStyleLbl="parChTrans1D2" presStyleIdx="1" presStyleCnt="2"/>
      <dgm:spPr/>
      <dgm:t>
        <a:bodyPr/>
        <a:lstStyle/>
        <a:p>
          <a:endParaRPr lang="fr-FR"/>
        </a:p>
      </dgm:t>
    </dgm:pt>
    <dgm:pt modelId="{3C1D674F-69C3-493D-B4D6-8B5DF1233CE4}" type="pres">
      <dgm:prSet presAssocID="{CACF5CEE-41DE-4983-A637-766D70CBDF19}" presName="hierRoot2" presStyleCnt="0">
        <dgm:presLayoutVars>
          <dgm:hierBranch val="init"/>
        </dgm:presLayoutVars>
      </dgm:prSet>
      <dgm:spPr/>
    </dgm:pt>
    <dgm:pt modelId="{DA9D964C-FA47-4622-ACBC-BC96240E36A2}" type="pres">
      <dgm:prSet presAssocID="{CACF5CEE-41DE-4983-A637-766D70CBDF19}" presName="rootComposite" presStyleCnt="0"/>
      <dgm:spPr/>
    </dgm:pt>
    <dgm:pt modelId="{58D2E41C-E151-418A-92E2-1B98A947C3DE}" type="pres">
      <dgm:prSet presAssocID="{CACF5CEE-41DE-4983-A637-766D70CBDF19}" presName="rootText" presStyleLbl="node2" presStyleIdx="1" presStyleCnt="2">
        <dgm:presLayoutVars>
          <dgm:chPref val="3"/>
        </dgm:presLayoutVars>
      </dgm:prSet>
      <dgm:spPr/>
      <dgm:t>
        <a:bodyPr/>
        <a:lstStyle/>
        <a:p>
          <a:endParaRPr lang="fr-FR"/>
        </a:p>
      </dgm:t>
    </dgm:pt>
    <dgm:pt modelId="{4A7D4583-FFAB-4053-8C62-0E9CE752B09D}" type="pres">
      <dgm:prSet presAssocID="{CACF5CEE-41DE-4983-A637-766D70CBDF19}" presName="rootConnector" presStyleLbl="node2" presStyleIdx="1" presStyleCnt="2"/>
      <dgm:spPr/>
      <dgm:t>
        <a:bodyPr/>
        <a:lstStyle/>
        <a:p>
          <a:endParaRPr lang="fr-FR"/>
        </a:p>
      </dgm:t>
    </dgm:pt>
    <dgm:pt modelId="{35B28458-C46D-4CDC-A942-2866188F7C2E}" type="pres">
      <dgm:prSet presAssocID="{CACF5CEE-41DE-4983-A637-766D70CBDF19}" presName="hierChild4" presStyleCnt="0"/>
      <dgm:spPr/>
    </dgm:pt>
    <dgm:pt modelId="{AE47D608-B6FC-40E7-8A81-17DC2075C8BF}" type="pres">
      <dgm:prSet presAssocID="{CACF5CEE-41DE-4983-A637-766D70CBDF19}" presName="hierChild5" presStyleCnt="0"/>
      <dgm:spPr/>
    </dgm:pt>
    <dgm:pt modelId="{40B0C65A-BF70-49B2-B8C3-32B25CBF2545}" type="pres">
      <dgm:prSet presAssocID="{92379A72-6E51-41F1-A5E6-4D0C5655131B}" presName="hierChild3" presStyleCnt="0"/>
      <dgm:spPr/>
    </dgm:pt>
  </dgm:ptLst>
  <dgm:cxnLst>
    <dgm:cxn modelId="{07C616AD-C07E-4BF9-BEEB-FDE002751152}" srcId="{92379A72-6E51-41F1-A5E6-4D0C5655131B}" destId="{061253A7-906B-4CFE-8358-028D682B0C64}" srcOrd="0" destOrd="0" parTransId="{01E13994-1EC1-425B-AB89-28E6932807BA}" sibTransId="{FE4B855B-2384-4A71-B987-FD5BE3907951}"/>
    <dgm:cxn modelId="{8F385BA3-9A83-468E-9788-75CF9F2D3F18}" type="presOf" srcId="{01E13994-1EC1-425B-AB89-28E6932807BA}" destId="{4BDE4066-7063-4DE1-BCBC-21D977FE6EA4}" srcOrd="0" destOrd="0" presId="urn:microsoft.com/office/officeart/2005/8/layout/orgChart1"/>
    <dgm:cxn modelId="{6030A562-F16C-4CD7-911F-4E047F915AA3}" type="presOf" srcId="{061253A7-906B-4CFE-8358-028D682B0C64}" destId="{8EA09488-222E-4154-A64F-1589CE810164}" srcOrd="0" destOrd="0" presId="urn:microsoft.com/office/officeart/2005/8/layout/orgChart1"/>
    <dgm:cxn modelId="{BA573739-4788-4B80-BEA4-1F29E5D0BBCE}" srcId="{92379A72-6E51-41F1-A5E6-4D0C5655131B}" destId="{CACF5CEE-41DE-4983-A637-766D70CBDF19}" srcOrd="1" destOrd="0" parTransId="{5B95A9EB-B1FC-4444-8609-04A73CFF7000}" sibTransId="{2A7E397C-102A-44D1-ADC8-62627FFDEAD0}"/>
    <dgm:cxn modelId="{BCD201AD-368D-4D06-8B95-DC7629E9A741}" type="presOf" srcId="{CACF5CEE-41DE-4983-A637-766D70CBDF19}" destId="{4A7D4583-FFAB-4053-8C62-0E9CE752B09D}" srcOrd="1" destOrd="0" presId="urn:microsoft.com/office/officeart/2005/8/layout/orgChart1"/>
    <dgm:cxn modelId="{5E1C26BE-1607-4C73-A760-8A4DBD5364C7}" type="presOf" srcId="{061253A7-906B-4CFE-8358-028D682B0C64}" destId="{496A55BB-22AA-4ABC-BF73-C6BCC1103A86}" srcOrd="1" destOrd="0" presId="urn:microsoft.com/office/officeart/2005/8/layout/orgChart1"/>
    <dgm:cxn modelId="{631D9D7A-81C0-4185-9E95-4B4CCFB5E051}" type="presOf" srcId="{5B95A9EB-B1FC-4444-8609-04A73CFF7000}" destId="{A51A6BB4-F06B-4FC2-899D-1DED5965CDFF}" srcOrd="0" destOrd="0" presId="urn:microsoft.com/office/officeart/2005/8/layout/orgChart1"/>
    <dgm:cxn modelId="{64CAA235-8AE2-4B36-AA52-28526B490062}" type="presOf" srcId="{DF5B7088-24B0-4C31-A14B-E42F488C5E48}" destId="{EB942F39-3197-4201-8175-C372528BFC8E}" srcOrd="0" destOrd="0" presId="urn:microsoft.com/office/officeart/2005/8/layout/orgChart1"/>
    <dgm:cxn modelId="{98266B1A-7242-4A2E-A429-4775F65EF4AA}" type="presOf" srcId="{92379A72-6E51-41F1-A5E6-4D0C5655131B}" destId="{01E3E473-2A86-40D1-B522-D3D71133943F}" srcOrd="0" destOrd="0" presId="urn:microsoft.com/office/officeart/2005/8/layout/orgChart1"/>
    <dgm:cxn modelId="{281FD918-732C-4BFA-96B7-6E0AF895CA6C}" srcId="{DF5B7088-24B0-4C31-A14B-E42F488C5E48}" destId="{92379A72-6E51-41F1-A5E6-4D0C5655131B}" srcOrd="0" destOrd="0" parTransId="{8C418C0E-3C55-42A6-8B0A-0983BAA155DC}" sibTransId="{C0D35C4B-004D-4A40-8176-608DFBB8F262}"/>
    <dgm:cxn modelId="{452A9650-CECA-4EE7-BB0E-A3F18FA18F90}" type="presOf" srcId="{CACF5CEE-41DE-4983-A637-766D70CBDF19}" destId="{58D2E41C-E151-418A-92E2-1B98A947C3DE}" srcOrd="0" destOrd="0" presId="urn:microsoft.com/office/officeart/2005/8/layout/orgChart1"/>
    <dgm:cxn modelId="{50D32A5E-5392-4A16-9102-21C11E0D3AFF}" type="presOf" srcId="{92379A72-6E51-41F1-A5E6-4D0C5655131B}" destId="{90A086CF-8556-4D7E-98E7-613B2B73ADCE}" srcOrd="1" destOrd="0" presId="urn:microsoft.com/office/officeart/2005/8/layout/orgChart1"/>
    <dgm:cxn modelId="{31DA57DC-FDB9-4A27-926D-157BB5B10357}" type="presParOf" srcId="{EB942F39-3197-4201-8175-C372528BFC8E}" destId="{2A18E9C8-C568-4B5B-AB6E-9C9B2A831930}" srcOrd="0" destOrd="0" presId="urn:microsoft.com/office/officeart/2005/8/layout/orgChart1"/>
    <dgm:cxn modelId="{F5E74DA3-69C3-4EA4-BDCF-DDD95598C3CE}" type="presParOf" srcId="{2A18E9C8-C568-4B5B-AB6E-9C9B2A831930}" destId="{1E9C1634-236F-474F-95F9-EB2C958FBF94}" srcOrd="0" destOrd="0" presId="urn:microsoft.com/office/officeart/2005/8/layout/orgChart1"/>
    <dgm:cxn modelId="{8DE8AECC-9BB4-486A-A071-8460139E00ED}" type="presParOf" srcId="{1E9C1634-236F-474F-95F9-EB2C958FBF94}" destId="{01E3E473-2A86-40D1-B522-D3D71133943F}" srcOrd="0" destOrd="0" presId="urn:microsoft.com/office/officeart/2005/8/layout/orgChart1"/>
    <dgm:cxn modelId="{32299030-A53D-4655-8CE1-5F569D04C26E}" type="presParOf" srcId="{1E9C1634-236F-474F-95F9-EB2C958FBF94}" destId="{90A086CF-8556-4D7E-98E7-613B2B73ADCE}" srcOrd="1" destOrd="0" presId="urn:microsoft.com/office/officeart/2005/8/layout/orgChart1"/>
    <dgm:cxn modelId="{649E6718-D20C-4ED0-9EFE-62C198FDC1CA}" type="presParOf" srcId="{2A18E9C8-C568-4B5B-AB6E-9C9B2A831930}" destId="{1766D15F-70D6-4649-B99B-9A13DBEC4543}" srcOrd="1" destOrd="0" presId="urn:microsoft.com/office/officeart/2005/8/layout/orgChart1"/>
    <dgm:cxn modelId="{04ADEF2E-ECF6-4134-9C52-2127A98F929A}" type="presParOf" srcId="{1766D15F-70D6-4649-B99B-9A13DBEC4543}" destId="{4BDE4066-7063-4DE1-BCBC-21D977FE6EA4}" srcOrd="0" destOrd="0" presId="urn:microsoft.com/office/officeart/2005/8/layout/orgChart1"/>
    <dgm:cxn modelId="{8408958F-8384-4897-9D1F-F910B9D67FF8}" type="presParOf" srcId="{1766D15F-70D6-4649-B99B-9A13DBEC4543}" destId="{15AC5E70-93DE-42CF-88A9-9285C2FF13FD}" srcOrd="1" destOrd="0" presId="urn:microsoft.com/office/officeart/2005/8/layout/orgChart1"/>
    <dgm:cxn modelId="{CA831F46-3D94-4996-90C0-7CB78C46B029}" type="presParOf" srcId="{15AC5E70-93DE-42CF-88A9-9285C2FF13FD}" destId="{CE32A3BE-6FE2-47EA-802C-28D6023C1669}" srcOrd="0" destOrd="0" presId="urn:microsoft.com/office/officeart/2005/8/layout/orgChart1"/>
    <dgm:cxn modelId="{5EC473FE-0C53-40D0-97F9-B429EC57B9FC}" type="presParOf" srcId="{CE32A3BE-6FE2-47EA-802C-28D6023C1669}" destId="{8EA09488-222E-4154-A64F-1589CE810164}" srcOrd="0" destOrd="0" presId="urn:microsoft.com/office/officeart/2005/8/layout/orgChart1"/>
    <dgm:cxn modelId="{79EC118D-ED5C-4C28-9D9B-7A703C8D10F8}" type="presParOf" srcId="{CE32A3BE-6FE2-47EA-802C-28D6023C1669}" destId="{496A55BB-22AA-4ABC-BF73-C6BCC1103A86}" srcOrd="1" destOrd="0" presId="urn:microsoft.com/office/officeart/2005/8/layout/orgChart1"/>
    <dgm:cxn modelId="{D9D29B1C-2AAF-48D8-8B2E-101299E5C488}" type="presParOf" srcId="{15AC5E70-93DE-42CF-88A9-9285C2FF13FD}" destId="{0DFE69F3-7BD9-43D1-A82F-E19142E272BE}" srcOrd="1" destOrd="0" presId="urn:microsoft.com/office/officeart/2005/8/layout/orgChart1"/>
    <dgm:cxn modelId="{D3BD23EC-0B0A-408B-A2A1-058A1882FA4B}" type="presParOf" srcId="{15AC5E70-93DE-42CF-88A9-9285C2FF13FD}" destId="{2418A821-1B90-403B-B04E-9921B776C888}" srcOrd="2" destOrd="0" presId="urn:microsoft.com/office/officeart/2005/8/layout/orgChart1"/>
    <dgm:cxn modelId="{CDF8F797-96D5-4499-89AD-0B0365DB4FA0}" type="presParOf" srcId="{1766D15F-70D6-4649-B99B-9A13DBEC4543}" destId="{A51A6BB4-F06B-4FC2-899D-1DED5965CDFF}" srcOrd="2" destOrd="0" presId="urn:microsoft.com/office/officeart/2005/8/layout/orgChart1"/>
    <dgm:cxn modelId="{55CE77DC-7D5B-4415-BA17-E3F99DBCCA56}" type="presParOf" srcId="{1766D15F-70D6-4649-B99B-9A13DBEC4543}" destId="{3C1D674F-69C3-493D-B4D6-8B5DF1233CE4}" srcOrd="3" destOrd="0" presId="urn:microsoft.com/office/officeart/2005/8/layout/orgChart1"/>
    <dgm:cxn modelId="{C48BA496-826E-4029-B111-1FA2B6D749EB}" type="presParOf" srcId="{3C1D674F-69C3-493D-B4D6-8B5DF1233CE4}" destId="{DA9D964C-FA47-4622-ACBC-BC96240E36A2}" srcOrd="0" destOrd="0" presId="urn:microsoft.com/office/officeart/2005/8/layout/orgChart1"/>
    <dgm:cxn modelId="{34E02CFE-3FF8-48FB-B364-E7E49065E950}" type="presParOf" srcId="{DA9D964C-FA47-4622-ACBC-BC96240E36A2}" destId="{58D2E41C-E151-418A-92E2-1B98A947C3DE}" srcOrd="0" destOrd="0" presId="urn:microsoft.com/office/officeart/2005/8/layout/orgChart1"/>
    <dgm:cxn modelId="{418715E9-C3DA-42C3-8029-65C9D3AE24BD}" type="presParOf" srcId="{DA9D964C-FA47-4622-ACBC-BC96240E36A2}" destId="{4A7D4583-FFAB-4053-8C62-0E9CE752B09D}" srcOrd="1" destOrd="0" presId="urn:microsoft.com/office/officeart/2005/8/layout/orgChart1"/>
    <dgm:cxn modelId="{3D57853B-CAA8-4848-8237-858AA985328D}" type="presParOf" srcId="{3C1D674F-69C3-493D-B4D6-8B5DF1233CE4}" destId="{35B28458-C46D-4CDC-A942-2866188F7C2E}" srcOrd="1" destOrd="0" presId="urn:microsoft.com/office/officeart/2005/8/layout/orgChart1"/>
    <dgm:cxn modelId="{B5B5A281-3537-47B4-9CF8-FFF8F545CF29}" type="presParOf" srcId="{3C1D674F-69C3-493D-B4D6-8B5DF1233CE4}" destId="{AE47D608-B6FC-40E7-8A81-17DC2075C8BF}" srcOrd="2" destOrd="0" presId="urn:microsoft.com/office/officeart/2005/8/layout/orgChart1"/>
    <dgm:cxn modelId="{049E7867-717C-46B0-9416-35CF488A64B8}" type="presParOf" srcId="{2A18E9C8-C568-4B5B-AB6E-9C9B2A831930}" destId="{40B0C65A-BF70-49B2-B8C3-32B25CBF25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5B7088-24B0-4C31-A14B-E42F488C5E48}"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fr-FR"/>
        </a:p>
      </dgm:t>
    </dgm:pt>
    <dgm:pt modelId="{92379A72-6E51-41F1-A5E6-4D0C5655131B}">
      <dgm:prSet phldrT="[Texte]" custT="1"/>
      <dgm:spPr/>
      <dgm:t>
        <a:bodyPr/>
        <a:lstStyle/>
        <a:p>
          <a:r>
            <a:rPr lang="fr-FR" altLang="ja-JP" sz="2400" b="1" i="1" dirty="0"/>
            <a:t>Grosjean</a:t>
          </a:r>
          <a:r>
            <a:rPr lang="ja-JP" altLang="fr-FR" sz="2400" b="1" i="1" dirty="0"/>
            <a:t>のバイリンガリズムに関する複言語的視点 </a:t>
          </a:r>
          <a:r>
            <a:rPr lang="en-US" sz="2400" i="1" dirty="0"/>
            <a:t>…</a:t>
          </a:r>
          <a:endParaRPr lang="fr-FR" sz="2400" i="1" dirty="0"/>
        </a:p>
      </dgm:t>
    </dgm:pt>
    <dgm:pt modelId="{8C418C0E-3C55-42A6-8B0A-0983BAA155DC}" type="parTrans" cxnId="{281FD918-732C-4BFA-96B7-6E0AF895CA6C}">
      <dgm:prSet/>
      <dgm:spPr/>
      <dgm:t>
        <a:bodyPr/>
        <a:lstStyle/>
        <a:p>
          <a:endParaRPr lang="fr-FR"/>
        </a:p>
      </dgm:t>
    </dgm:pt>
    <dgm:pt modelId="{C0D35C4B-004D-4A40-8176-608DFBB8F262}" type="sibTrans" cxnId="{281FD918-732C-4BFA-96B7-6E0AF895CA6C}">
      <dgm:prSet/>
      <dgm:spPr/>
      <dgm:t>
        <a:bodyPr/>
        <a:lstStyle/>
        <a:p>
          <a:endParaRPr lang="fr-FR"/>
        </a:p>
      </dgm:t>
    </dgm:pt>
    <dgm:pt modelId="{061253A7-906B-4CFE-8358-028D682B0C64}">
      <dgm:prSet phldrT="[Texte]" custT="1"/>
      <dgm:spPr/>
      <dgm:t>
        <a:bodyPr/>
        <a:lstStyle/>
        <a:p>
          <a:r>
            <a:rPr lang="fr-FR" altLang="ja-JP" sz="2400" b="1" i="1" dirty="0"/>
            <a:t>Cook</a:t>
          </a:r>
          <a:r>
            <a:rPr lang="ja-JP" altLang="fr-FR" sz="2400" b="1" i="1" dirty="0"/>
            <a:t>の概念であるマルチコンピテンス</a:t>
          </a:r>
          <a:r>
            <a:rPr lang="fr-FR" altLang="ja-JP" sz="2400" b="1" i="1" dirty="0"/>
            <a:t>[multi-</a:t>
          </a:r>
          <a:r>
            <a:rPr lang="fr-FR" altLang="ja-JP" sz="2400" b="1" i="1" dirty="0" err="1"/>
            <a:t>competence</a:t>
          </a:r>
          <a:r>
            <a:rPr lang="fr-FR" altLang="ja-JP" sz="2400" b="1" i="1" dirty="0"/>
            <a:t>]</a:t>
          </a:r>
          <a:endParaRPr lang="fr-FR" sz="2400" b="1" i="1" dirty="0"/>
        </a:p>
      </dgm:t>
    </dgm:pt>
    <dgm:pt modelId="{01E13994-1EC1-425B-AB89-28E6932807BA}" type="parTrans" cxnId="{07C616AD-C07E-4BF9-BEEB-FDE002751152}">
      <dgm:prSet/>
      <dgm:spPr/>
      <dgm:t>
        <a:bodyPr/>
        <a:lstStyle/>
        <a:p>
          <a:endParaRPr lang="fr-FR"/>
        </a:p>
      </dgm:t>
    </dgm:pt>
    <dgm:pt modelId="{FE4B855B-2384-4A71-B987-FD5BE3907951}" type="sibTrans" cxnId="{07C616AD-C07E-4BF9-BEEB-FDE002751152}">
      <dgm:prSet/>
      <dgm:spPr/>
      <dgm:t>
        <a:bodyPr/>
        <a:lstStyle/>
        <a:p>
          <a:endParaRPr lang="fr-FR"/>
        </a:p>
      </dgm:t>
    </dgm:pt>
    <dgm:pt modelId="{CACF5CEE-41DE-4983-A637-766D70CBDF19}">
      <dgm:prSet phldrT="[Texte]" custT="1"/>
      <dgm:spPr/>
      <dgm:t>
        <a:bodyPr/>
        <a:lstStyle/>
        <a:p>
          <a:pPr algn="just"/>
          <a:r>
            <a:rPr lang="en-US" sz="2400" b="1" i="1" dirty="0" err="1"/>
            <a:t>Herdina</a:t>
          </a:r>
          <a:r>
            <a:rPr lang="en-US" sz="2400" b="1" i="1" dirty="0"/>
            <a:t> and </a:t>
          </a:r>
          <a:r>
            <a:rPr lang="en-US" sz="2400" b="1" i="1" dirty="0" err="1"/>
            <a:t>Jessner’s</a:t>
          </a:r>
          <a:r>
            <a:rPr lang="en-US" sz="2400" b="1" i="1" dirty="0"/>
            <a:t> Dynamic model of Multilingualism (DMM) (2002) :</a:t>
          </a:r>
        </a:p>
        <a:p>
          <a:pPr algn="just"/>
          <a:r>
            <a:rPr lang="ja-JP" altLang="fr-FR" sz="2400" b="1" i="1" dirty="0"/>
            <a:t>“</a:t>
          </a:r>
          <a:r>
            <a:rPr lang="fr-FR" altLang="ja-JP" sz="2400" b="1" i="1" dirty="0"/>
            <a:t>[…] </a:t>
          </a:r>
          <a:r>
            <a:rPr lang="ja-JP" altLang="fr-FR" sz="2400" b="1" i="1" dirty="0"/>
            <a:t>私たちは</a:t>
          </a:r>
          <a:r>
            <a:rPr lang="ja-JP" altLang="fr-FR" sz="2400" b="1" i="1" dirty="0">
              <a:solidFill>
                <a:srgbClr val="CB0066"/>
              </a:solidFill>
            </a:rPr>
            <a:t>バイリンガリズム（二言語使用）</a:t>
          </a:r>
          <a:r>
            <a:rPr lang="ja-JP" altLang="fr-FR" sz="2400" b="1" i="1" dirty="0"/>
            <a:t>の現象 </a:t>
          </a:r>
          <a:r>
            <a:rPr lang="fr-FR" altLang="ja-JP" sz="2400" b="1" i="1" dirty="0"/>
            <a:t>[…] </a:t>
          </a:r>
          <a:r>
            <a:rPr lang="ja-JP" altLang="fr-FR" sz="2400" b="1" i="1" dirty="0"/>
            <a:t>は本質的に</a:t>
          </a:r>
          <a:r>
            <a:rPr lang="ja-JP" altLang="fr-FR" sz="2400" b="1" i="1" dirty="0">
              <a:solidFill>
                <a:srgbClr val="CB0066"/>
              </a:solidFill>
            </a:rPr>
            <a:t>マルチリンガリズム（多言語使用）の一つの変種</a:t>
          </a:r>
          <a:r>
            <a:rPr lang="ja-JP" altLang="fr-FR" sz="2400" b="1" i="1" dirty="0"/>
            <a:t>であると考えており </a:t>
          </a:r>
          <a:r>
            <a:rPr lang="fr-FR" altLang="ja-JP" sz="2400" b="1" i="1" dirty="0"/>
            <a:t>[…]</a:t>
          </a:r>
          <a:r>
            <a:rPr lang="ja-JP" altLang="fr-FR" sz="2400" b="1" i="1" dirty="0"/>
            <a:t>それに関する多くの知見が </a:t>
          </a:r>
          <a:r>
            <a:rPr lang="fr-FR" altLang="ja-JP" sz="2400" b="1" i="1" dirty="0"/>
            <a:t>[…]</a:t>
          </a:r>
          <a:r>
            <a:rPr lang="ja-JP" altLang="fr-FR" sz="2400" b="1" i="1" dirty="0">
              <a:solidFill>
                <a:srgbClr val="CB0066"/>
              </a:solidFill>
            </a:rPr>
            <a:t>マルチリンガリズムの全ての変種に適用できる</a:t>
          </a:r>
          <a:r>
            <a:rPr lang="ja-JP" altLang="fr-FR" sz="2400" b="1" i="1" dirty="0"/>
            <a:t>と考えている。</a:t>
          </a:r>
          <a:endParaRPr lang="en-US" sz="2400" i="1" dirty="0"/>
        </a:p>
        <a:p>
          <a:pPr algn="just"/>
          <a:r>
            <a:rPr lang="en-US" sz="2400" i="1" dirty="0"/>
            <a:t> </a:t>
          </a:r>
          <a:r>
            <a:rPr lang="fr-FR" altLang="ja-JP" sz="2400" i="1" dirty="0"/>
            <a:t>DMM</a:t>
          </a:r>
          <a:r>
            <a:rPr lang="ja-JP" altLang="fr-FR" sz="2400" i="1" dirty="0"/>
            <a:t>は</a:t>
          </a:r>
          <a:r>
            <a:rPr lang="ja-JP" altLang="fr-FR" sz="2400" i="1" dirty="0">
              <a:solidFill>
                <a:srgbClr val="CB0066"/>
              </a:solidFill>
            </a:rPr>
            <a:t>多言語話者を、個々の言語体系で構成される一つの複合的な心理言語的体系と</a:t>
          </a:r>
          <a:r>
            <a:rPr lang="ja-JP" altLang="fr-FR" sz="2400" i="1" dirty="0"/>
            <a:t>して捉えている　</a:t>
          </a:r>
          <a:r>
            <a:rPr lang="fr-FR" altLang="ja-JP" sz="2400" i="1" dirty="0"/>
            <a:t>[…]”</a:t>
          </a:r>
          <a:r>
            <a:rPr lang="en-US" sz="2400" i="1" dirty="0"/>
            <a:t> </a:t>
          </a:r>
        </a:p>
        <a:p>
          <a:pPr algn="just"/>
          <a:r>
            <a:rPr lang="ja-JP" altLang="fr-FR" sz="2400" i="1" dirty="0"/>
            <a:t>その結果</a:t>
          </a:r>
          <a:r>
            <a:rPr lang="fr-FR" altLang="ja-JP" sz="2400" i="1" dirty="0"/>
            <a:t>…</a:t>
          </a:r>
          <a:endParaRPr lang="fr-FR" sz="2400" b="1" i="1" dirty="0"/>
        </a:p>
      </dgm:t>
    </dgm:pt>
    <dgm:pt modelId="{5B95A9EB-B1FC-4444-8609-04A73CFF7000}" type="parTrans" cxnId="{BA573739-4788-4B80-BEA4-1F29E5D0BBCE}">
      <dgm:prSet/>
      <dgm:spPr/>
      <dgm:t>
        <a:bodyPr/>
        <a:lstStyle/>
        <a:p>
          <a:endParaRPr lang="fr-FR"/>
        </a:p>
      </dgm:t>
    </dgm:pt>
    <dgm:pt modelId="{2A7E397C-102A-44D1-ADC8-62627FFDEAD0}" type="sibTrans" cxnId="{BA573739-4788-4B80-BEA4-1F29E5D0BBCE}">
      <dgm:prSet/>
      <dgm:spPr/>
      <dgm:t>
        <a:bodyPr/>
        <a:lstStyle/>
        <a:p>
          <a:endParaRPr lang="fr-FR"/>
        </a:p>
      </dgm:t>
    </dgm:pt>
    <dgm:pt modelId="{EB942F39-3197-4201-8175-C372528BFC8E}" type="pres">
      <dgm:prSet presAssocID="{DF5B7088-24B0-4C31-A14B-E42F488C5E48}" presName="hierChild1" presStyleCnt="0">
        <dgm:presLayoutVars>
          <dgm:orgChart val="1"/>
          <dgm:chPref val="1"/>
          <dgm:dir/>
          <dgm:animOne val="branch"/>
          <dgm:animLvl val="lvl"/>
          <dgm:resizeHandles/>
        </dgm:presLayoutVars>
      </dgm:prSet>
      <dgm:spPr/>
      <dgm:t>
        <a:bodyPr/>
        <a:lstStyle/>
        <a:p>
          <a:endParaRPr lang="fr-FR"/>
        </a:p>
      </dgm:t>
    </dgm:pt>
    <dgm:pt modelId="{2A18E9C8-C568-4B5B-AB6E-9C9B2A831930}" type="pres">
      <dgm:prSet presAssocID="{92379A72-6E51-41F1-A5E6-4D0C5655131B}" presName="hierRoot1" presStyleCnt="0">
        <dgm:presLayoutVars>
          <dgm:hierBranch val="init"/>
        </dgm:presLayoutVars>
      </dgm:prSet>
      <dgm:spPr/>
    </dgm:pt>
    <dgm:pt modelId="{1E9C1634-236F-474F-95F9-EB2C958FBF94}" type="pres">
      <dgm:prSet presAssocID="{92379A72-6E51-41F1-A5E6-4D0C5655131B}" presName="rootComposite1" presStyleCnt="0"/>
      <dgm:spPr/>
    </dgm:pt>
    <dgm:pt modelId="{01E3E473-2A86-40D1-B522-D3D71133943F}" type="pres">
      <dgm:prSet presAssocID="{92379A72-6E51-41F1-A5E6-4D0C5655131B}" presName="rootText1" presStyleLbl="node0" presStyleIdx="0" presStyleCnt="1" custScaleX="263413" custScaleY="84593" custLinFactNeighborX="0" custLinFactNeighborY="-70751">
        <dgm:presLayoutVars>
          <dgm:chPref val="3"/>
        </dgm:presLayoutVars>
      </dgm:prSet>
      <dgm:spPr/>
      <dgm:t>
        <a:bodyPr/>
        <a:lstStyle/>
        <a:p>
          <a:endParaRPr lang="fr-FR"/>
        </a:p>
      </dgm:t>
    </dgm:pt>
    <dgm:pt modelId="{90A086CF-8556-4D7E-98E7-613B2B73ADCE}" type="pres">
      <dgm:prSet presAssocID="{92379A72-6E51-41F1-A5E6-4D0C5655131B}" presName="rootConnector1" presStyleLbl="node1" presStyleIdx="0" presStyleCnt="0"/>
      <dgm:spPr/>
      <dgm:t>
        <a:bodyPr/>
        <a:lstStyle/>
        <a:p>
          <a:endParaRPr lang="fr-FR"/>
        </a:p>
      </dgm:t>
    </dgm:pt>
    <dgm:pt modelId="{1766D15F-70D6-4649-B99B-9A13DBEC4543}" type="pres">
      <dgm:prSet presAssocID="{92379A72-6E51-41F1-A5E6-4D0C5655131B}" presName="hierChild2" presStyleCnt="0"/>
      <dgm:spPr/>
    </dgm:pt>
    <dgm:pt modelId="{4BDE4066-7063-4DE1-BCBC-21D977FE6EA4}" type="pres">
      <dgm:prSet presAssocID="{01E13994-1EC1-425B-AB89-28E6932807BA}" presName="Name37" presStyleLbl="parChTrans1D2" presStyleIdx="0" presStyleCnt="2"/>
      <dgm:spPr/>
      <dgm:t>
        <a:bodyPr/>
        <a:lstStyle/>
        <a:p>
          <a:endParaRPr lang="fr-FR"/>
        </a:p>
      </dgm:t>
    </dgm:pt>
    <dgm:pt modelId="{15AC5E70-93DE-42CF-88A9-9285C2FF13FD}" type="pres">
      <dgm:prSet presAssocID="{061253A7-906B-4CFE-8358-028D682B0C64}" presName="hierRoot2" presStyleCnt="0">
        <dgm:presLayoutVars>
          <dgm:hierBranch val="init"/>
        </dgm:presLayoutVars>
      </dgm:prSet>
      <dgm:spPr/>
    </dgm:pt>
    <dgm:pt modelId="{CE32A3BE-6FE2-47EA-802C-28D6023C1669}" type="pres">
      <dgm:prSet presAssocID="{061253A7-906B-4CFE-8358-028D682B0C64}" presName="rootComposite" presStyleCnt="0"/>
      <dgm:spPr/>
    </dgm:pt>
    <dgm:pt modelId="{8EA09488-222E-4154-A64F-1589CE810164}" type="pres">
      <dgm:prSet presAssocID="{061253A7-906B-4CFE-8358-028D682B0C64}" presName="rootText" presStyleLbl="node2" presStyleIdx="0" presStyleCnt="2" custScaleX="84298" custScaleY="169840" custLinFactNeighborX="-194" custLinFactNeighborY="4411">
        <dgm:presLayoutVars>
          <dgm:chPref val="3"/>
        </dgm:presLayoutVars>
      </dgm:prSet>
      <dgm:spPr/>
      <dgm:t>
        <a:bodyPr/>
        <a:lstStyle/>
        <a:p>
          <a:endParaRPr lang="fr-FR"/>
        </a:p>
      </dgm:t>
    </dgm:pt>
    <dgm:pt modelId="{496A55BB-22AA-4ABC-BF73-C6BCC1103A86}" type="pres">
      <dgm:prSet presAssocID="{061253A7-906B-4CFE-8358-028D682B0C64}" presName="rootConnector" presStyleLbl="node2" presStyleIdx="0" presStyleCnt="2"/>
      <dgm:spPr/>
      <dgm:t>
        <a:bodyPr/>
        <a:lstStyle/>
        <a:p>
          <a:endParaRPr lang="fr-FR"/>
        </a:p>
      </dgm:t>
    </dgm:pt>
    <dgm:pt modelId="{0DFE69F3-7BD9-43D1-A82F-E19142E272BE}" type="pres">
      <dgm:prSet presAssocID="{061253A7-906B-4CFE-8358-028D682B0C64}" presName="hierChild4" presStyleCnt="0"/>
      <dgm:spPr/>
    </dgm:pt>
    <dgm:pt modelId="{2418A821-1B90-403B-B04E-9921B776C888}" type="pres">
      <dgm:prSet presAssocID="{061253A7-906B-4CFE-8358-028D682B0C64}" presName="hierChild5" presStyleCnt="0"/>
      <dgm:spPr/>
    </dgm:pt>
    <dgm:pt modelId="{A51A6BB4-F06B-4FC2-899D-1DED5965CDFF}" type="pres">
      <dgm:prSet presAssocID="{5B95A9EB-B1FC-4444-8609-04A73CFF7000}" presName="Name37" presStyleLbl="parChTrans1D2" presStyleIdx="1" presStyleCnt="2"/>
      <dgm:spPr/>
      <dgm:t>
        <a:bodyPr/>
        <a:lstStyle/>
        <a:p>
          <a:endParaRPr lang="fr-FR"/>
        </a:p>
      </dgm:t>
    </dgm:pt>
    <dgm:pt modelId="{3C1D674F-69C3-493D-B4D6-8B5DF1233CE4}" type="pres">
      <dgm:prSet presAssocID="{CACF5CEE-41DE-4983-A637-766D70CBDF19}" presName="hierRoot2" presStyleCnt="0">
        <dgm:presLayoutVars>
          <dgm:hierBranch val="init"/>
        </dgm:presLayoutVars>
      </dgm:prSet>
      <dgm:spPr/>
    </dgm:pt>
    <dgm:pt modelId="{DA9D964C-FA47-4622-ACBC-BC96240E36A2}" type="pres">
      <dgm:prSet presAssocID="{CACF5CEE-41DE-4983-A637-766D70CBDF19}" presName="rootComposite" presStyleCnt="0"/>
      <dgm:spPr/>
    </dgm:pt>
    <dgm:pt modelId="{58D2E41C-E151-418A-92E2-1B98A947C3DE}" type="pres">
      <dgm:prSet presAssocID="{CACF5CEE-41DE-4983-A637-766D70CBDF19}" presName="rootText" presStyleLbl="node2" presStyleIdx="1" presStyleCnt="2" custScaleX="262374" custScaleY="397549" custLinFactNeighborX="-5871" custLinFactNeighborY="12449">
        <dgm:presLayoutVars>
          <dgm:chPref val="3"/>
        </dgm:presLayoutVars>
      </dgm:prSet>
      <dgm:spPr/>
      <dgm:t>
        <a:bodyPr/>
        <a:lstStyle/>
        <a:p>
          <a:endParaRPr lang="fr-FR"/>
        </a:p>
      </dgm:t>
    </dgm:pt>
    <dgm:pt modelId="{4A7D4583-FFAB-4053-8C62-0E9CE752B09D}" type="pres">
      <dgm:prSet presAssocID="{CACF5CEE-41DE-4983-A637-766D70CBDF19}" presName="rootConnector" presStyleLbl="node2" presStyleIdx="1" presStyleCnt="2"/>
      <dgm:spPr/>
      <dgm:t>
        <a:bodyPr/>
        <a:lstStyle/>
        <a:p>
          <a:endParaRPr lang="fr-FR"/>
        </a:p>
      </dgm:t>
    </dgm:pt>
    <dgm:pt modelId="{35B28458-C46D-4CDC-A942-2866188F7C2E}" type="pres">
      <dgm:prSet presAssocID="{CACF5CEE-41DE-4983-A637-766D70CBDF19}" presName="hierChild4" presStyleCnt="0"/>
      <dgm:spPr/>
    </dgm:pt>
    <dgm:pt modelId="{AE47D608-B6FC-40E7-8A81-17DC2075C8BF}" type="pres">
      <dgm:prSet presAssocID="{CACF5CEE-41DE-4983-A637-766D70CBDF19}" presName="hierChild5" presStyleCnt="0"/>
      <dgm:spPr/>
    </dgm:pt>
    <dgm:pt modelId="{40B0C65A-BF70-49B2-B8C3-32B25CBF2545}" type="pres">
      <dgm:prSet presAssocID="{92379A72-6E51-41F1-A5E6-4D0C5655131B}" presName="hierChild3" presStyleCnt="0"/>
      <dgm:spPr/>
    </dgm:pt>
  </dgm:ptLst>
  <dgm:cxnLst>
    <dgm:cxn modelId="{84880383-41C1-8248-90AA-1FA52CE48574}" type="presOf" srcId="{DF5B7088-24B0-4C31-A14B-E42F488C5E48}" destId="{EB942F39-3197-4201-8175-C372528BFC8E}" srcOrd="0" destOrd="0" presId="urn:microsoft.com/office/officeart/2005/8/layout/orgChart1"/>
    <dgm:cxn modelId="{D4303AA1-47E2-E342-AB3A-65A4A195B5F3}" type="presOf" srcId="{01E13994-1EC1-425B-AB89-28E6932807BA}" destId="{4BDE4066-7063-4DE1-BCBC-21D977FE6EA4}" srcOrd="0" destOrd="0" presId="urn:microsoft.com/office/officeart/2005/8/layout/orgChart1"/>
    <dgm:cxn modelId="{07C616AD-C07E-4BF9-BEEB-FDE002751152}" srcId="{92379A72-6E51-41F1-A5E6-4D0C5655131B}" destId="{061253A7-906B-4CFE-8358-028D682B0C64}" srcOrd="0" destOrd="0" parTransId="{01E13994-1EC1-425B-AB89-28E6932807BA}" sibTransId="{FE4B855B-2384-4A71-B987-FD5BE3907951}"/>
    <dgm:cxn modelId="{E5E2AA1C-6E2F-3A4D-8811-5A611CD2E42E}" type="presOf" srcId="{061253A7-906B-4CFE-8358-028D682B0C64}" destId="{496A55BB-22AA-4ABC-BF73-C6BCC1103A86}" srcOrd="1" destOrd="0" presId="urn:microsoft.com/office/officeart/2005/8/layout/orgChart1"/>
    <dgm:cxn modelId="{C2F60B7E-CA6E-EC43-8FDB-D611C84D683A}" type="presOf" srcId="{CACF5CEE-41DE-4983-A637-766D70CBDF19}" destId="{4A7D4583-FFAB-4053-8C62-0E9CE752B09D}" srcOrd="1" destOrd="0" presId="urn:microsoft.com/office/officeart/2005/8/layout/orgChart1"/>
    <dgm:cxn modelId="{BA573739-4788-4B80-BEA4-1F29E5D0BBCE}" srcId="{92379A72-6E51-41F1-A5E6-4D0C5655131B}" destId="{CACF5CEE-41DE-4983-A637-766D70CBDF19}" srcOrd="1" destOrd="0" parTransId="{5B95A9EB-B1FC-4444-8609-04A73CFF7000}" sibTransId="{2A7E397C-102A-44D1-ADC8-62627FFDEAD0}"/>
    <dgm:cxn modelId="{49F5C40D-AEFD-5549-8C34-208F7FAE2628}" type="presOf" srcId="{5B95A9EB-B1FC-4444-8609-04A73CFF7000}" destId="{A51A6BB4-F06B-4FC2-899D-1DED5965CDFF}" srcOrd="0" destOrd="0" presId="urn:microsoft.com/office/officeart/2005/8/layout/orgChart1"/>
    <dgm:cxn modelId="{6DA3BEF8-8306-6F4C-9AF0-D93D4A1057EA}" type="presOf" srcId="{92379A72-6E51-41F1-A5E6-4D0C5655131B}" destId="{01E3E473-2A86-40D1-B522-D3D71133943F}" srcOrd="0" destOrd="0" presId="urn:microsoft.com/office/officeart/2005/8/layout/orgChart1"/>
    <dgm:cxn modelId="{05DA953D-9514-3148-B529-34C2580D5073}" type="presOf" srcId="{92379A72-6E51-41F1-A5E6-4D0C5655131B}" destId="{90A086CF-8556-4D7E-98E7-613B2B73ADCE}" srcOrd="1" destOrd="0" presId="urn:microsoft.com/office/officeart/2005/8/layout/orgChart1"/>
    <dgm:cxn modelId="{08EE7318-2E3D-B34B-81D7-6B0CB60357F9}" type="presOf" srcId="{CACF5CEE-41DE-4983-A637-766D70CBDF19}" destId="{58D2E41C-E151-418A-92E2-1B98A947C3DE}" srcOrd="0" destOrd="0" presId="urn:microsoft.com/office/officeart/2005/8/layout/orgChart1"/>
    <dgm:cxn modelId="{B8A6C3F7-64A5-0849-BF68-0DE2BA216351}" type="presOf" srcId="{061253A7-906B-4CFE-8358-028D682B0C64}" destId="{8EA09488-222E-4154-A64F-1589CE810164}" srcOrd="0" destOrd="0" presId="urn:microsoft.com/office/officeart/2005/8/layout/orgChart1"/>
    <dgm:cxn modelId="{281FD918-732C-4BFA-96B7-6E0AF895CA6C}" srcId="{DF5B7088-24B0-4C31-A14B-E42F488C5E48}" destId="{92379A72-6E51-41F1-A5E6-4D0C5655131B}" srcOrd="0" destOrd="0" parTransId="{8C418C0E-3C55-42A6-8B0A-0983BAA155DC}" sibTransId="{C0D35C4B-004D-4A40-8176-608DFBB8F262}"/>
    <dgm:cxn modelId="{56970C7E-3B62-D545-BE6C-EAF7107DFD30}" type="presParOf" srcId="{EB942F39-3197-4201-8175-C372528BFC8E}" destId="{2A18E9C8-C568-4B5B-AB6E-9C9B2A831930}" srcOrd="0" destOrd="0" presId="urn:microsoft.com/office/officeart/2005/8/layout/orgChart1"/>
    <dgm:cxn modelId="{ECAF2293-D6A3-A949-9880-705FF7A4CF97}" type="presParOf" srcId="{2A18E9C8-C568-4B5B-AB6E-9C9B2A831930}" destId="{1E9C1634-236F-474F-95F9-EB2C958FBF94}" srcOrd="0" destOrd="0" presId="urn:microsoft.com/office/officeart/2005/8/layout/orgChart1"/>
    <dgm:cxn modelId="{9B3EEEC2-9E9F-C343-9AC3-199F7C925378}" type="presParOf" srcId="{1E9C1634-236F-474F-95F9-EB2C958FBF94}" destId="{01E3E473-2A86-40D1-B522-D3D71133943F}" srcOrd="0" destOrd="0" presId="urn:microsoft.com/office/officeart/2005/8/layout/orgChart1"/>
    <dgm:cxn modelId="{B8149A13-D327-F544-AB55-3BAA91F3BC12}" type="presParOf" srcId="{1E9C1634-236F-474F-95F9-EB2C958FBF94}" destId="{90A086CF-8556-4D7E-98E7-613B2B73ADCE}" srcOrd="1" destOrd="0" presId="urn:microsoft.com/office/officeart/2005/8/layout/orgChart1"/>
    <dgm:cxn modelId="{45079ABB-933F-F84B-8670-B84ADDF60FB9}" type="presParOf" srcId="{2A18E9C8-C568-4B5B-AB6E-9C9B2A831930}" destId="{1766D15F-70D6-4649-B99B-9A13DBEC4543}" srcOrd="1" destOrd="0" presId="urn:microsoft.com/office/officeart/2005/8/layout/orgChart1"/>
    <dgm:cxn modelId="{046A5A70-53F2-8549-9F70-9A4673EEDC17}" type="presParOf" srcId="{1766D15F-70D6-4649-B99B-9A13DBEC4543}" destId="{4BDE4066-7063-4DE1-BCBC-21D977FE6EA4}" srcOrd="0" destOrd="0" presId="urn:microsoft.com/office/officeart/2005/8/layout/orgChart1"/>
    <dgm:cxn modelId="{A484F435-4C43-4D41-9E4A-2A81900FEA38}" type="presParOf" srcId="{1766D15F-70D6-4649-B99B-9A13DBEC4543}" destId="{15AC5E70-93DE-42CF-88A9-9285C2FF13FD}" srcOrd="1" destOrd="0" presId="urn:microsoft.com/office/officeart/2005/8/layout/orgChart1"/>
    <dgm:cxn modelId="{16684EAF-7B6E-054B-B098-E55D52DDDF0B}" type="presParOf" srcId="{15AC5E70-93DE-42CF-88A9-9285C2FF13FD}" destId="{CE32A3BE-6FE2-47EA-802C-28D6023C1669}" srcOrd="0" destOrd="0" presId="urn:microsoft.com/office/officeart/2005/8/layout/orgChart1"/>
    <dgm:cxn modelId="{B5DE569A-EF60-CC44-BBA9-52FE2A66F0A9}" type="presParOf" srcId="{CE32A3BE-6FE2-47EA-802C-28D6023C1669}" destId="{8EA09488-222E-4154-A64F-1589CE810164}" srcOrd="0" destOrd="0" presId="urn:microsoft.com/office/officeart/2005/8/layout/orgChart1"/>
    <dgm:cxn modelId="{8B3251B9-27AB-DB48-8ED7-4F2EB6B34168}" type="presParOf" srcId="{CE32A3BE-6FE2-47EA-802C-28D6023C1669}" destId="{496A55BB-22AA-4ABC-BF73-C6BCC1103A86}" srcOrd="1" destOrd="0" presId="urn:microsoft.com/office/officeart/2005/8/layout/orgChart1"/>
    <dgm:cxn modelId="{44EC9B01-57A3-9B40-88CD-27FD998FA1E0}" type="presParOf" srcId="{15AC5E70-93DE-42CF-88A9-9285C2FF13FD}" destId="{0DFE69F3-7BD9-43D1-A82F-E19142E272BE}" srcOrd="1" destOrd="0" presId="urn:microsoft.com/office/officeart/2005/8/layout/orgChart1"/>
    <dgm:cxn modelId="{E649BF07-696C-5B43-B9D9-97C13D465130}" type="presParOf" srcId="{15AC5E70-93DE-42CF-88A9-9285C2FF13FD}" destId="{2418A821-1B90-403B-B04E-9921B776C888}" srcOrd="2" destOrd="0" presId="urn:microsoft.com/office/officeart/2005/8/layout/orgChart1"/>
    <dgm:cxn modelId="{2F1F4D9F-6DEB-8D43-8ADD-B03E165F9DE2}" type="presParOf" srcId="{1766D15F-70D6-4649-B99B-9A13DBEC4543}" destId="{A51A6BB4-F06B-4FC2-899D-1DED5965CDFF}" srcOrd="2" destOrd="0" presId="urn:microsoft.com/office/officeart/2005/8/layout/orgChart1"/>
    <dgm:cxn modelId="{6A0A7313-5AF7-124D-8C45-96E39077A67A}" type="presParOf" srcId="{1766D15F-70D6-4649-B99B-9A13DBEC4543}" destId="{3C1D674F-69C3-493D-B4D6-8B5DF1233CE4}" srcOrd="3" destOrd="0" presId="urn:microsoft.com/office/officeart/2005/8/layout/orgChart1"/>
    <dgm:cxn modelId="{1239D2E4-3241-474F-9F94-25045129DD58}" type="presParOf" srcId="{3C1D674F-69C3-493D-B4D6-8B5DF1233CE4}" destId="{DA9D964C-FA47-4622-ACBC-BC96240E36A2}" srcOrd="0" destOrd="0" presId="urn:microsoft.com/office/officeart/2005/8/layout/orgChart1"/>
    <dgm:cxn modelId="{30E71581-7FBF-CE44-9CCE-8D2E9449F08F}" type="presParOf" srcId="{DA9D964C-FA47-4622-ACBC-BC96240E36A2}" destId="{58D2E41C-E151-418A-92E2-1B98A947C3DE}" srcOrd="0" destOrd="0" presId="urn:microsoft.com/office/officeart/2005/8/layout/orgChart1"/>
    <dgm:cxn modelId="{D0B3A33C-561E-D348-8901-27593A7148ED}" type="presParOf" srcId="{DA9D964C-FA47-4622-ACBC-BC96240E36A2}" destId="{4A7D4583-FFAB-4053-8C62-0E9CE752B09D}" srcOrd="1" destOrd="0" presId="urn:microsoft.com/office/officeart/2005/8/layout/orgChart1"/>
    <dgm:cxn modelId="{DBCD1C0C-AC0E-9D46-888B-BB489E945E07}" type="presParOf" srcId="{3C1D674F-69C3-493D-B4D6-8B5DF1233CE4}" destId="{35B28458-C46D-4CDC-A942-2866188F7C2E}" srcOrd="1" destOrd="0" presId="urn:microsoft.com/office/officeart/2005/8/layout/orgChart1"/>
    <dgm:cxn modelId="{C858DC86-9316-0E46-9B7B-91D105031F4A}" type="presParOf" srcId="{3C1D674F-69C3-493D-B4D6-8B5DF1233CE4}" destId="{AE47D608-B6FC-40E7-8A81-17DC2075C8BF}" srcOrd="2" destOrd="0" presId="urn:microsoft.com/office/officeart/2005/8/layout/orgChart1"/>
    <dgm:cxn modelId="{F26F43FA-9342-7C4F-A6F4-8E0D49282099}" type="presParOf" srcId="{2A18E9C8-C568-4B5B-AB6E-9C9B2A831930}" destId="{40B0C65A-BF70-49B2-B8C3-32B25CBF25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A6BB4-F06B-4FC2-899D-1DED5965CDFF}">
      <dsp:nvSpPr>
        <dsp:cNvPr id="0" name=""/>
        <dsp:cNvSpPr/>
      </dsp:nvSpPr>
      <dsp:spPr>
        <a:xfrm>
          <a:off x="4068452" y="2709935"/>
          <a:ext cx="2226449" cy="772817"/>
        </a:xfrm>
        <a:custGeom>
          <a:avLst/>
          <a:gdLst/>
          <a:ahLst/>
          <a:cxnLst/>
          <a:rect l="0" t="0" r="0" b="0"/>
          <a:pathLst>
            <a:path>
              <a:moveTo>
                <a:pt x="0" y="0"/>
              </a:moveTo>
              <a:lnTo>
                <a:pt x="0" y="386408"/>
              </a:lnTo>
              <a:lnTo>
                <a:pt x="2226449" y="386408"/>
              </a:lnTo>
              <a:lnTo>
                <a:pt x="2226449"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E4066-7063-4DE1-BCBC-21D977FE6EA4}">
      <dsp:nvSpPr>
        <dsp:cNvPr id="0" name=""/>
        <dsp:cNvSpPr/>
      </dsp:nvSpPr>
      <dsp:spPr>
        <a:xfrm>
          <a:off x="1842002" y="2709935"/>
          <a:ext cx="2226449" cy="772817"/>
        </a:xfrm>
        <a:custGeom>
          <a:avLst/>
          <a:gdLst/>
          <a:ahLst/>
          <a:cxnLst/>
          <a:rect l="0" t="0" r="0" b="0"/>
          <a:pathLst>
            <a:path>
              <a:moveTo>
                <a:pt x="2226449" y="0"/>
              </a:moveTo>
              <a:lnTo>
                <a:pt x="2226449" y="386408"/>
              </a:lnTo>
              <a:lnTo>
                <a:pt x="0" y="386408"/>
              </a:lnTo>
              <a:lnTo>
                <a:pt x="0"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3E473-2A86-40D1-B522-D3D71133943F}">
      <dsp:nvSpPr>
        <dsp:cNvPr id="0" name=""/>
        <dsp:cNvSpPr/>
      </dsp:nvSpPr>
      <dsp:spPr>
        <a:xfrm>
          <a:off x="2228411" y="869894"/>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i="1" kern="1200" dirty="0">
              <a:solidFill>
                <a:srgbClr val="CC0066"/>
              </a:solidFill>
            </a:rPr>
            <a:t>Grosjean</a:t>
          </a:r>
          <a:r>
            <a:rPr lang="ja-JP" altLang="fr-FR" sz="2200" i="1" kern="1200" dirty="0">
              <a:solidFill>
                <a:srgbClr val="CC0066"/>
              </a:solidFill>
            </a:rPr>
            <a:t>の研究 </a:t>
          </a:r>
          <a:r>
            <a:rPr lang="fr-FR" altLang="ja-JP" sz="2200" i="1" kern="1200" dirty="0">
              <a:solidFill>
                <a:srgbClr val="CC0066"/>
              </a:solidFill>
            </a:rPr>
            <a:t>(1985)</a:t>
          </a:r>
          <a:r>
            <a:rPr lang="en-US" sz="2200" i="1" kern="1200" dirty="0"/>
            <a:t/>
          </a:r>
          <a:br>
            <a:rPr lang="en-US" sz="2200" i="1" kern="1200" dirty="0"/>
          </a:br>
          <a:r>
            <a:rPr lang="ja-JP" altLang="en-US" sz="2200" i="1" kern="1200" dirty="0"/>
            <a:t>バイリンガリズムの全体論的視点</a:t>
          </a:r>
        </a:p>
        <a:p>
          <a:pPr lvl="0" algn="ctr" defTabSz="977900">
            <a:lnSpc>
              <a:spcPct val="90000"/>
            </a:lnSpc>
            <a:spcBef>
              <a:spcPct val="0"/>
            </a:spcBef>
            <a:spcAft>
              <a:spcPct val="35000"/>
            </a:spcAft>
          </a:pPr>
          <a:r>
            <a:rPr lang="ja-JP" altLang="fr-FR" sz="2200" i="1" kern="1200" dirty="0"/>
            <a:t>彼は以下の両</a:t>
          </a:r>
          <a:r>
            <a:rPr lang="ja-JP" altLang="en-US" sz="2200" i="1" kern="1200" dirty="0"/>
            <a:t>研究</a:t>
          </a:r>
          <a:r>
            <a:rPr lang="ja-JP" altLang="fr-FR" sz="2200" i="1" kern="1200" dirty="0"/>
            <a:t>に</a:t>
          </a:r>
          <a:r>
            <a:rPr lang="ja-JP" altLang="en-US" sz="2200" i="1" kern="1200" dirty="0"/>
            <a:t>強い</a:t>
          </a:r>
          <a:r>
            <a:rPr lang="ja-JP" altLang="fr-FR" sz="2200" i="1" kern="1200" dirty="0"/>
            <a:t>影響を与えた</a:t>
          </a:r>
          <a:r>
            <a:rPr lang="fr-FR" altLang="ja-JP" sz="2200" i="1" kern="1200" dirty="0"/>
            <a:t>…</a:t>
          </a:r>
          <a:endParaRPr lang="fr-FR" sz="2200" kern="1200" dirty="0"/>
        </a:p>
      </dsp:txBody>
      <dsp:txXfrm>
        <a:off x="2228411" y="869894"/>
        <a:ext cx="3680081" cy="1840040"/>
      </dsp:txXfrm>
    </dsp:sp>
    <dsp:sp modelId="{8EA09488-222E-4154-A64F-1589CE810164}">
      <dsp:nvSpPr>
        <dsp:cNvPr id="0" name=""/>
        <dsp:cNvSpPr/>
      </dsp:nvSpPr>
      <dsp:spPr>
        <a:xfrm>
          <a:off x="1961"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i="1" kern="1200" dirty="0"/>
            <a:t>… </a:t>
          </a:r>
          <a:r>
            <a:rPr lang="fr-FR" altLang="ja-JP" sz="2200" i="1" kern="1200" dirty="0">
              <a:solidFill>
                <a:srgbClr val="CB0066"/>
              </a:solidFill>
            </a:rPr>
            <a:t>Cook</a:t>
          </a:r>
          <a:r>
            <a:rPr lang="ja-JP" altLang="fr-FR" sz="2200" i="1" kern="1200" dirty="0">
              <a:solidFill>
                <a:srgbClr val="CB0066"/>
              </a:solidFill>
            </a:rPr>
            <a:t>の概念</a:t>
          </a:r>
          <a:r>
            <a:rPr lang="ja-JP" altLang="fr-FR" sz="2200" i="1" kern="1200" dirty="0"/>
            <a:t>であるマルチコンピテンス</a:t>
          </a:r>
          <a:r>
            <a:rPr lang="fr-FR" altLang="ja-JP" sz="2200" i="1" kern="1200" dirty="0"/>
            <a:t>[</a:t>
          </a:r>
          <a:r>
            <a:rPr lang="fr-FR" altLang="ja-JP" sz="2200" i="1" kern="1200" dirty="0" err="1"/>
            <a:t>multicompetence</a:t>
          </a:r>
          <a:r>
            <a:rPr lang="fr-FR" altLang="ja-JP" sz="2200" i="1" kern="1200" dirty="0"/>
            <a:t>](1991)</a:t>
          </a:r>
          <a:r>
            <a:rPr lang="fr-FR" sz="2200" i="1" kern="1200" dirty="0"/>
            <a:t>)…</a:t>
          </a:r>
        </a:p>
      </dsp:txBody>
      <dsp:txXfrm>
        <a:off x="1961" y="3482752"/>
        <a:ext cx="3680081" cy="1840040"/>
      </dsp:txXfrm>
    </dsp:sp>
    <dsp:sp modelId="{58D2E41C-E151-418A-92E2-1B98A947C3DE}">
      <dsp:nvSpPr>
        <dsp:cNvPr id="0" name=""/>
        <dsp:cNvSpPr/>
      </dsp:nvSpPr>
      <dsp:spPr>
        <a:xfrm>
          <a:off x="4454860"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i="1" kern="1200" dirty="0"/>
            <a:t>…</a:t>
          </a:r>
          <a:r>
            <a:rPr lang="ja-JP" altLang="fr-FR" sz="2200" i="1" kern="1200" dirty="0"/>
            <a:t>そして</a:t>
          </a:r>
          <a:r>
            <a:rPr lang="fr-FR" altLang="ja-JP" sz="2200" i="1" kern="1200" dirty="0" err="1"/>
            <a:t>Herdina</a:t>
          </a:r>
          <a:r>
            <a:rPr lang="fr-FR" altLang="ja-JP" sz="2200" i="1" kern="1200" dirty="0"/>
            <a:t> and </a:t>
          </a:r>
          <a:r>
            <a:rPr lang="fr-FR" altLang="ja-JP" sz="2200" i="1" kern="1200" dirty="0" err="1"/>
            <a:t>Jessner</a:t>
          </a:r>
          <a:r>
            <a:rPr lang="fr-FR" altLang="ja-JP" sz="2200" i="1" kern="1200" dirty="0"/>
            <a:t> (2002)</a:t>
          </a:r>
          <a:r>
            <a:rPr lang="ja-JP" altLang="fr-FR" sz="2200" i="1" kern="1200" dirty="0"/>
            <a:t>の</a:t>
          </a:r>
          <a:r>
            <a:rPr lang="ja-JP" altLang="fr-FR" sz="2200" i="1" kern="1200" dirty="0">
              <a:solidFill>
                <a:srgbClr val="CB0066"/>
              </a:solidFill>
            </a:rPr>
            <a:t>多言語発達と多言語能力に関する</a:t>
          </a:r>
          <a:r>
            <a:rPr lang="ja-JP" altLang="fr-FR" sz="2200" i="1" kern="1200" dirty="0"/>
            <a:t>ダイナミックな</a:t>
          </a:r>
          <a:r>
            <a:rPr lang="ja-JP" altLang="fr-FR" sz="2200" i="1" kern="1200" dirty="0">
              <a:solidFill>
                <a:srgbClr val="CB0066"/>
              </a:solidFill>
            </a:rPr>
            <a:t>概念</a:t>
          </a:r>
          <a:endParaRPr lang="fr-FR" sz="2200" i="1" kern="1200" dirty="0">
            <a:solidFill>
              <a:srgbClr val="CB0066"/>
            </a:solidFill>
          </a:endParaRPr>
        </a:p>
      </dsp:txBody>
      <dsp:txXfrm>
        <a:off x="4454860" y="3482752"/>
        <a:ext cx="3680081" cy="1840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A6BB4-F06B-4FC2-899D-1DED5965CDFF}">
      <dsp:nvSpPr>
        <dsp:cNvPr id="0" name=""/>
        <dsp:cNvSpPr/>
      </dsp:nvSpPr>
      <dsp:spPr>
        <a:xfrm>
          <a:off x="4068452" y="2709935"/>
          <a:ext cx="2226449" cy="772817"/>
        </a:xfrm>
        <a:custGeom>
          <a:avLst/>
          <a:gdLst/>
          <a:ahLst/>
          <a:cxnLst/>
          <a:rect l="0" t="0" r="0" b="0"/>
          <a:pathLst>
            <a:path>
              <a:moveTo>
                <a:pt x="0" y="0"/>
              </a:moveTo>
              <a:lnTo>
                <a:pt x="0" y="386408"/>
              </a:lnTo>
              <a:lnTo>
                <a:pt x="2226449" y="386408"/>
              </a:lnTo>
              <a:lnTo>
                <a:pt x="2226449"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E4066-7063-4DE1-BCBC-21D977FE6EA4}">
      <dsp:nvSpPr>
        <dsp:cNvPr id="0" name=""/>
        <dsp:cNvSpPr/>
      </dsp:nvSpPr>
      <dsp:spPr>
        <a:xfrm>
          <a:off x="1842002" y="2709935"/>
          <a:ext cx="2226449" cy="772817"/>
        </a:xfrm>
        <a:custGeom>
          <a:avLst/>
          <a:gdLst/>
          <a:ahLst/>
          <a:cxnLst/>
          <a:rect l="0" t="0" r="0" b="0"/>
          <a:pathLst>
            <a:path>
              <a:moveTo>
                <a:pt x="2226449" y="0"/>
              </a:moveTo>
              <a:lnTo>
                <a:pt x="2226449" y="386408"/>
              </a:lnTo>
              <a:lnTo>
                <a:pt x="0" y="386408"/>
              </a:lnTo>
              <a:lnTo>
                <a:pt x="0"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3E473-2A86-40D1-B522-D3D71133943F}">
      <dsp:nvSpPr>
        <dsp:cNvPr id="0" name=""/>
        <dsp:cNvSpPr/>
      </dsp:nvSpPr>
      <dsp:spPr>
        <a:xfrm>
          <a:off x="288032" y="869894"/>
          <a:ext cx="7560838"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altLang="ja-JP" sz="2200" b="1" i="0" kern="1200" dirty="0"/>
            <a:t>Grosjean</a:t>
          </a:r>
          <a:r>
            <a:rPr lang="ja-JP" altLang="fr-FR" sz="2200" b="1" i="0" kern="1200" dirty="0"/>
            <a:t>のバイリンガリズムに関する複言語的視点 </a:t>
          </a:r>
          <a:r>
            <a:rPr lang="fr-FR" sz="2200" i="0" kern="1200" dirty="0"/>
            <a:t>:</a:t>
          </a:r>
        </a:p>
        <a:p>
          <a:pPr lvl="0" algn="ctr" defTabSz="977900">
            <a:lnSpc>
              <a:spcPct val="90000"/>
            </a:lnSpc>
            <a:spcBef>
              <a:spcPct val="0"/>
            </a:spcBef>
            <a:spcAft>
              <a:spcPct val="35000"/>
            </a:spcAft>
          </a:pPr>
          <a:r>
            <a:rPr lang="ja-JP" altLang="fr-FR" sz="2200" b="1" i="0" kern="1200" dirty="0"/>
            <a:t>バイリンガル（二言語話者）は、</a:t>
          </a:r>
          <a:r>
            <a:rPr lang="fr-FR" altLang="ja-JP" sz="2200" b="1" i="0" kern="1200" dirty="0"/>
            <a:t>2</a:t>
          </a:r>
          <a:r>
            <a:rPr lang="ja-JP" altLang="fr-FR" sz="2200" b="1" i="0" kern="1200" dirty="0"/>
            <a:t>人のモノリンガル（単一言語話者）を合体させたもの</a:t>
          </a:r>
          <a:r>
            <a:rPr lang="ja-JP" altLang="fr-FR" sz="2200" b="1" i="0" kern="1200" dirty="0">
              <a:solidFill>
                <a:srgbClr val="CB0066"/>
              </a:solidFill>
            </a:rPr>
            <a:t>ではない</a:t>
          </a:r>
          <a:r>
            <a:rPr lang="ja-JP" altLang="fr-FR" sz="2200" b="1" i="0" kern="1200" dirty="0"/>
            <a:t>。バイリンガルは、運用可能な二つの言語の共存と継続的な相互作用の結果として生じた一つの特殊な言語構成を持っている。</a:t>
          </a:r>
          <a:endParaRPr lang="fr-FR" sz="2200" b="1" kern="1200" dirty="0"/>
        </a:p>
      </dsp:txBody>
      <dsp:txXfrm>
        <a:off x="288032" y="869894"/>
        <a:ext cx="7560838" cy="1840040"/>
      </dsp:txXfrm>
    </dsp:sp>
    <dsp:sp modelId="{8EA09488-222E-4154-A64F-1589CE810164}">
      <dsp:nvSpPr>
        <dsp:cNvPr id="0" name=""/>
        <dsp:cNvSpPr/>
      </dsp:nvSpPr>
      <dsp:spPr>
        <a:xfrm>
          <a:off x="1961"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i="1" kern="1200" dirty="0"/>
            <a:t>… </a:t>
          </a:r>
          <a:r>
            <a:rPr lang="fr-FR" altLang="ja-JP" sz="2200" i="1" kern="1200" dirty="0">
              <a:solidFill>
                <a:srgbClr val="CB0066"/>
              </a:solidFill>
            </a:rPr>
            <a:t>Cook</a:t>
          </a:r>
          <a:r>
            <a:rPr lang="ja-JP" altLang="fr-FR" sz="2200" i="1" kern="1200" dirty="0">
              <a:solidFill>
                <a:srgbClr val="CB0066"/>
              </a:solidFill>
            </a:rPr>
            <a:t>の概念</a:t>
          </a:r>
          <a:r>
            <a:rPr lang="ja-JP" altLang="fr-FR" sz="2200" i="1" kern="1200" dirty="0"/>
            <a:t>であるマルチコンピテンス</a:t>
          </a:r>
          <a:r>
            <a:rPr lang="fr-FR" altLang="ja-JP" sz="2200" i="1" kern="1200" dirty="0"/>
            <a:t>[</a:t>
          </a:r>
          <a:r>
            <a:rPr lang="fr-FR" altLang="ja-JP" sz="2200" i="1" kern="1200" dirty="0" err="1"/>
            <a:t>multicompetence</a:t>
          </a:r>
          <a:r>
            <a:rPr lang="fr-FR" altLang="ja-JP" sz="2200" i="1" kern="1200" dirty="0"/>
            <a:t>](1991)</a:t>
          </a:r>
          <a:r>
            <a:rPr lang="fr-FR" sz="2200" i="1" kern="1200" dirty="0"/>
            <a:t>)…</a:t>
          </a:r>
        </a:p>
      </dsp:txBody>
      <dsp:txXfrm>
        <a:off x="1961" y="3482752"/>
        <a:ext cx="3680081" cy="1840040"/>
      </dsp:txXfrm>
    </dsp:sp>
    <dsp:sp modelId="{58D2E41C-E151-418A-92E2-1B98A947C3DE}">
      <dsp:nvSpPr>
        <dsp:cNvPr id="0" name=""/>
        <dsp:cNvSpPr/>
      </dsp:nvSpPr>
      <dsp:spPr>
        <a:xfrm>
          <a:off x="4454860"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i="1" kern="1200" dirty="0"/>
            <a:t>…</a:t>
          </a:r>
          <a:r>
            <a:rPr lang="ja-JP" altLang="fr-FR" sz="2200" i="1" kern="1200" dirty="0"/>
            <a:t>そして</a:t>
          </a:r>
          <a:r>
            <a:rPr lang="fr-FR" altLang="ja-JP" sz="2200" i="1" kern="1200" dirty="0" err="1"/>
            <a:t>Herdina</a:t>
          </a:r>
          <a:r>
            <a:rPr lang="fr-FR" altLang="ja-JP" sz="2200" i="1" kern="1200" dirty="0"/>
            <a:t> and </a:t>
          </a:r>
          <a:r>
            <a:rPr lang="fr-FR" altLang="ja-JP" sz="2200" i="1" kern="1200" dirty="0" err="1"/>
            <a:t>Jessner</a:t>
          </a:r>
          <a:r>
            <a:rPr lang="fr-FR" altLang="ja-JP" sz="2200" i="1" kern="1200" dirty="0"/>
            <a:t> (2002)</a:t>
          </a:r>
          <a:r>
            <a:rPr lang="ja-JP" altLang="fr-FR" sz="2200" i="1" kern="1200" dirty="0"/>
            <a:t>の</a:t>
          </a:r>
          <a:r>
            <a:rPr lang="ja-JP" altLang="fr-FR" sz="2200" i="1" kern="1200" dirty="0">
              <a:solidFill>
                <a:srgbClr val="CB0066"/>
              </a:solidFill>
            </a:rPr>
            <a:t>多言語発達と多言語能力に関する</a:t>
          </a:r>
          <a:r>
            <a:rPr lang="ja-JP" altLang="fr-FR" sz="2200" i="1" kern="1200" dirty="0"/>
            <a:t>ダイナミックな</a:t>
          </a:r>
          <a:r>
            <a:rPr lang="ja-JP" altLang="fr-FR" sz="2200" i="1" kern="1200" dirty="0">
              <a:solidFill>
                <a:srgbClr val="CB0066"/>
              </a:solidFill>
            </a:rPr>
            <a:t>概念</a:t>
          </a:r>
          <a:endParaRPr lang="fr-FR" sz="2200" i="1" kern="1200" dirty="0">
            <a:solidFill>
              <a:srgbClr val="CC0066"/>
            </a:solidFill>
          </a:endParaRPr>
        </a:p>
      </dsp:txBody>
      <dsp:txXfrm>
        <a:off x="4454860" y="3482752"/>
        <a:ext cx="3680081" cy="1840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A6BB4-F06B-4FC2-899D-1DED5965CDFF}">
      <dsp:nvSpPr>
        <dsp:cNvPr id="0" name=""/>
        <dsp:cNvSpPr/>
      </dsp:nvSpPr>
      <dsp:spPr>
        <a:xfrm>
          <a:off x="4284476" y="985507"/>
          <a:ext cx="1089926" cy="915886"/>
        </a:xfrm>
        <a:custGeom>
          <a:avLst/>
          <a:gdLst/>
          <a:ahLst/>
          <a:cxnLst/>
          <a:rect l="0" t="0" r="0" b="0"/>
          <a:pathLst>
            <a:path>
              <a:moveTo>
                <a:pt x="0" y="0"/>
              </a:moveTo>
              <a:lnTo>
                <a:pt x="0" y="671236"/>
              </a:lnTo>
              <a:lnTo>
                <a:pt x="1089926" y="671236"/>
              </a:lnTo>
              <a:lnTo>
                <a:pt x="1089926" y="9158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E4066-7063-4DE1-BCBC-21D977FE6EA4}">
      <dsp:nvSpPr>
        <dsp:cNvPr id="0" name=""/>
        <dsp:cNvSpPr/>
      </dsp:nvSpPr>
      <dsp:spPr>
        <a:xfrm>
          <a:off x="982070" y="985507"/>
          <a:ext cx="3302405" cy="822243"/>
        </a:xfrm>
        <a:custGeom>
          <a:avLst/>
          <a:gdLst/>
          <a:ahLst/>
          <a:cxnLst/>
          <a:rect l="0" t="0" r="0" b="0"/>
          <a:pathLst>
            <a:path>
              <a:moveTo>
                <a:pt x="3302405" y="0"/>
              </a:moveTo>
              <a:lnTo>
                <a:pt x="3302405" y="577593"/>
              </a:lnTo>
              <a:lnTo>
                <a:pt x="0" y="577593"/>
              </a:lnTo>
              <a:lnTo>
                <a:pt x="0" y="8222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3E473-2A86-40D1-B522-D3D71133943F}">
      <dsp:nvSpPr>
        <dsp:cNvPr id="0" name=""/>
        <dsp:cNvSpPr/>
      </dsp:nvSpPr>
      <dsp:spPr>
        <a:xfrm>
          <a:off x="1215717" y="0"/>
          <a:ext cx="6137516" cy="9855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altLang="ja-JP" sz="2400" b="1" i="1" kern="1200" dirty="0"/>
            <a:t>Grosjean</a:t>
          </a:r>
          <a:r>
            <a:rPr lang="ja-JP" altLang="fr-FR" sz="2400" b="1" i="1" kern="1200" dirty="0"/>
            <a:t>のバイリンガリズムに関する複言語的視点 </a:t>
          </a:r>
          <a:r>
            <a:rPr lang="en-US" sz="2400" i="1" kern="1200" dirty="0"/>
            <a:t>…</a:t>
          </a:r>
          <a:endParaRPr lang="fr-FR" sz="2400" i="1" kern="1200" dirty="0"/>
        </a:p>
      </dsp:txBody>
      <dsp:txXfrm>
        <a:off x="1215717" y="0"/>
        <a:ext cx="6137516" cy="985507"/>
      </dsp:txXfrm>
    </dsp:sp>
    <dsp:sp modelId="{8EA09488-222E-4154-A64F-1589CE810164}">
      <dsp:nvSpPr>
        <dsp:cNvPr id="0" name=""/>
        <dsp:cNvSpPr/>
      </dsp:nvSpPr>
      <dsp:spPr>
        <a:xfrm>
          <a:off x="0" y="1807751"/>
          <a:ext cx="1964141" cy="197863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altLang="ja-JP" sz="2400" b="1" i="1" kern="1200" dirty="0"/>
            <a:t>Cook</a:t>
          </a:r>
          <a:r>
            <a:rPr lang="ja-JP" altLang="fr-FR" sz="2400" b="1" i="1" kern="1200" dirty="0"/>
            <a:t>の概念であるマルチコンピテンス</a:t>
          </a:r>
          <a:r>
            <a:rPr lang="fr-FR" altLang="ja-JP" sz="2400" b="1" i="1" kern="1200" dirty="0"/>
            <a:t>[multi-</a:t>
          </a:r>
          <a:r>
            <a:rPr lang="fr-FR" altLang="ja-JP" sz="2400" b="1" i="1" kern="1200" dirty="0" err="1"/>
            <a:t>competence</a:t>
          </a:r>
          <a:r>
            <a:rPr lang="fr-FR" altLang="ja-JP" sz="2400" b="1" i="1" kern="1200" dirty="0"/>
            <a:t>]</a:t>
          </a:r>
          <a:endParaRPr lang="fr-FR" sz="2400" b="1" i="1" kern="1200" dirty="0"/>
        </a:p>
      </dsp:txBody>
      <dsp:txXfrm>
        <a:off x="0" y="1807751"/>
        <a:ext cx="1964141" cy="1978633"/>
      </dsp:txXfrm>
    </dsp:sp>
    <dsp:sp modelId="{58D2E41C-E151-418A-92E2-1B98A947C3DE}">
      <dsp:nvSpPr>
        <dsp:cNvPr id="0" name=""/>
        <dsp:cNvSpPr/>
      </dsp:nvSpPr>
      <dsp:spPr>
        <a:xfrm>
          <a:off x="2317748" y="1901393"/>
          <a:ext cx="6113307" cy="463144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en-US" sz="2400" b="1" i="1" kern="1200" dirty="0" err="1"/>
            <a:t>Herdina</a:t>
          </a:r>
          <a:r>
            <a:rPr lang="en-US" sz="2400" b="1" i="1" kern="1200" dirty="0"/>
            <a:t> and </a:t>
          </a:r>
          <a:r>
            <a:rPr lang="en-US" sz="2400" b="1" i="1" kern="1200" dirty="0" err="1"/>
            <a:t>Jessner’s</a:t>
          </a:r>
          <a:r>
            <a:rPr lang="en-US" sz="2400" b="1" i="1" kern="1200" dirty="0"/>
            <a:t> Dynamic model of Multilingualism (DMM) (2002) :</a:t>
          </a:r>
        </a:p>
        <a:p>
          <a:pPr lvl="0" algn="just" defTabSz="1066800">
            <a:lnSpc>
              <a:spcPct val="90000"/>
            </a:lnSpc>
            <a:spcBef>
              <a:spcPct val="0"/>
            </a:spcBef>
            <a:spcAft>
              <a:spcPct val="35000"/>
            </a:spcAft>
          </a:pPr>
          <a:r>
            <a:rPr lang="ja-JP" altLang="fr-FR" sz="2400" b="1" i="1" kern="1200" dirty="0"/>
            <a:t>“</a:t>
          </a:r>
          <a:r>
            <a:rPr lang="fr-FR" altLang="ja-JP" sz="2400" b="1" i="1" kern="1200" dirty="0"/>
            <a:t>[…] </a:t>
          </a:r>
          <a:r>
            <a:rPr lang="ja-JP" altLang="fr-FR" sz="2400" b="1" i="1" kern="1200" dirty="0"/>
            <a:t>私たちは</a:t>
          </a:r>
          <a:r>
            <a:rPr lang="ja-JP" altLang="fr-FR" sz="2400" b="1" i="1" kern="1200" dirty="0">
              <a:solidFill>
                <a:srgbClr val="CB0066"/>
              </a:solidFill>
            </a:rPr>
            <a:t>バイリンガリズム（二言語使用）</a:t>
          </a:r>
          <a:r>
            <a:rPr lang="ja-JP" altLang="fr-FR" sz="2400" b="1" i="1" kern="1200" dirty="0"/>
            <a:t>の現象 </a:t>
          </a:r>
          <a:r>
            <a:rPr lang="fr-FR" altLang="ja-JP" sz="2400" b="1" i="1" kern="1200" dirty="0"/>
            <a:t>[…] </a:t>
          </a:r>
          <a:r>
            <a:rPr lang="ja-JP" altLang="fr-FR" sz="2400" b="1" i="1" kern="1200" dirty="0"/>
            <a:t>は本質的に</a:t>
          </a:r>
          <a:r>
            <a:rPr lang="ja-JP" altLang="fr-FR" sz="2400" b="1" i="1" kern="1200" dirty="0">
              <a:solidFill>
                <a:srgbClr val="CB0066"/>
              </a:solidFill>
            </a:rPr>
            <a:t>マルチリンガリズム（多言語使用）の一つの変種</a:t>
          </a:r>
          <a:r>
            <a:rPr lang="ja-JP" altLang="fr-FR" sz="2400" b="1" i="1" kern="1200" dirty="0"/>
            <a:t>であると考えており </a:t>
          </a:r>
          <a:r>
            <a:rPr lang="fr-FR" altLang="ja-JP" sz="2400" b="1" i="1" kern="1200" dirty="0"/>
            <a:t>[…]</a:t>
          </a:r>
          <a:r>
            <a:rPr lang="ja-JP" altLang="fr-FR" sz="2400" b="1" i="1" kern="1200" dirty="0"/>
            <a:t>それに関する多くの知見が </a:t>
          </a:r>
          <a:r>
            <a:rPr lang="fr-FR" altLang="ja-JP" sz="2400" b="1" i="1" kern="1200" dirty="0"/>
            <a:t>[…]</a:t>
          </a:r>
          <a:r>
            <a:rPr lang="ja-JP" altLang="fr-FR" sz="2400" b="1" i="1" kern="1200" dirty="0">
              <a:solidFill>
                <a:srgbClr val="CB0066"/>
              </a:solidFill>
            </a:rPr>
            <a:t>マルチリンガリズムの全ての変種に適用できる</a:t>
          </a:r>
          <a:r>
            <a:rPr lang="ja-JP" altLang="fr-FR" sz="2400" b="1" i="1" kern="1200" dirty="0"/>
            <a:t>と考えている。</a:t>
          </a:r>
          <a:endParaRPr lang="en-US" sz="2400" i="1" kern="1200" dirty="0"/>
        </a:p>
        <a:p>
          <a:pPr lvl="0" algn="just" defTabSz="1066800">
            <a:lnSpc>
              <a:spcPct val="90000"/>
            </a:lnSpc>
            <a:spcBef>
              <a:spcPct val="0"/>
            </a:spcBef>
            <a:spcAft>
              <a:spcPct val="35000"/>
            </a:spcAft>
          </a:pPr>
          <a:r>
            <a:rPr lang="en-US" sz="2400" i="1" kern="1200" dirty="0"/>
            <a:t> </a:t>
          </a:r>
          <a:r>
            <a:rPr lang="fr-FR" altLang="ja-JP" sz="2400" i="1" kern="1200" dirty="0"/>
            <a:t>DMM</a:t>
          </a:r>
          <a:r>
            <a:rPr lang="ja-JP" altLang="fr-FR" sz="2400" i="1" kern="1200" dirty="0"/>
            <a:t>は</a:t>
          </a:r>
          <a:r>
            <a:rPr lang="ja-JP" altLang="fr-FR" sz="2400" i="1" kern="1200" dirty="0">
              <a:solidFill>
                <a:srgbClr val="CB0066"/>
              </a:solidFill>
            </a:rPr>
            <a:t>多言語話者を、個々の言語体系で構成される一つの複合的な心理言語的体系と</a:t>
          </a:r>
          <a:r>
            <a:rPr lang="ja-JP" altLang="fr-FR" sz="2400" i="1" kern="1200" dirty="0"/>
            <a:t>して捉えている　</a:t>
          </a:r>
          <a:r>
            <a:rPr lang="fr-FR" altLang="ja-JP" sz="2400" i="1" kern="1200" dirty="0"/>
            <a:t>[…]”</a:t>
          </a:r>
          <a:r>
            <a:rPr lang="en-US" sz="2400" i="1" kern="1200" dirty="0"/>
            <a:t> </a:t>
          </a:r>
        </a:p>
        <a:p>
          <a:pPr lvl="0" algn="just" defTabSz="1066800">
            <a:lnSpc>
              <a:spcPct val="90000"/>
            </a:lnSpc>
            <a:spcBef>
              <a:spcPct val="0"/>
            </a:spcBef>
            <a:spcAft>
              <a:spcPct val="35000"/>
            </a:spcAft>
          </a:pPr>
          <a:r>
            <a:rPr lang="ja-JP" altLang="fr-FR" sz="2400" i="1" kern="1200" dirty="0"/>
            <a:t>その結果</a:t>
          </a:r>
          <a:r>
            <a:rPr lang="fr-FR" altLang="ja-JP" sz="2400" i="1" kern="1200" dirty="0"/>
            <a:t>…</a:t>
          </a:r>
          <a:endParaRPr lang="fr-FR" sz="2400" b="1" i="1" kern="1200" dirty="0"/>
        </a:p>
      </dsp:txBody>
      <dsp:txXfrm>
        <a:off x="2317748" y="1901393"/>
        <a:ext cx="6113307" cy="46314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4EC7F5-D62E-44DD-A581-4832C07991EE}" type="datetimeFigureOut">
              <a:rPr lang="de-DE"/>
              <a:pPr>
                <a:defRPr/>
              </a:pPr>
              <a:t>04.02.2018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315D8A8-AE4B-4E0D-9A10-372C8278BA26}" type="slidenum">
              <a:rPr lang="de-DE"/>
              <a:pPr>
                <a:defRPr/>
              </a:pPr>
              <a:t>‹N°›</a:t>
            </a:fld>
            <a:endParaRPr lang="de-DE"/>
          </a:p>
        </p:txBody>
      </p:sp>
    </p:spTree>
    <p:extLst>
      <p:ext uri="{BB962C8B-B14F-4D97-AF65-F5344CB8AC3E}">
        <p14:creationId xmlns:p14="http://schemas.microsoft.com/office/powerpoint/2010/main" val="2048812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a:t>
            </a:fld>
            <a:endParaRPr lang="de-DE"/>
          </a:p>
        </p:txBody>
      </p:sp>
    </p:spTree>
    <p:extLst>
      <p:ext uri="{BB962C8B-B14F-4D97-AF65-F5344CB8AC3E}">
        <p14:creationId xmlns:p14="http://schemas.microsoft.com/office/powerpoint/2010/main" val="179847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a:xfrm>
            <a:off x="917575" y="744538"/>
            <a:ext cx="4962525" cy="3722687"/>
          </a:xfrm>
          <a:ln/>
        </p:spPr>
      </p:sp>
      <p:sp>
        <p:nvSpPr>
          <p:cNvPr id="7171" name="Espace réservé des commentaires 2"/>
          <p:cNvSpPr>
            <a:spLocks noGrp="1"/>
          </p:cNvSpPr>
          <p:nvPr>
            <p:ph type="body" idx="1"/>
          </p:nvPr>
        </p:nvSpPr>
        <p:spPr>
          <a:noFill/>
        </p:spPr>
        <p:txBody>
          <a:bodyPr/>
          <a:lstStyle/>
          <a:p>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According to </a:t>
            </a:r>
            <a:r>
              <a:rPr lang="en-US" altLang="fr-FR" dirty="0" err="1">
                <a:latin typeface="Arial" panose="020B0604020202020204" pitchFamily="34" charset="0"/>
                <a:cs typeface="Arial" panose="020B0604020202020204" pitchFamily="34" charset="0"/>
              </a:rPr>
              <a:t>Grosjean</a:t>
            </a:r>
            <a:r>
              <a:rPr lang="en-US" altLang="fr-FR" dirty="0">
                <a:latin typeface="Arial" panose="020B0604020202020204" pitchFamily="34" charset="0"/>
                <a:cs typeface="Arial" panose="020B0604020202020204" pitchFamily="34" charset="0"/>
              </a:rPr>
              <a:t>, bilinguals are NOT the sum of two monolinguals. They have a specific linguistic configuration that is resulting from the coexistence and constant interaction of the two languages they have a command of.</a:t>
            </a:r>
          </a:p>
          <a:p>
            <a:endParaRPr lang="en-US" sz="1200"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dirty="0"/>
          </a:p>
          <a:p>
            <a:endParaRPr lang="fr-FR" altLang="fr-FR" dirty="0">
              <a:latin typeface="Arial" panose="020B0604020202020204" pitchFamily="34" charset="0"/>
              <a:cs typeface="Arial" panose="020B0604020202020204" pitchFamily="34" charset="0"/>
            </a:endParaRPr>
          </a:p>
        </p:txBody>
      </p:sp>
      <p:sp>
        <p:nvSpPr>
          <p:cNvPr id="717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E0FDF0-7FFD-42D5-BD62-D7B05618014E}" type="slidenum">
              <a:rPr lang="fr-FR" altLang="fr-FR"/>
              <a:pPr/>
              <a:t>10</a:t>
            </a:fld>
            <a:endParaRPr lang="fr-FR" altLang="fr-FR"/>
          </a:p>
        </p:txBody>
      </p:sp>
    </p:spTree>
    <p:extLst>
      <p:ext uri="{BB962C8B-B14F-4D97-AF65-F5344CB8AC3E}">
        <p14:creationId xmlns:p14="http://schemas.microsoft.com/office/powerpoint/2010/main" val="2070844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a:xfrm>
            <a:off x="917575" y="744538"/>
            <a:ext cx="4962525" cy="3722687"/>
          </a:xfrm>
          <a:ln/>
        </p:spPr>
      </p:sp>
      <p:sp>
        <p:nvSpPr>
          <p:cNvPr id="9219" name="Espace réservé des commentaires 2"/>
          <p:cNvSpPr>
            <a:spLocks noGrp="1"/>
          </p:cNvSpPr>
          <p:nvPr>
            <p:ph type="body" idx="1"/>
          </p:nvPr>
        </p:nvSpPr>
        <p:spPr>
          <a:noFill/>
        </p:spPr>
        <p:txBody>
          <a:bodyPr/>
          <a:lstStyle/>
          <a:p>
            <a:r>
              <a:rPr lang="en-US" altLang="fr-FR" dirty="0">
                <a:latin typeface="Arial" panose="020B0604020202020204" pitchFamily="34" charset="0"/>
                <a:cs typeface="Arial" panose="020B0604020202020204" pitchFamily="34" charset="0"/>
              </a:rPr>
              <a:t>For reasons of time, I'm going to leave aside Cook’s concept and I’m focusing on </a:t>
            </a:r>
            <a:r>
              <a:rPr lang="en-US" altLang="fr-FR" dirty="0" err="1">
                <a:latin typeface="Arial" panose="020B0604020202020204" pitchFamily="34" charset="0"/>
                <a:cs typeface="Arial" panose="020B0604020202020204" pitchFamily="34" charset="0"/>
              </a:rPr>
              <a:t>Herdina’s</a:t>
            </a:r>
            <a:r>
              <a:rPr lang="en-US" altLang="fr-FR" dirty="0">
                <a:latin typeface="Arial" panose="020B0604020202020204" pitchFamily="34" charset="0"/>
                <a:cs typeface="Arial" panose="020B0604020202020204" pitchFamily="34" charset="0"/>
              </a:rPr>
              <a:t> and </a:t>
            </a:r>
            <a:r>
              <a:rPr lang="en-US" altLang="fr-FR" dirty="0" err="1">
                <a:latin typeface="Arial" panose="020B0604020202020204" pitchFamily="34" charset="0"/>
                <a:cs typeface="Arial" panose="020B0604020202020204" pitchFamily="34" charset="0"/>
              </a:rPr>
              <a:t>Jessner’s</a:t>
            </a:r>
            <a:r>
              <a:rPr lang="en-US" altLang="fr-FR" dirty="0">
                <a:latin typeface="Arial" panose="020B0604020202020204" pitchFamily="34" charset="0"/>
                <a:cs typeface="Arial" panose="020B0604020202020204" pitchFamily="34" charset="0"/>
              </a:rPr>
              <a:t> Dynamic</a:t>
            </a:r>
            <a:r>
              <a:rPr lang="en-US" altLang="fr-FR" baseline="0" dirty="0">
                <a:latin typeface="Arial" panose="020B0604020202020204" pitchFamily="34" charset="0"/>
                <a:cs typeface="Arial" panose="020B0604020202020204" pitchFamily="34" charset="0"/>
              </a:rPr>
              <a:t> model of Multilingualism (DMM).</a:t>
            </a:r>
          </a:p>
          <a:p>
            <a:r>
              <a:rPr lang="en-US" altLang="fr-FR" baseline="0" dirty="0">
                <a:latin typeface="Arial" panose="020B0604020202020204" pitchFamily="34" charset="0"/>
                <a:cs typeface="Arial" panose="020B0604020202020204" pitchFamily="34" charset="0"/>
              </a:rPr>
              <a:t>The first assertion is that bilingualism is a particular case of plurilingualism – in their words multilingualism. And that what is said by </a:t>
            </a:r>
            <a:r>
              <a:rPr lang="en-US" altLang="fr-FR" baseline="0" dirty="0" err="1">
                <a:latin typeface="Arial" panose="020B0604020202020204" pitchFamily="34" charset="0"/>
                <a:cs typeface="Arial" panose="020B0604020202020204" pitchFamily="34" charset="0"/>
              </a:rPr>
              <a:t>Grosjean</a:t>
            </a:r>
            <a:r>
              <a:rPr lang="en-US" altLang="fr-FR" baseline="0" dirty="0">
                <a:latin typeface="Arial" panose="020B0604020202020204" pitchFamily="34" charset="0"/>
                <a:cs typeface="Arial" panose="020B0604020202020204" pitchFamily="34" charset="0"/>
              </a:rPr>
              <a:t> for bilingualism is also true for plurilingualism. </a:t>
            </a:r>
          </a:p>
          <a:p>
            <a:r>
              <a:rPr lang="en-US" altLang="fr-FR" baseline="0" dirty="0">
                <a:latin typeface="Arial" panose="020B0604020202020204" pitchFamily="34" charset="0"/>
                <a:cs typeface="Arial" panose="020B0604020202020204" pitchFamily="34" charset="0"/>
              </a:rPr>
              <a:t>The second one is exactly what has been said above concerning plurilingual competence: the plurilingual speaker “is a complex psycholinguistic system comprising individual language systems”. </a:t>
            </a:r>
          </a:p>
          <a:p>
            <a:r>
              <a:rPr lang="en-US" altLang="fr-FR" baseline="0" dirty="0">
                <a:latin typeface="Arial" panose="020B0604020202020204" pitchFamily="34" charset="0"/>
                <a:cs typeface="Arial" panose="020B0604020202020204" pitchFamily="34" charset="0"/>
              </a:rPr>
              <a:t>As a consequence :</a:t>
            </a:r>
          </a:p>
          <a:p>
            <a:r>
              <a:rPr lang="en-US" altLang="fr-FR" baseline="0" dirty="0">
                <a:latin typeface="Arial" panose="020B0604020202020204" pitchFamily="34" charset="0"/>
                <a:cs typeface="Arial" panose="020B0604020202020204" pitchFamily="34" charset="0"/>
              </a:rPr>
              <a:t>&gt;&gt; The construction of any further individual language system must be carried out in conjunction with existing individual language systems. This is exactly what we called “the integrative way”.</a:t>
            </a:r>
          </a:p>
          <a:p>
            <a:endParaRPr lang="fr-FR" altLang="fr-FR" dirty="0">
              <a:latin typeface="Arial" panose="020B0604020202020204" pitchFamily="34" charset="0"/>
              <a:cs typeface="Arial" panose="020B0604020202020204" pitchFamily="34" charset="0"/>
            </a:endParaRPr>
          </a:p>
        </p:txBody>
      </p:sp>
      <p:sp>
        <p:nvSpPr>
          <p:cNvPr id="922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42CF63-2F11-475A-85E5-1F43440D7814}" type="slidenum">
              <a:rPr lang="fr-FR" altLang="fr-FR"/>
              <a:pPr/>
              <a:t>11</a:t>
            </a:fld>
            <a:endParaRPr lang="fr-FR" altLang="fr-FR"/>
          </a:p>
        </p:txBody>
      </p:sp>
    </p:spTree>
    <p:extLst>
      <p:ext uri="{BB962C8B-B14F-4D97-AF65-F5344CB8AC3E}">
        <p14:creationId xmlns:p14="http://schemas.microsoft.com/office/powerpoint/2010/main" val="411171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ltLang="fr-FR" dirty="0">
                <a:latin typeface="Arial" panose="020B0604020202020204" pitchFamily="34" charset="0"/>
                <a:cs typeface="Arial" panose="020B0604020202020204" pitchFamily="34" charset="0"/>
              </a:rPr>
              <a:t>I have also promised some concrete examples. Just to show that these principles lead to very concrete and often simple measures. </a:t>
            </a:r>
          </a:p>
          <a:p>
            <a:r>
              <a:rPr lang="en-US" altLang="fr-FR" dirty="0">
                <a:latin typeface="Arial" panose="020B0604020202020204" pitchFamily="34" charset="0"/>
                <a:cs typeface="Arial" panose="020B0604020202020204" pitchFamily="34" charset="0"/>
              </a:rPr>
              <a:t>The first one will be taken from a textbook of French for Chinese students. But it deals with a problem Japanese students also have to face.</a:t>
            </a:r>
          </a:p>
          <a:p>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&gt;&gt; In French, « un » stands either for the indefinite article or for the numeral « one ». « </a:t>
            </a:r>
            <a:r>
              <a:rPr lang="en-US" altLang="fr-FR" dirty="0" err="1">
                <a:latin typeface="Arial" panose="020B0604020202020204" pitchFamily="34" charset="0"/>
                <a:cs typeface="Arial" panose="020B0604020202020204" pitchFamily="34" charset="0"/>
              </a:rPr>
              <a:t>J’ai</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acheté</a:t>
            </a:r>
            <a:r>
              <a:rPr lang="en-US" altLang="fr-FR" dirty="0">
                <a:latin typeface="Arial" panose="020B0604020202020204" pitchFamily="34" charset="0"/>
                <a:cs typeface="Arial" panose="020B0604020202020204" pitchFamily="34" charset="0"/>
              </a:rPr>
              <a:t> un livre » can mean « a book » or « one book ».</a:t>
            </a:r>
          </a:p>
          <a:p>
            <a:r>
              <a:rPr lang="en-US" altLang="fr-FR" dirty="0">
                <a:latin typeface="Arial" panose="020B0604020202020204" pitchFamily="34" charset="0"/>
                <a:cs typeface="Arial" panose="020B0604020202020204" pitchFamily="34" charset="0"/>
              </a:rPr>
              <a:t>The challenge is made all the more difficult by the fact that Chinese </a:t>
            </a:r>
            <a:r>
              <a:rPr lang="en-US" altLang="fr-FR" dirty="0" smtClean="0">
                <a:latin typeface="Arial" panose="020B0604020202020204" pitchFamily="34" charset="0"/>
                <a:cs typeface="Arial" panose="020B0604020202020204" pitchFamily="34" charset="0"/>
              </a:rPr>
              <a:t>has no article</a:t>
            </a:r>
            <a:r>
              <a:rPr lang="en-US" altLang="fr-FR" dirty="0">
                <a:latin typeface="Arial" panose="020B0604020202020204" pitchFamily="34" charset="0"/>
                <a:cs typeface="Arial" panose="020B0604020202020204" pitchFamily="34" charset="0"/>
              </a:rPr>
              <a:t>.</a:t>
            </a:r>
          </a:p>
          <a:p>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&gt;&gt; For students having already learnt English, English is the language in which they have developed the notion of article, and it does have two forms, one for the numeral,  and one for the article. So that the way trough English  should help them. </a:t>
            </a:r>
          </a:p>
          <a:p>
            <a:r>
              <a:rPr lang="en-US" altLang="fr-FR" dirty="0">
                <a:latin typeface="Arial" panose="020B0604020202020204" pitchFamily="34" charset="0"/>
                <a:cs typeface="Arial" panose="020B0604020202020204" pitchFamily="34" charset="0"/>
              </a:rPr>
              <a:t>This “way trough English” is not an additional means to be used as a simple remark. </a:t>
            </a:r>
          </a:p>
          <a:p>
            <a:r>
              <a:rPr lang="en-US" altLang="fr-FR" dirty="0">
                <a:latin typeface="Arial" panose="020B0604020202020204" pitchFamily="34" charset="0"/>
                <a:cs typeface="Arial" panose="020B0604020202020204" pitchFamily="34" charset="0"/>
              </a:rPr>
              <a:t>In consideration of the existing plurilingual competence of the students, it is the only proper strategy to be adopted. </a:t>
            </a:r>
          </a:p>
          <a:p>
            <a:r>
              <a:rPr lang="en-US" altLang="fr-FR" dirty="0">
                <a:latin typeface="Arial" panose="020B0604020202020204" pitchFamily="34" charset="0"/>
                <a:cs typeface="Arial" panose="020B0604020202020204" pitchFamily="34" charset="0"/>
              </a:rPr>
              <a:t>This is just one case among many. So that helping students to develop competences in any further language needs to be seen as a common task to be reflected upon by all those who are in charge of the languages of the curriculum.</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12</a:t>
            </a:fld>
            <a:endParaRPr lang="de-DE"/>
          </a:p>
        </p:txBody>
      </p:sp>
    </p:spTree>
    <p:extLst>
      <p:ext uri="{BB962C8B-B14F-4D97-AF65-F5344CB8AC3E}">
        <p14:creationId xmlns:p14="http://schemas.microsoft.com/office/powerpoint/2010/main" val="181364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fr-FR" dirty="0">
                <a:latin typeface="Arial" panose="020B0604020202020204" pitchFamily="34" charset="0"/>
                <a:cs typeface="Arial" panose="020B0604020202020204" pitchFamily="34" charset="0"/>
              </a:rPr>
              <a:t>For a second example, I have chosen an activity designed by Mayo </a:t>
            </a:r>
            <a:r>
              <a:rPr lang="en-US" altLang="fr-FR" dirty="0" err="1" smtClean="0">
                <a:latin typeface="Arial" panose="020B0604020202020204" pitchFamily="34" charset="0"/>
                <a:cs typeface="Arial" panose="020B0604020202020204" pitchFamily="34" charset="0"/>
              </a:rPr>
              <a:t>Oyama</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our colleague from Kyoto, who teaches an intermediate French class employing plurilingual teaching materials</a:t>
            </a:r>
            <a:r>
              <a:rPr lang="en-US" altLang="fr-FR" baseline="0" dirty="0">
                <a:latin typeface="Arial" panose="020B0604020202020204" pitchFamily="34" charset="0"/>
                <a:cs typeface="Arial" panose="020B0604020202020204" pitchFamily="34" charset="0"/>
              </a:rPr>
              <a:t>. She </a:t>
            </a:r>
            <a:r>
              <a:rPr lang="en-US" altLang="fr-FR" dirty="0">
                <a:latin typeface="Arial" panose="020B0604020202020204" pitchFamily="34" charset="0"/>
                <a:cs typeface="Arial" panose="020B0604020202020204" pitchFamily="34" charset="0"/>
              </a:rPr>
              <a:t>is taking part in our symposium and you</a:t>
            </a:r>
            <a:r>
              <a:rPr lang="en-US" altLang="fr-FR" baseline="0" dirty="0">
                <a:latin typeface="Arial" panose="020B0604020202020204" pitchFamily="34" charset="0"/>
                <a:cs typeface="Arial" panose="020B0604020202020204" pitchFamily="34" charset="0"/>
              </a:rPr>
              <a:t> can ask her later on for more details. </a:t>
            </a:r>
          </a:p>
          <a:p>
            <a:r>
              <a:rPr lang="en-US" altLang="fr-FR" baseline="0" dirty="0">
                <a:latin typeface="Arial" panose="020B0604020202020204" pitchFamily="34" charset="0"/>
                <a:cs typeface="Arial" panose="020B0604020202020204" pitchFamily="34" charset="0"/>
              </a:rPr>
              <a:t>This seems to be a quite difficult text in French. Maybe, you start reading the beginning … </a:t>
            </a:r>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 </a:t>
            </a:r>
          </a:p>
          <a:p>
            <a:r>
              <a:rPr lang="en-US" altLang="fr-FR" dirty="0">
                <a:latin typeface="Arial" panose="020B0604020202020204" pitchFamily="34" charset="0"/>
                <a:cs typeface="Arial" panose="020B0604020202020204" pitchFamily="34" charset="0"/>
              </a:rPr>
              <a:t>I think you were able to get the meaning quite properly.</a:t>
            </a:r>
            <a:r>
              <a:rPr lang="en-US" altLang="fr-FR" baseline="0" dirty="0">
                <a:latin typeface="Arial" panose="020B0604020202020204" pitchFamily="34" charset="0"/>
                <a:cs typeface="Arial" panose="020B0604020202020204" pitchFamily="34" charset="0"/>
              </a:rPr>
              <a:t> If you have thought of “confusion” for “</a:t>
            </a:r>
            <a:r>
              <a:rPr lang="en-US" altLang="fr-FR" baseline="0" dirty="0" err="1">
                <a:latin typeface="Arial" panose="020B0604020202020204" pitchFamily="34" charset="0"/>
                <a:cs typeface="Arial" panose="020B0604020202020204" pitchFamily="34" charset="0"/>
              </a:rPr>
              <a:t>confondre</a:t>
            </a:r>
            <a:r>
              <a:rPr lang="en-US" altLang="fr-FR" baseline="0" dirty="0">
                <a:latin typeface="Arial" panose="020B0604020202020204" pitchFamily="34" charset="0"/>
                <a:cs typeface="Arial" panose="020B0604020202020204" pitchFamily="34" charset="0"/>
              </a:rPr>
              <a:t>”, you were likely to get a thorough comprehension of the first sentence.</a:t>
            </a:r>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kumimoji="1" lang="fr-FR" altLang="ja-JP" dirty="0"/>
          </a:p>
          <a:p>
            <a:endParaRPr kumimoji="1" lang="fr-FR" altLang="ja-JP" dirty="0"/>
          </a:p>
          <a:p>
            <a:endParaRPr kumimoji="1" lang="fr-FR" altLang="ja-JP" dirty="0"/>
          </a:p>
        </p:txBody>
      </p:sp>
      <p:sp>
        <p:nvSpPr>
          <p:cNvPr id="4" name="スライド番号プレースホルダー 3"/>
          <p:cNvSpPr>
            <a:spLocks noGrp="1"/>
          </p:cNvSpPr>
          <p:nvPr>
            <p:ph type="sldNum" sz="quarter" idx="10"/>
          </p:nvPr>
        </p:nvSpPr>
        <p:spPr/>
        <p:txBody>
          <a:bodyPr/>
          <a:lstStyle/>
          <a:p>
            <a:fld id="{5139D19E-2DB1-4664-BB7B-5673C613E5F1}" type="slidenum">
              <a:rPr kumimoji="1" lang="ja-JP" altLang="en-US" smtClean="0"/>
              <a:t>13</a:t>
            </a:fld>
            <a:endParaRPr kumimoji="1" lang="ja-JP" altLang="en-US"/>
          </a:p>
        </p:txBody>
      </p:sp>
    </p:spTree>
    <p:extLst>
      <p:ext uri="{BB962C8B-B14F-4D97-AF65-F5344CB8AC3E}">
        <p14:creationId xmlns:p14="http://schemas.microsoft.com/office/powerpoint/2010/main" val="6705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Indeed, this is true of the whole text. Of course, this text belongs to a domain – that of politics – where languages like Greek and Latin have had an important influence on different European languages. </a:t>
            </a:r>
          </a:p>
        </p:txBody>
      </p:sp>
      <p:sp>
        <p:nvSpPr>
          <p:cNvPr id="4" name="スライド番号プレースホルダー 3"/>
          <p:cNvSpPr>
            <a:spLocks noGrp="1"/>
          </p:cNvSpPr>
          <p:nvPr>
            <p:ph type="sldNum" sz="quarter" idx="10"/>
          </p:nvPr>
        </p:nvSpPr>
        <p:spPr/>
        <p:txBody>
          <a:bodyPr/>
          <a:lstStyle/>
          <a:p>
            <a:fld id="{5139D19E-2DB1-4664-BB7B-5673C613E5F1}" type="slidenum">
              <a:rPr kumimoji="1" lang="ja-JP" altLang="en-US" smtClean="0"/>
              <a:t>14</a:t>
            </a:fld>
            <a:endParaRPr kumimoji="1" lang="ja-JP" altLang="en-US"/>
          </a:p>
        </p:txBody>
      </p:sp>
    </p:spTree>
    <p:extLst>
      <p:ext uri="{BB962C8B-B14F-4D97-AF65-F5344CB8AC3E}">
        <p14:creationId xmlns:p14="http://schemas.microsoft.com/office/powerpoint/2010/main" val="56902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kumimoji="1" lang="en-US" altLang="ja-JP" dirty="0"/>
              <a:t>But lexical similarity occurs quite often between French and English, also in non</a:t>
            </a:r>
            <a:r>
              <a:rPr kumimoji="1" lang="en-US" altLang="ja-JP" baseline="0" dirty="0"/>
              <a:t> </a:t>
            </a:r>
            <a:r>
              <a:rPr kumimoji="1" lang="en-US" altLang="ja-JP" baseline="0" dirty="0" err="1"/>
              <a:t>specialised</a:t>
            </a:r>
            <a:r>
              <a:rPr kumimoji="1" lang="en-US" altLang="ja-JP" baseline="0" dirty="0"/>
              <a:t> areas of </a:t>
            </a:r>
            <a:r>
              <a:rPr kumimoji="1" lang="en-US" altLang="ja-JP" baseline="0" dirty="0" smtClean="0"/>
              <a:t>vocabulary</a:t>
            </a:r>
            <a:r>
              <a:rPr kumimoji="1" lang="en-US" altLang="ja-JP" dirty="0" smtClean="0"/>
              <a:t>. </a:t>
            </a:r>
            <a:endParaRPr kumimoji="1" lang="en-US" altLang="ja-JP" dirty="0"/>
          </a:p>
          <a:p>
            <a:endParaRPr kumimoji="1" lang="en-US" altLang="ja-JP" dirty="0"/>
          </a:p>
          <a:p>
            <a:r>
              <a:rPr kumimoji="1" lang="en-US" altLang="ja-JP" dirty="0"/>
              <a:t>&gt;&gt; As you see, correspondences can be established between morphological elements.  </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15</a:t>
            </a:fld>
            <a:endParaRPr lang="de-DE"/>
          </a:p>
        </p:txBody>
      </p:sp>
    </p:spTree>
    <p:extLst>
      <p:ext uri="{BB962C8B-B14F-4D97-AF65-F5344CB8AC3E}">
        <p14:creationId xmlns:p14="http://schemas.microsoft.com/office/powerpoint/2010/main" val="112993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kumimoji="1" lang="en-US" altLang="ja-JP" dirty="0"/>
          </a:p>
          <a:p>
            <a:r>
              <a:rPr kumimoji="1" lang="en-US" altLang="ja-JP" dirty="0"/>
              <a:t>Such activities are important for motivation – motivation for learning languages and more languages. </a:t>
            </a:r>
          </a:p>
          <a:p>
            <a:r>
              <a:rPr kumimoji="1" lang="en-US" altLang="ja-JP" dirty="0"/>
              <a:t>They encourage the </a:t>
            </a:r>
            <a:r>
              <a:rPr kumimoji="1" lang="en-US" altLang="ja-JP" dirty="0" smtClean="0"/>
              <a:t>students learning a language </a:t>
            </a:r>
            <a:r>
              <a:rPr kumimoji="1" lang="en-US" altLang="ja-JP" dirty="0"/>
              <a:t>to look for help </a:t>
            </a:r>
            <a:r>
              <a:rPr kumimoji="1" lang="en-US" altLang="ja-JP" dirty="0" smtClean="0"/>
              <a:t>in </a:t>
            </a:r>
            <a:r>
              <a:rPr kumimoji="1" lang="en-US" altLang="ja-JP" dirty="0"/>
              <a:t>other languages they know. </a:t>
            </a:r>
            <a:endParaRPr kumimoji="1"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And this includes Japanese - think about the many borrowings in Japanese. </a:t>
            </a:r>
          </a:p>
          <a:p>
            <a:r>
              <a:rPr kumimoji="1" lang="en-US" altLang="ja-JP" dirty="0" smtClean="0"/>
              <a:t>In </a:t>
            </a:r>
            <a:r>
              <a:rPr kumimoji="1" lang="en-US" altLang="ja-JP" dirty="0"/>
              <a:t>this way, students develop useful strategies, plurilingual strategies.</a:t>
            </a:r>
          </a:p>
          <a:p>
            <a:r>
              <a:rPr kumimoji="1" lang="en-US" altLang="ja-JP" dirty="0"/>
              <a:t>This is by no means a waste of time for learning French.</a:t>
            </a:r>
            <a:r>
              <a:rPr kumimoji="1" lang="en-US" altLang="ja-JP" baseline="0" dirty="0"/>
              <a:t> And this reinforce competences of English, so that one could think of doing this work during teaching hours that would be common to both languages.</a:t>
            </a:r>
            <a:endParaRPr kumimoji="1" lang="en-US" altLang="ja-JP"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16</a:t>
            </a:fld>
            <a:endParaRPr lang="de-DE"/>
          </a:p>
        </p:txBody>
      </p:sp>
    </p:spTree>
    <p:extLst>
      <p:ext uri="{BB962C8B-B14F-4D97-AF65-F5344CB8AC3E}">
        <p14:creationId xmlns:p14="http://schemas.microsoft.com/office/powerpoint/2010/main" val="1586189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What I have told you so far is the essential part of what I can tell you, given what I think I know about the questions you are asking yourself.</a:t>
            </a:r>
          </a:p>
          <a:p>
            <a:r>
              <a:rPr lang="en-US" dirty="0"/>
              <a:t>&gt;&gt; In the following, </a:t>
            </a:r>
          </a:p>
          <a:p>
            <a:pPr marL="171450" indent="-171450">
              <a:buFont typeface="Arial" panose="020B0604020202020204" pitchFamily="34" charset="0"/>
              <a:buChar char="•"/>
            </a:pPr>
            <a:r>
              <a:rPr lang="en-US" dirty="0"/>
              <a:t>I will first complement the principles already stated concerning plurilingual education. </a:t>
            </a:r>
          </a:p>
          <a:p>
            <a:pPr marL="171450" indent="-171450">
              <a:buFont typeface="Arial" panose="020B0604020202020204" pitchFamily="34" charset="0"/>
              <a:buChar char="•"/>
            </a:pPr>
            <a:r>
              <a:rPr lang="en-US" dirty="0"/>
              <a:t>I will then present other examples which will go beyond the lexical aspects. </a:t>
            </a:r>
          </a:p>
          <a:p>
            <a:pPr marL="171450" indent="-171450">
              <a:buFont typeface="Arial" panose="020B0604020202020204" pitchFamily="34" charset="0"/>
              <a:buChar char="•"/>
            </a:pPr>
            <a:r>
              <a:rPr lang="en-US" dirty="0"/>
              <a:t>And I will present a framework of reference with lists</a:t>
            </a:r>
            <a:r>
              <a:rPr lang="en-US" baseline="0" dirty="0"/>
              <a:t> of knowledge, attitudes and skills to develop through plurilingual and intercultural education </a:t>
            </a:r>
            <a:r>
              <a:rPr lang="en-US" dirty="0"/>
              <a:t>that can be useful to you</a:t>
            </a:r>
            <a:r>
              <a:rPr lang="en-US" baseline="0" dirty="0"/>
              <a:t> in the future.</a:t>
            </a:r>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17</a:t>
            </a:fld>
            <a:endParaRPr lang="de-DE"/>
          </a:p>
        </p:txBody>
      </p:sp>
    </p:spTree>
    <p:extLst>
      <p:ext uri="{BB962C8B-B14F-4D97-AF65-F5344CB8AC3E}">
        <p14:creationId xmlns:p14="http://schemas.microsoft.com/office/powerpoint/2010/main" val="3119108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As we are limited in time, I will state these principles quickly, with few comments. They are taken from the guide we started with. I invite you to continue your reflection at a later stage on the basis of the developments that the guide provides on these themes. </a:t>
            </a:r>
          </a:p>
          <a:p>
            <a:endParaRPr lang="en-US" dirty="0"/>
          </a:p>
          <a:p>
            <a:r>
              <a:rPr lang="en-US" dirty="0"/>
              <a:t>&gt;&gt; The</a:t>
            </a:r>
            <a:r>
              <a:rPr lang="en-US" baseline="0" dirty="0"/>
              <a:t> first principle claims that it is not enough to make similarities manifest. The differences are also important :</a:t>
            </a:r>
            <a:endParaRPr lang="en-US" dirty="0"/>
          </a:p>
          <a:p>
            <a:r>
              <a:rPr lang="en-US" dirty="0" smtClean="0"/>
              <a:t>“</a:t>
            </a:r>
            <a:r>
              <a:rPr lang="en-US" dirty="0"/>
              <a:t>The development of cross-linkages calls for </a:t>
            </a:r>
            <a:r>
              <a:rPr lang="en-US" dirty="0" err="1"/>
              <a:t>utilisation</a:t>
            </a:r>
            <a:r>
              <a:rPr lang="en-US" dirty="0"/>
              <a:t> of the </a:t>
            </a:r>
            <a:r>
              <a:rPr lang="en-US" b="1" dirty="0"/>
              <a:t>similarity and dissimilarity </a:t>
            </a:r>
            <a:r>
              <a:rPr lang="en-US" dirty="0"/>
              <a:t>between languages in the </a:t>
            </a:r>
            <a:r>
              <a:rPr lang="en-US" dirty="0" smtClean="0"/>
              <a:t>curriculum </a:t>
            </a:r>
            <a:endParaRPr lang="en-US" dirty="0"/>
          </a:p>
          <a:p>
            <a:r>
              <a:rPr lang="en-US" dirty="0" smtClean="0"/>
              <a:t>[…] </a:t>
            </a:r>
            <a:r>
              <a:rPr lang="en-US" dirty="0"/>
              <a:t>contrastive methodology will also bring out the distinctive features and the diﬀerences.”  (more in 2.6)</a:t>
            </a:r>
          </a:p>
          <a:p>
            <a:r>
              <a:rPr lang="en-US" dirty="0"/>
              <a:t>Of course, similarities are the most striking argument in favor of plurilingual approaches – the</a:t>
            </a:r>
            <a:r>
              <a:rPr lang="en-US" baseline="0" dirty="0"/>
              <a:t> most visible one. But students need to “find their way” through languages. In order to do this, they also need to have a clear view of what is different.</a:t>
            </a:r>
          </a:p>
          <a:p>
            <a:endParaRPr lang="en-US" baseline="0" dirty="0"/>
          </a:p>
          <a:p>
            <a:r>
              <a:rPr lang="en-US" baseline="0" dirty="0"/>
              <a:t>&gt;&gt; </a:t>
            </a: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18</a:t>
            </a:fld>
            <a:endParaRPr lang="de-DE"/>
          </a:p>
        </p:txBody>
      </p:sp>
    </p:spTree>
    <p:extLst>
      <p:ext uri="{BB962C8B-B14F-4D97-AF65-F5344CB8AC3E}">
        <p14:creationId xmlns:p14="http://schemas.microsoft.com/office/powerpoint/2010/main" val="708917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I've put together the principles that relate to reflexivity, the competence to learn and learner autonomy.</a:t>
            </a:r>
          </a:p>
          <a:p>
            <a:r>
              <a:rPr lang="en-US" dirty="0"/>
              <a:t>&gt;&gt; Please, read the quotations :</a:t>
            </a:r>
          </a:p>
          <a:p>
            <a:r>
              <a:rPr lang="en-US" i="1" dirty="0"/>
              <a:t>“[In the Guide] particular attention is paid to approaches encouraging reﬂexivity in grammar teaching. […]  such activities would benefit from a more cross-cutting perspective, since there is nothing to prevent one language from being </a:t>
            </a:r>
            <a:r>
              <a:rPr lang="en-US" i="1" dirty="0" err="1"/>
              <a:t>analysed</a:t>
            </a:r>
            <a:r>
              <a:rPr lang="en-US" i="1" dirty="0"/>
              <a:t> on the basis of data stemming from others. […]. This recourse to other languages is always revealing, since the change of focus highlights how languages function by pinpointing contrasts.”</a:t>
            </a:r>
            <a:r>
              <a:rPr lang="en-US" i="1" baseline="0" dirty="0"/>
              <a:t> </a:t>
            </a:r>
            <a:r>
              <a:rPr lang="en-US" baseline="0" dirty="0"/>
              <a:t>(Guide, 11, 42 – see 2.4)</a:t>
            </a:r>
            <a:endParaRPr lang="en-US" dirty="0"/>
          </a:p>
          <a:p>
            <a:endParaRPr lang="en-US" dirty="0"/>
          </a:p>
          <a:p>
            <a:r>
              <a:rPr lang="en-US" dirty="0" smtClean="0"/>
              <a:t>&gt;&gt; Some </a:t>
            </a:r>
            <a:r>
              <a:rPr lang="en-US" dirty="0"/>
              <a:t>remarks are needed:</a:t>
            </a:r>
          </a:p>
          <a:p>
            <a:pPr marL="171450" indent="-171450">
              <a:buFont typeface="Arial" panose="020B0604020202020204" pitchFamily="34" charset="0"/>
              <a:buChar char="•"/>
            </a:pPr>
            <a:r>
              <a:rPr lang="en-US" dirty="0"/>
              <a:t>In “grammar teaching”, grammar has to be understood very broadly: it includes</a:t>
            </a:r>
            <a:r>
              <a:rPr lang="en-US" baseline="0" dirty="0"/>
              <a:t> other types of regularities in the linguistic system and even such concerning the use of language.</a:t>
            </a:r>
            <a:endParaRPr lang="en-US" dirty="0"/>
          </a:p>
          <a:p>
            <a:pPr marL="171450" indent="-171450">
              <a:buFont typeface="Arial" panose="020B0604020202020204" pitchFamily="34" charset="0"/>
              <a:buChar char="•"/>
            </a:pPr>
            <a:r>
              <a:rPr lang="en-US" dirty="0"/>
              <a:t>What is meant here is often dealt with in terms of </a:t>
            </a:r>
            <a:r>
              <a:rPr lang="en-US" u="sng" dirty="0"/>
              <a:t>explicit</a:t>
            </a:r>
            <a:r>
              <a:rPr lang="en-US" dirty="0"/>
              <a:t> grammar. But the choice of “reflexivity” instead of “explicit” is important. This is why the guide devotes a great deal of attention to the question of modalities of grammatical reflection, putting inductive methodology in the </a:t>
            </a:r>
            <a:r>
              <a:rPr lang="en-US" dirty="0" err="1"/>
              <a:t>centre</a:t>
            </a:r>
            <a:r>
              <a:rPr lang="en-US" dirty="0"/>
              <a:t> of its recommendations</a:t>
            </a:r>
            <a:r>
              <a:rPr lang="en-US" baseline="0" dirty="0"/>
              <a:t> and recognizing that  it is still very remote from the professional culture of most language teachers and learners. </a:t>
            </a:r>
            <a:endParaRPr lang="en-US" dirty="0"/>
          </a:p>
          <a:p>
            <a:pPr marL="171450" indent="-171450">
              <a:buFont typeface="Arial" panose="020B0604020202020204" pitchFamily="34" charset="0"/>
              <a:buChar char="•"/>
            </a:pP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19</a:t>
            </a:fld>
            <a:endParaRPr lang="de-DE"/>
          </a:p>
        </p:txBody>
      </p:sp>
    </p:spTree>
    <p:extLst>
      <p:ext uri="{BB962C8B-B14F-4D97-AF65-F5344CB8AC3E}">
        <p14:creationId xmlns:p14="http://schemas.microsoft.com/office/powerpoint/2010/main" val="122289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smtClean="0"/>
              <a:t>In order to ensure that we understand each other correctly, first a question of terminology. What do I mean when I use the word « plurilingual » and its derivatives ?</a:t>
            </a:r>
          </a:p>
          <a:p>
            <a:r>
              <a:rPr lang="fr-FR" baseline="0" dirty="0" err="1" smtClean="0"/>
              <a:t>According</a:t>
            </a:r>
            <a:r>
              <a:rPr lang="fr-FR" baseline="0" dirty="0" smtClean="0"/>
              <a:t> to the standard distinction made by the </a:t>
            </a:r>
            <a:r>
              <a:rPr lang="en-US" dirty="0" smtClean="0"/>
              <a:t>Council of Europe’s experts</a:t>
            </a:r>
            <a:r>
              <a:rPr lang="en-US" baseline="0" dirty="0" smtClean="0"/>
              <a:t> … </a:t>
            </a:r>
            <a:endParaRPr lang="fr-FR" baseline="0" dirty="0" smtClean="0"/>
          </a:p>
          <a:p>
            <a:pPr marL="171450" indent="-171450">
              <a:buFontTx/>
              <a:buChar char="-"/>
            </a:pPr>
            <a:r>
              <a:rPr lang="en-US" i="1" dirty="0" smtClean="0"/>
              <a:t>plurilingualism is the ability to use more than one language </a:t>
            </a:r>
            <a:r>
              <a:rPr lang="en-US" dirty="0" smtClean="0"/>
              <a:t>– this</a:t>
            </a:r>
            <a:r>
              <a:rPr lang="en-US" baseline="0" dirty="0" smtClean="0"/>
              <a:t> means: </a:t>
            </a:r>
            <a:r>
              <a:rPr lang="en-US" dirty="0" smtClean="0"/>
              <a:t>language is seen </a:t>
            </a:r>
            <a:r>
              <a:rPr lang="en-US" i="1" dirty="0" smtClean="0"/>
              <a:t>from the standpoint of speakers and learners </a:t>
            </a:r>
          </a:p>
          <a:p>
            <a:pPr marL="171450" indent="-171450">
              <a:buFontTx/>
              <a:buChar char="-"/>
            </a:pPr>
            <a:r>
              <a:rPr lang="en-US" i="1" dirty="0" smtClean="0"/>
              <a:t>multilingualism</a:t>
            </a:r>
            <a:r>
              <a:rPr lang="en-US" dirty="0" smtClean="0"/>
              <a:t> […] </a:t>
            </a:r>
            <a:r>
              <a:rPr lang="en-US" i="1" dirty="0" smtClean="0"/>
              <a:t>refers to the presence of several languages in a given geographical area, regardless of those who speak them. </a:t>
            </a:r>
            <a:r>
              <a:rPr lang="en-US" i="0" dirty="0" smtClean="0"/>
              <a:t>It is more an external, </a:t>
            </a:r>
            <a:r>
              <a:rPr lang="en-US" dirty="0" smtClean="0"/>
              <a:t>sociological point of view.  </a:t>
            </a:r>
          </a:p>
          <a:p>
            <a:pPr marL="0" indent="0">
              <a:buFontTx/>
              <a:buNone/>
            </a:pPr>
            <a:r>
              <a:rPr lang="en-US" dirty="0" smtClean="0"/>
              <a:t>As we know, there are many cases where two or more languages are present in an area, but</a:t>
            </a:r>
            <a:r>
              <a:rPr lang="en-US" baseline="0" dirty="0" smtClean="0"/>
              <a:t> only apart of the population can use more than one of them.</a:t>
            </a:r>
            <a:endParaRPr lang="fr-FR" dirty="0" smtClean="0"/>
          </a:p>
          <a:p>
            <a:endParaRPr lang="fr-FR" dirty="0" smtClean="0"/>
          </a:p>
          <a:p>
            <a:r>
              <a:rPr lang="fr-FR" dirty="0" smtClean="0"/>
              <a:t>You </a:t>
            </a:r>
            <a:r>
              <a:rPr lang="fr-FR" dirty="0" err="1" smtClean="0"/>
              <a:t>can</a:t>
            </a:r>
            <a:r>
              <a:rPr lang="fr-FR" dirty="0" smtClean="0"/>
              <a:t> </a:t>
            </a:r>
            <a:r>
              <a:rPr lang="fr-FR" dirty="0" err="1" smtClean="0"/>
              <a:t>see</a:t>
            </a:r>
            <a:r>
              <a:rPr lang="fr-FR" dirty="0" smtClean="0"/>
              <a:t> the </a:t>
            </a:r>
            <a:r>
              <a:rPr lang="fr-FR" dirty="0" err="1" smtClean="0"/>
              <a:t>origin</a:t>
            </a:r>
            <a:r>
              <a:rPr lang="fr-FR" dirty="0" smtClean="0"/>
              <a:t> of </a:t>
            </a:r>
            <a:r>
              <a:rPr lang="fr-FR" dirty="0" err="1" smtClean="0"/>
              <a:t>this</a:t>
            </a:r>
            <a:r>
              <a:rPr lang="fr-FR" dirty="0" smtClean="0"/>
              <a:t> </a:t>
            </a:r>
            <a:r>
              <a:rPr lang="fr-FR" dirty="0" err="1" smtClean="0"/>
              <a:t>quotation</a:t>
            </a:r>
            <a:r>
              <a:rPr lang="fr-FR" dirty="0" smtClean="0"/>
              <a:t>. You </a:t>
            </a:r>
            <a:r>
              <a:rPr lang="fr-FR" dirty="0" err="1" smtClean="0"/>
              <a:t>will</a:t>
            </a:r>
            <a:r>
              <a:rPr lang="fr-FR" dirty="0" smtClean="0"/>
              <a:t> </a:t>
            </a:r>
            <a:r>
              <a:rPr lang="fr-FR" dirty="0" err="1" smtClean="0"/>
              <a:t>find</a:t>
            </a:r>
            <a:r>
              <a:rPr lang="fr-FR" dirty="0" smtClean="0"/>
              <a:t> the </a:t>
            </a:r>
            <a:r>
              <a:rPr lang="fr-FR" dirty="0" err="1" smtClean="0"/>
              <a:t>entire</a:t>
            </a:r>
            <a:r>
              <a:rPr lang="fr-FR" dirty="0" smtClean="0"/>
              <a:t> </a:t>
            </a:r>
            <a:r>
              <a:rPr lang="fr-FR" dirty="0" err="1" smtClean="0"/>
              <a:t>reference</a:t>
            </a:r>
            <a:r>
              <a:rPr lang="fr-FR" dirty="0" smtClean="0"/>
              <a:t> in the </a:t>
            </a:r>
            <a:r>
              <a:rPr lang="fr-FR" dirty="0" err="1" smtClean="0"/>
              <a:t>bibliography</a:t>
            </a:r>
            <a:r>
              <a:rPr lang="fr-FR" dirty="0" smtClean="0"/>
              <a:t>. I </a:t>
            </a:r>
            <a:r>
              <a:rPr lang="fr-FR" dirty="0" err="1" smtClean="0"/>
              <a:t>will</a:t>
            </a:r>
            <a:r>
              <a:rPr lang="fr-FR" dirty="0" smtClean="0"/>
              <a:t> use </a:t>
            </a:r>
            <a:r>
              <a:rPr lang="fr-FR" dirty="0" err="1" smtClean="0"/>
              <a:t>this</a:t>
            </a:r>
            <a:r>
              <a:rPr lang="fr-FR" dirty="0" smtClean="0"/>
              <a:t> Guide </a:t>
            </a:r>
            <a:r>
              <a:rPr lang="fr-FR" dirty="0" err="1" smtClean="0"/>
              <a:t>quite</a:t>
            </a:r>
            <a:r>
              <a:rPr lang="fr-FR" dirty="0" smtClean="0"/>
              <a:t> </a:t>
            </a:r>
            <a:r>
              <a:rPr lang="fr-FR" dirty="0" err="1" smtClean="0"/>
              <a:t>often</a:t>
            </a:r>
            <a:r>
              <a:rPr lang="fr-FR" dirty="0" smtClean="0"/>
              <a:t> and </a:t>
            </a:r>
            <a:r>
              <a:rPr lang="fr-FR" dirty="0" err="1" smtClean="0"/>
              <a:t>will</a:t>
            </a:r>
            <a:r>
              <a:rPr lang="fr-FR" dirty="0" smtClean="0"/>
              <a:t> </a:t>
            </a:r>
            <a:r>
              <a:rPr lang="fr-FR" dirty="0" err="1" smtClean="0"/>
              <a:t>just</a:t>
            </a:r>
            <a:r>
              <a:rPr lang="fr-FR" dirty="0" smtClean="0"/>
              <a:t> </a:t>
            </a:r>
            <a:r>
              <a:rPr lang="fr-FR" dirty="0" err="1" smtClean="0"/>
              <a:t>say</a:t>
            </a:r>
            <a:r>
              <a:rPr lang="fr-FR" dirty="0" smtClean="0"/>
              <a:t> « the Guide ».</a:t>
            </a:r>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a:t>
            </a:fld>
            <a:endParaRPr lang="de-DE" dirty="0"/>
          </a:p>
        </p:txBody>
      </p:sp>
    </p:spTree>
    <p:extLst>
      <p:ext uri="{BB962C8B-B14F-4D97-AF65-F5344CB8AC3E}">
        <p14:creationId xmlns:p14="http://schemas.microsoft.com/office/powerpoint/2010/main" val="3751920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Again, read the quotations. It is now about reflexivity in a broader sense, not limited to regularities in languages, but applying also to cognitive activity by learning,</a:t>
            </a:r>
            <a:r>
              <a:rPr lang="en-US" baseline="0" dirty="0"/>
              <a:t> thus promoting the development of  the competence to learn and more generally learner autonomy  :</a:t>
            </a:r>
            <a:endParaRPr lang="en-US" dirty="0"/>
          </a:p>
          <a:p>
            <a:r>
              <a:rPr lang="en-US" dirty="0" smtClean="0"/>
              <a:t>“[…] </a:t>
            </a:r>
            <a:r>
              <a:rPr lang="en-US" dirty="0"/>
              <a:t>reﬂexivity serves to establish an element of distance from [cognitive activities] in the form of a certain awareness of the processes used in learning. […] It is generally agreed that this distancing process improves their capacity for acquiring and transferring knowledge […] (Guide, 38)</a:t>
            </a:r>
          </a:p>
          <a:p>
            <a:r>
              <a:rPr lang="en-US" dirty="0"/>
              <a:t>[The aim being] the development of learner autonomy, the ability of learners to think about the aims pursued and their linguistic and (inter)cultural experiences, the progress they are making and any critical observations they may have.”</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20</a:t>
            </a:fld>
            <a:endParaRPr lang="de-DE"/>
          </a:p>
        </p:txBody>
      </p:sp>
    </p:spTree>
    <p:extLst>
      <p:ext uri="{BB962C8B-B14F-4D97-AF65-F5344CB8AC3E}">
        <p14:creationId xmlns:p14="http://schemas.microsoft.com/office/powerpoint/2010/main" val="205604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In addition to what has been said about grammatical reflectivity, some words about the main language of schooling – in your case, Japanese: </a:t>
            </a:r>
          </a:p>
          <a:p>
            <a:endParaRPr lang="en-US" dirty="0"/>
          </a:p>
          <a:p>
            <a:r>
              <a:rPr lang="en-US" dirty="0" err="1"/>
              <a:t>Plaese</a:t>
            </a:r>
            <a:r>
              <a:rPr lang="en-US" dirty="0"/>
              <a:t>,</a:t>
            </a:r>
            <a:r>
              <a:rPr lang="en-US" baseline="0" dirty="0"/>
              <a:t> read this short quotation :</a:t>
            </a:r>
          </a:p>
          <a:p>
            <a:r>
              <a:rPr lang="en-US" dirty="0" smtClean="0"/>
              <a:t>“</a:t>
            </a:r>
            <a:r>
              <a:rPr lang="en-US" dirty="0"/>
              <a:t>more should be done to relate the main language of schooling to the foreign languages taught, not only when the latter are being taught but also in the language of schooling as a subject”.</a:t>
            </a:r>
          </a:p>
          <a:p>
            <a:endParaRPr lang="en-US" dirty="0"/>
          </a:p>
          <a:p>
            <a:r>
              <a:rPr lang="en-US" dirty="0"/>
              <a:t>&gt;&gt; It is only understandable that teachers of foreign languages think first of all about teaching these languages, but if they really want to focus on the learner, they must take into account the language of schooling as it is an essential element of their repertoire.</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21</a:t>
            </a:fld>
            <a:endParaRPr lang="de-DE"/>
          </a:p>
        </p:txBody>
      </p:sp>
    </p:spTree>
    <p:extLst>
      <p:ext uri="{BB962C8B-B14F-4D97-AF65-F5344CB8AC3E}">
        <p14:creationId xmlns:p14="http://schemas.microsoft.com/office/powerpoint/2010/main" val="266161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As already suggested, plurilingual education goes hand in hand with plurilingual / intercultural education, which is not the aspect I am supposed to develop here. </a:t>
            </a:r>
          </a:p>
          <a:p>
            <a:endParaRPr lang="en-US" dirty="0"/>
          </a:p>
          <a:p>
            <a:r>
              <a:rPr lang="en-US" dirty="0"/>
              <a:t>Two quotations on this point:</a:t>
            </a:r>
          </a:p>
          <a:p>
            <a:r>
              <a:rPr lang="en-US" dirty="0"/>
              <a:t>&gt;&gt; </a:t>
            </a:r>
            <a:r>
              <a:rPr lang="en-US" dirty="0" smtClean="0"/>
              <a:t>“</a:t>
            </a:r>
            <a:r>
              <a:rPr lang="en-US" dirty="0"/>
              <a:t>Plurilingual and intercultural education has two aims. First, it facilitates the acquisition of linguistic and intercultural abilities […] Secondly, it promotes personal development […]: this involves encouraging [individuals] to respect and accept diversity of languages and cultures in a multilingual and multicultural society […].”</a:t>
            </a:r>
          </a:p>
          <a:p>
            <a:endParaRPr lang="en-US" dirty="0"/>
          </a:p>
          <a:p>
            <a:r>
              <a:rPr lang="en-US" dirty="0"/>
              <a:t>More and more terms are used in the complex</a:t>
            </a:r>
            <a:r>
              <a:rPr lang="en-US" baseline="0" dirty="0"/>
              <a:t> </a:t>
            </a:r>
            <a:r>
              <a:rPr lang="en-US" dirty="0"/>
              <a:t>domain of education to cultural diversity. </a:t>
            </a:r>
          </a:p>
          <a:p>
            <a:r>
              <a:rPr lang="en-US" dirty="0"/>
              <a:t>&gt;&gt; The Guide tries to cover it with two of them : </a:t>
            </a:r>
            <a:r>
              <a:rPr lang="en-US" dirty="0" err="1"/>
              <a:t>Pluriculturality</a:t>
            </a:r>
            <a:r>
              <a:rPr lang="en-US" dirty="0"/>
              <a:t>, which has more to do with the cultural repertoire of</a:t>
            </a:r>
            <a:r>
              <a:rPr lang="en-US" baseline="0" dirty="0"/>
              <a:t> the </a:t>
            </a:r>
            <a:r>
              <a:rPr lang="en-US" baseline="0" dirty="0" err="1"/>
              <a:t>invidual</a:t>
            </a:r>
            <a:r>
              <a:rPr lang="en-US" baseline="0" dirty="0"/>
              <a:t>, and </a:t>
            </a:r>
            <a:r>
              <a:rPr lang="en-US" baseline="0" dirty="0" err="1"/>
              <a:t>interculturality</a:t>
            </a:r>
            <a:r>
              <a:rPr lang="en-US" baseline="0" dirty="0"/>
              <a:t>, which focuses on the relationship to others.</a:t>
            </a:r>
          </a:p>
          <a:p>
            <a:endParaRPr lang="en-US" baseline="0" dirty="0"/>
          </a:p>
          <a:p>
            <a:r>
              <a:rPr lang="en-US" baseline="0" dirty="0" smtClean="0"/>
              <a:t>“</a:t>
            </a:r>
            <a:r>
              <a:rPr lang="en-US" baseline="0" dirty="0" err="1"/>
              <a:t>P</a:t>
            </a:r>
            <a:r>
              <a:rPr lang="en-US" sz="1200" b="0" i="0" kern="1200" dirty="0" err="1">
                <a:solidFill>
                  <a:schemeClr val="tx1"/>
                </a:solidFill>
                <a:effectLst/>
                <a:latin typeface="+mn-lt"/>
                <a:ea typeface="+mn-ea"/>
                <a:cs typeface="+mn-cs"/>
              </a:rPr>
              <a:t>luriculturality</a:t>
            </a:r>
            <a:r>
              <a:rPr lang="en-US" sz="1200" b="0" i="0" kern="1200" dirty="0">
                <a:solidFill>
                  <a:schemeClr val="tx1"/>
                </a:solidFill>
                <a:effectLst/>
                <a:latin typeface="+mn-lt"/>
                <a:ea typeface="+mn-ea"/>
                <a:cs typeface="+mn-cs"/>
              </a:rPr>
              <a:t> denotes the ability to participate in diﬀerent cultures.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Intercultural competence, for its part, is the ability to experience otherness and cultural diversity […].”  (Guide, 10)</a:t>
            </a:r>
            <a:r>
              <a:rPr lang="en-US" dirty="0"/>
              <a:t/>
            </a:r>
            <a:br>
              <a:rPr lang="en-US" dirty="0"/>
            </a:br>
            <a:r>
              <a:rPr lang="en-US" dirty="0"/>
              <a:t/>
            </a:r>
            <a:br>
              <a:rPr lang="en-US" dirty="0"/>
            </a:b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22</a:t>
            </a:fld>
            <a:endParaRPr lang="de-DE"/>
          </a:p>
        </p:txBody>
      </p:sp>
    </p:spTree>
    <p:extLst>
      <p:ext uri="{BB962C8B-B14F-4D97-AF65-F5344CB8AC3E}">
        <p14:creationId xmlns:p14="http://schemas.microsoft.com/office/powerpoint/2010/main" val="373838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And the Guide shows how plurilingual and intercultural education is connected with global aims concerning</a:t>
            </a:r>
            <a:r>
              <a:rPr lang="en-US" baseline="0" dirty="0"/>
              <a:t> society: inclusion, social cohesion, democratic citizenship and a knowledge society.</a:t>
            </a:r>
            <a:endParaRPr lang="en-US" dirty="0"/>
          </a:p>
          <a:p>
            <a:endParaRPr lang="en-US" dirty="0"/>
          </a:p>
          <a:p>
            <a:r>
              <a:rPr lang="en-US" sz="1200" b="0" i="0" kern="1200" dirty="0">
                <a:solidFill>
                  <a:schemeClr val="tx1"/>
                </a:solidFill>
                <a:effectLst/>
                <a:latin typeface="+mn-lt"/>
                <a:ea typeface="+mn-ea"/>
                <a:cs typeface="+mn-cs"/>
              </a:rPr>
              <a:t>.</a:t>
            </a:r>
            <a:r>
              <a:rPr lang="en-US" dirty="0"/>
              <a:t> </a:t>
            </a:r>
            <a:br>
              <a:rPr lang="en-US" dirty="0"/>
            </a:b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23</a:t>
            </a:fld>
            <a:endParaRPr lang="de-DE"/>
          </a:p>
        </p:txBody>
      </p:sp>
    </p:spTree>
    <p:extLst>
      <p:ext uri="{BB962C8B-B14F-4D97-AF65-F5344CB8AC3E}">
        <p14:creationId xmlns:p14="http://schemas.microsoft.com/office/powerpoint/2010/main" val="329076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Now a second series of examples that will be a little more complex than the first. </a:t>
            </a:r>
          </a:p>
          <a:p>
            <a:r>
              <a:rPr lang="en-US" dirty="0"/>
              <a:t>We start with students</a:t>
            </a:r>
            <a:r>
              <a:rPr lang="en-US" baseline="0" dirty="0"/>
              <a:t> learning German after English. It is about modal verbs in both languages.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&gt;&gt; It should be obvious that somebody having already learnt </a:t>
            </a:r>
            <a:r>
              <a:rPr lang="en-US" i="1" dirty="0"/>
              <a:t>I really must go now</a:t>
            </a:r>
            <a:r>
              <a:rPr lang="en-US" dirty="0"/>
              <a:t> will try – consciously or not – to establish links with English when learning </a:t>
            </a:r>
            <a:r>
              <a:rPr lang="en-US" i="1" dirty="0" err="1"/>
              <a:t>Ich</a:t>
            </a:r>
            <a:r>
              <a:rPr lang="en-US" i="1" dirty="0"/>
              <a:t> muss </a:t>
            </a:r>
            <a:r>
              <a:rPr lang="en-US" i="1" dirty="0" err="1"/>
              <a:t>jetzt</a:t>
            </a:r>
            <a:r>
              <a:rPr lang="en-US" i="1" dirty="0"/>
              <a:t> </a:t>
            </a:r>
            <a:r>
              <a:rPr lang="en-US" i="1" dirty="0" err="1"/>
              <a:t>aber</a:t>
            </a:r>
            <a:r>
              <a:rPr lang="en-US" i="1" dirty="0"/>
              <a:t> </a:t>
            </a:r>
            <a:r>
              <a:rPr lang="en-US" i="1" dirty="0" err="1"/>
              <a:t>wirklich</a:t>
            </a:r>
            <a:r>
              <a:rPr lang="en-US" i="1" dirty="0"/>
              <a:t> </a:t>
            </a:r>
            <a:r>
              <a:rPr lang="en-US" i="1" dirty="0" err="1"/>
              <a:t>gehen</a:t>
            </a:r>
            <a:r>
              <a:rPr lang="en-US" dirty="0"/>
              <a:t>. </a:t>
            </a:r>
          </a:p>
          <a:p>
            <a:endParaRPr lang="en-US" dirty="0"/>
          </a:p>
        </p:txBody>
      </p:sp>
    </p:spTree>
    <p:extLst>
      <p:ext uri="{BB962C8B-B14F-4D97-AF65-F5344CB8AC3E}">
        <p14:creationId xmlns:p14="http://schemas.microsoft.com/office/powerpoint/2010/main" val="236920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material helps students to discover not only lexical similarities, but also differences that exist in the</a:t>
            </a:r>
            <a:r>
              <a:rPr lang="en-US" baseline="0" dirty="0"/>
              <a:t> grammatical domain of word order</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&gt;&gt;They also compare with their own mother tongue (and / or language of education), which would</a:t>
            </a:r>
            <a:r>
              <a:rPr lang="en-US" baseline="0" dirty="0"/>
              <a:t> be all the more interesting for your students as these forms do not exist in Japanese.</a:t>
            </a:r>
          </a:p>
          <a:p>
            <a:endParaRPr lang="en-US" dirty="0"/>
          </a:p>
        </p:txBody>
      </p:sp>
    </p:spTree>
    <p:extLst>
      <p:ext uri="{BB962C8B-B14F-4D97-AF65-F5344CB8AC3E}">
        <p14:creationId xmlns:p14="http://schemas.microsoft.com/office/powerpoint/2010/main" val="250546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a:t>
            </a:r>
            <a:r>
              <a:rPr lang="fr-FR" dirty="0" err="1"/>
              <a:t>next</a:t>
            </a:r>
            <a:r>
              <a:rPr lang="fr-FR" dirty="0"/>
              <a:t> </a:t>
            </a:r>
            <a:r>
              <a:rPr lang="fr-FR" dirty="0" err="1"/>
              <a:t>example</a:t>
            </a:r>
            <a:r>
              <a:rPr lang="fr-FR" dirty="0"/>
              <a:t> </a:t>
            </a:r>
            <a:r>
              <a:rPr lang="fr-FR" dirty="0" err="1"/>
              <a:t>is</a:t>
            </a:r>
            <a:r>
              <a:rPr lang="fr-FR" dirty="0"/>
              <a:t> no longer about </a:t>
            </a:r>
            <a:r>
              <a:rPr lang="fr-FR" dirty="0" err="1"/>
              <a:t>reflexivity</a:t>
            </a:r>
            <a:r>
              <a:rPr lang="fr-FR" dirty="0"/>
              <a:t> on how </a:t>
            </a:r>
            <a:r>
              <a:rPr lang="fr-FR" dirty="0" err="1"/>
              <a:t>languages</a:t>
            </a:r>
            <a:r>
              <a:rPr lang="fr-FR" baseline="0" dirty="0"/>
              <a:t> </a:t>
            </a:r>
            <a:r>
              <a:rPr lang="fr-FR" baseline="0" dirty="0" err="1"/>
              <a:t>work</a:t>
            </a:r>
            <a:r>
              <a:rPr lang="fr-FR" baseline="0" dirty="0"/>
              <a:t>, but on </a:t>
            </a:r>
            <a:r>
              <a:rPr lang="fr-FR" baseline="0" dirty="0" err="1"/>
              <a:t>own</a:t>
            </a:r>
            <a:r>
              <a:rPr lang="fr-FR" baseline="0" dirty="0"/>
              <a:t> </a:t>
            </a:r>
            <a:r>
              <a:rPr lang="fr-FR" baseline="0" dirty="0" err="1"/>
              <a:t>strategies</a:t>
            </a:r>
            <a:r>
              <a:rPr lang="fr-FR" baseline="0" dirty="0"/>
              <a:t>. </a:t>
            </a:r>
          </a:p>
          <a:p>
            <a:endParaRPr lang="fr-FR" baseline="0" dirty="0"/>
          </a:p>
          <a:p>
            <a:r>
              <a:rPr lang="fr-FR" baseline="0" dirty="0"/>
              <a:t>&gt;&gt; </a:t>
            </a:r>
            <a:r>
              <a:rPr lang="en-US" baseline="0" dirty="0"/>
              <a:t>The students - at secondary level - learn French (with the course book: </a:t>
            </a:r>
            <a:r>
              <a:rPr lang="en-US" i="1" baseline="0" dirty="0" err="1"/>
              <a:t>Envol</a:t>
            </a:r>
            <a:r>
              <a:rPr lang="en-US" baseline="0" dirty="0"/>
              <a:t>) after English (course book: </a:t>
            </a:r>
            <a:r>
              <a:rPr lang="en-US" i="1" baseline="0" dirty="0"/>
              <a:t>Explorers</a:t>
            </a:r>
            <a:r>
              <a:rPr lang="en-US" baseline="0" dirty="0"/>
              <a:t>).</a:t>
            </a:r>
          </a:p>
          <a:p>
            <a:endParaRPr lang="fr-FR" dirty="0"/>
          </a:p>
          <a:p>
            <a:r>
              <a:rPr lang="fr-FR" dirty="0"/>
              <a:t>&gt;&gt; </a:t>
            </a:r>
            <a:r>
              <a:rPr lang="en-US" dirty="0"/>
              <a:t>They are reminded that they have already reflected on reading strategies in each textbook, and they are asked to compare the formulations in each textbook and to indicate their preferred strategies.</a:t>
            </a:r>
          </a:p>
          <a:p>
            <a:r>
              <a:rPr lang="en-US" dirty="0"/>
              <a:t>One of these strategies</a:t>
            </a:r>
            <a:r>
              <a:rPr lang="en-US" baseline="0" dirty="0"/>
              <a:t> is looking for similarities with languages they already know. It is a plurilingual strategy.</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26</a:t>
            </a:fld>
            <a:endParaRPr lang="de-DE"/>
          </a:p>
        </p:txBody>
      </p:sp>
    </p:spTree>
    <p:extLst>
      <p:ext uri="{BB962C8B-B14F-4D97-AF65-F5344CB8AC3E}">
        <p14:creationId xmlns:p14="http://schemas.microsoft.com/office/powerpoint/2010/main" val="4260528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(le temps de regarder)</a:t>
            </a:r>
          </a:p>
          <a:p>
            <a:r>
              <a:rPr lang="fr-FR" dirty="0"/>
              <a:t>&gt;&gt; S</a:t>
            </a:r>
            <a:r>
              <a:rPr lang="en-US" dirty="0" err="1"/>
              <a:t>imilarities</a:t>
            </a:r>
            <a:r>
              <a:rPr lang="en-US" dirty="0"/>
              <a:t> - particularly lexical </a:t>
            </a:r>
            <a:r>
              <a:rPr lang="en-US" dirty="0" smtClean="0"/>
              <a:t>ones - </a:t>
            </a:r>
            <a:r>
              <a:rPr lang="en-US" dirty="0"/>
              <a:t>between languages are therefore the underpinning for a plurilingual reading strategy, which students are encouraged to use along with other strategies.</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27</a:t>
            </a:fld>
            <a:endParaRPr lang="de-DE"/>
          </a:p>
        </p:txBody>
      </p:sp>
    </p:spTree>
    <p:extLst>
      <p:ext uri="{BB962C8B-B14F-4D97-AF65-F5344CB8AC3E}">
        <p14:creationId xmlns:p14="http://schemas.microsoft.com/office/powerpoint/2010/main" val="1358342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t>
            </a:r>
          </a:p>
          <a:p>
            <a:r>
              <a:rPr lang="en-US" dirty="0" smtClean="0"/>
              <a:t>This </a:t>
            </a:r>
            <a:r>
              <a:rPr lang="en-US" dirty="0"/>
              <a:t>so-called „mediation“ activity is also for German secondary school students, but the situation is equally suitable for university students.</a:t>
            </a:r>
          </a:p>
          <a:p>
            <a:r>
              <a:rPr lang="en-US" dirty="0" smtClean="0"/>
              <a:t>This is a three-person </a:t>
            </a:r>
            <a:r>
              <a:rPr lang="en-US" dirty="0"/>
              <a:t>constellation in which a learner takes on the role of a language mediator – an “interpreter” - between English and French-speaking persons, since </a:t>
            </a:r>
            <a:r>
              <a:rPr lang="en-US" dirty="0" smtClean="0"/>
              <a:t>these persons do </a:t>
            </a:r>
            <a:r>
              <a:rPr lang="en-US" dirty="0"/>
              <a:t>not speak the other language. This </a:t>
            </a:r>
            <a:r>
              <a:rPr lang="en-US" dirty="0" smtClean="0"/>
              <a:t>is supposed to take </a:t>
            </a:r>
            <a:r>
              <a:rPr lang="en-US" dirty="0"/>
              <a:t>place on a camping site in France. </a:t>
            </a:r>
          </a:p>
          <a:p>
            <a:endParaRPr lang="en-US" dirty="0"/>
          </a:p>
          <a:p>
            <a:endParaRPr lang="en-US" dirty="0"/>
          </a:p>
          <a:p>
            <a:r>
              <a:rPr lang="en-US" baseline="0" dirty="0"/>
              <a:t>.</a:t>
            </a:r>
          </a:p>
          <a:p>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28</a:t>
            </a:fld>
            <a:endParaRPr lang="de-DE"/>
          </a:p>
        </p:txBody>
      </p:sp>
    </p:spTree>
    <p:extLst>
      <p:ext uri="{BB962C8B-B14F-4D97-AF65-F5344CB8AC3E}">
        <p14:creationId xmlns:p14="http://schemas.microsoft.com/office/powerpoint/2010/main" val="196678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t>
            </a:r>
          </a:p>
          <a:p>
            <a:r>
              <a:rPr lang="en-US" dirty="0" smtClean="0"/>
              <a:t>…</a:t>
            </a:r>
            <a:endParaRPr lang="en-US" dirty="0"/>
          </a:p>
          <a:p>
            <a:r>
              <a:rPr lang="en-US" dirty="0"/>
              <a:t>&gt;&gt; As</a:t>
            </a:r>
            <a:r>
              <a:rPr lang="en-US" baseline="0" dirty="0"/>
              <a:t> you can already see, mediation is not about giving an accurate translation of what has been said. Other forms of mediation are interpretation, summary or report.</a:t>
            </a:r>
            <a:endParaRPr lang="en-US" dirty="0"/>
          </a:p>
          <a:p>
            <a:endParaRPr lang="en-US" dirty="0"/>
          </a:p>
          <a:p>
            <a:endParaRPr lang="en-US" dirty="0"/>
          </a:p>
          <a:p>
            <a:r>
              <a:rPr lang="en-US" baseline="0" dirty="0"/>
              <a:t>.</a:t>
            </a:r>
          </a:p>
          <a:p>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29</a:t>
            </a:fld>
            <a:endParaRPr lang="de-DE"/>
          </a:p>
        </p:txBody>
      </p:sp>
    </p:spTree>
    <p:extLst>
      <p:ext uri="{BB962C8B-B14F-4D97-AF65-F5344CB8AC3E}">
        <p14:creationId xmlns:p14="http://schemas.microsoft.com/office/powerpoint/2010/main" val="403385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Aiming</a:t>
            </a:r>
            <a:r>
              <a:rPr lang="fr-FR" dirty="0"/>
              <a:t> at plurilingualism in and </a:t>
            </a:r>
            <a:r>
              <a:rPr lang="fr-FR" dirty="0" err="1"/>
              <a:t>through</a:t>
            </a:r>
            <a:r>
              <a:rPr lang="fr-FR" dirty="0"/>
              <a:t> </a:t>
            </a:r>
            <a:r>
              <a:rPr lang="fr-FR" dirty="0" err="1"/>
              <a:t>education</a:t>
            </a:r>
            <a:r>
              <a:rPr lang="fr-FR" dirty="0"/>
              <a:t> </a:t>
            </a:r>
            <a:r>
              <a:rPr lang="fr-FR" dirty="0" err="1"/>
              <a:t>is</a:t>
            </a:r>
            <a:r>
              <a:rPr lang="fr-FR" dirty="0"/>
              <a:t> not a </a:t>
            </a:r>
            <a:r>
              <a:rPr lang="fr-FR" dirty="0" err="1"/>
              <a:t>matter</a:t>
            </a:r>
            <a:r>
              <a:rPr lang="fr-FR" dirty="0"/>
              <a:t> of </a:t>
            </a:r>
            <a:r>
              <a:rPr lang="fr-FR" dirty="0" err="1"/>
              <a:t>simply</a:t>
            </a:r>
            <a:r>
              <a:rPr lang="fr-FR" dirty="0"/>
              <a:t> </a:t>
            </a:r>
            <a:r>
              <a:rPr lang="fr-FR" dirty="0" err="1"/>
              <a:t>increasing</a:t>
            </a:r>
            <a:r>
              <a:rPr lang="fr-FR" dirty="0"/>
              <a:t> the</a:t>
            </a:r>
            <a:r>
              <a:rPr lang="fr-FR" baseline="0" dirty="0"/>
              <a:t> </a:t>
            </a:r>
            <a:r>
              <a:rPr lang="fr-FR" dirty="0" err="1"/>
              <a:t>number</a:t>
            </a:r>
            <a:r>
              <a:rPr lang="fr-FR" dirty="0"/>
              <a:t> of </a:t>
            </a:r>
            <a:r>
              <a:rPr lang="fr-FR" dirty="0" err="1"/>
              <a:t>languages</a:t>
            </a:r>
            <a:r>
              <a:rPr lang="fr-FR" dirty="0"/>
              <a:t> </a:t>
            </a:r>
            <a:r>
              <a:rPr lang="fr-FR" dirty="0" err="1"/>
              <a:t>students</a:t>
            </a:r>
            <a:r>
              <a:rPr lang="fr-FR" dirty="0"/>
              <a:t> have to </a:t>
            </a:r>
            <a:r>
              <a:rPr lang="fr-FR" dirty="0" err="1"/>
              <a:t>learn</a:t>
            </a:r>
            <a:r>
              <a:rPr lang="fr-FR" dirty="0"/>
              <a:t>. It </a:t>
            </a:r>
            <a:r>
              <a:rPr lang="fr-FR" dirty="0" err="1"/>
              <a:t>is</a:t>
            </a:r>
            <a:r>
              <a:rPr lang="fr-FR" dirty="0"/>
              <a:t> not an additive</a:t>
            </a:r>
            <a:r>
              <a:rPr lang="fr-FR" baseline="0" dirty="0"/>
              <a:t> – a quantitative – </a:t>
            </a:r>
            <a:r>
              <a:rPr lang="fr-FR" baseline="0" dirty="0" err="1"/>
              <a:t>matter</a:t>
            </a:r>
            <a:r>
              <a:rPr lang="fr-FR" baseline="0" dirty="0"/>
              <a:t>.</a:t>
            </a:r>
          </a:p>
          <a:p>
            <a:r>
              <a:rPr lang="fr-FR" baseline="0" dirty="0"/>
              <a:t>It </a:t>
            </a:r>
            <a:r>
              <a:rPr lang="fr-FR" baseline="0" dirty="0" err="1"/>
              <a:t>is</a:t>
            </a:r>
            <a:r>
              <a:rPr lang="fr-FR" baseline="0" dirty="0"/>
              <a:t> a qualitative one, </a:t>
            </a:r>
            <a:r>
              <a:rPr lang="fr-FR" baseline="0" dirty="0" err="1"/>
              <a:t>which</a:t>
            </a:r>
            <a:r>
              <a:rPr lang="fr-FR" baseline="0" dirty="0"/>
              <a:t> </a:t>
            </a:r>
            <a:r>
              <a:rPr lang="fr-FR" baseline="0" dirty="0" err="1"/>
              <a:t>requires</a:t>
            </a:r>
            <a:r>
              <a:rPr lang="fr-FR" baseline="0" dirty="0"/>
              <a:t> </a:t>
            </a:r>
            <a:r>
              <a:rPr lang="en-US" i="1" dirty="0"/>
              <a:t>the integration, convergence or cross-cutting </a:t>
            </a:r>
            <a:r>
              <a:rPr lang="en-US" i="1" dirty="0" err="1"/>
              <a:t>organisation</a:t>
            </a:r>
            <a:r>
              <a:rPr lang="en-US" i="1" dirty="0"/>
              <a:t> of all language teaching</a:t>
            </a:r>
            <a:r>
              <a:rPr lang="en-US" dirty="0"/>
              <a:t>. </a:t>
            </a:r>
          </a:p>
          <a:p>
            <a:endParaRPr lang="en-US" dirty="0"/>
          </a:p>
          <a:p>
            <a:r>
              <a:rPr lang="en-US" dirty="0"/>
              <a:t>This is a crucial point – and maybe the most important one of what I would like to tell you. This assumes that you cannot reach your objectives for your students – such as developing interest for languages, improving language skills globally as well as the ability to learn languages – if you don’t take this integrative way.</a:t>
            </a:r>
          </a:p>
          <a:p>
            <a:r>
              <a:rPr lang="en-US" dirty="0"/>
              <a:t>My task is now to justify this assertion, but also to show what this means, including by concrete examples.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a:t>
            </a:fld>
            <a:endParaRPr lang="de-DE" dirty="0"/>
          </a:p>
        </p:txBody>
      </p:sp>
    </p:spTree>
    <p:extLst>
      <p:ext uri="{BB962C8B-B14F-4D97-AF65-F5344CB8AC3E}">
        <p14:creationId xmlns:p14="http://schemas.microsoft.com/office/powerpoint/2010/main" val="2590350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This is a very simple example of mediation, which gives you only a limited view as to the potential of this type of teaching and learning activity. </a:t>
            </a:r>
          </a:p>
          <a:p>
            <a:endParaRPr lang="en-US" dirty="0"/>
          </a:p>
          <a:p>
            <a:endParaRPr lang="en-US" dirty="0"/>
          </a:p>
          <a:p>
            <a:r>
              <a:rPr lang="en-US" baseline="0" dirty="0"/>
              <a:t>.</a:t>
            </a:r>
          </a:p>
          <a:p>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30</a:t>
            </a:fld>
            <a:endParaRPr lang="de-DE"/>
          </a:p>
        </p:txBody>
      </p:sp>
    </p:spTree>
    <p:extLst>
      <p:ext uri="{BB962C8B-B14F-4D97-AF65-F5344CB8AC3E}">
        <p14:creationId xmlns:p14="http://schemas.microsoft.com/office/powerpoint/2010/main" val="1507107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 would strongly advise you to have a look at what the Guide says about this. You will learn more about:</a:t>
            </a:r>
          </a:p>
          <a:p>
            <a:r>
              <a:rPr lang="en-US" dirty="0"/>
              <a:t>&gt;&gt; Linguistic mediation (what we have just seen) as a special case of mediation conceived as a general phenomenon that is omnipresent in all teaching and learning processes.</a:t>
            </a:r>
          </a:p>
          <a:p>
            <a:endParaRPr lang="en-US" dirty="0"/>
          </a:p>
          <a:p>
            <a:pPr marL="0" indent="0">
              <a:buFontTx/>
              <a:buNone/>
            </a:pPr>
            <a:r>
              <a:rPr lang="en-US" dirty="0"/>
              <a:t>&gt;&gt;The importance of the cultural dimension of mediation activities.</a:t>
            </a:r>
          </a:p>
          <a:p>
            <a:pPr marL="0" indent="0">
              <a:buFontTx/>
              <a:buNone/>
            </a:pPr>
            <a:endParaRPr lang="en-US" dirty="0"/>
          </a:p>
          <a:p>
            <a:pPr marL="0" indent="0">
              <a:buFontTx/>
              <a:buNone/>
            </a:pPr>
            <a:r>
              <a:rPr lang="en-US" dirty="0"/>
              <a:t>&gt;&gt; The central role of mediation in plurilingual and intercultural education.</a:t>
            </a:r>
            <a:br>
              <a:rPr lang="en-US" dirty="0"/>
            </a:br>
            <a:r>
              <a:rPr lang="en-US" dirty="0"/>
              <a:t>Here,</a:t>
            </a:r>
            <a:r>
              <a:rPr lang="en-US" baseline="0" dirty="0"/>
              <a:t> you will find a strong reference to FEPA, the framework I would like to present now.</a:t>
            </a:r>
            <a:endParaRPr lang="en-US" dirty="0"/>
          </a:p>
          <a:p>
            <a:pPr marL="171450" indent="-171450">
              <a:buFontTx/>
              <a:buChar char="-"/>
            </a:pPr>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31</a:t>
            </a:fld>
            <a:endParaRPr lang="de-DE"/>
          </a:p>
        </p:txBody>
      </p:sp>
    </p:spTree>
    <p:extLst>
      <p:ext uri="{BB962C8B-B14F-4D97-AF65-F5344CB8AC3E}">
        <p14:creationId xmlns:p14="http://schemas.microsoft.com/office/powerpoint/2010/main" val="317756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This instrument is not made just for Mediation, but for all aspects of plurilingual and intercultural education. It can help you to think in concrete terms about the teaching and learning objectives of plurilingual education, and thus to </a:t>
            </a:r>
            <a:r>
              <a:rPr lang="en-US" dirty="0" err="1"/>
              <a:t>organise</a:t>
            </a:r>
            <a:r>
              <a:rPr lang="en-US" dirty="0"/>
              <a:t> collectively an education that puts languages in relation to each other.</a:t>
            </a:r>
          </a:p>
          <a:p>
            <a:r>
              <a:rPr lang="en-US" dirty="0"/>
              <a:t>&gt;&gt; </a:t>
            </a:r>
          </a:p>
          <a:p>
            <a:r>
              <a:rPr lang="en-US" dirty="0"/>
              <a:t>&gt;&gt; I coordinated the development of this instrument at the European Center for Modern Languages</a:t>
            </a:r>
            <a:r>
              <a:rPr lang="en-US" baseline="0" dirty="0"/>
              <a:t> in Graz, which is also an institution of the Council of Europe.</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32</a:t>
            </a:fld>
            <a:endParaRPr lang="de-DE"/>
          </a:p>
        </p:txBody>
      </p:sp>
    </p:spTree>
    <p:extLst>
      <p:ext uri="{BB962C8B-B14F-4D97-AF65-F5344CB8AC3E}">
        <p14:creationId xmlns:p14="http://schemas.microsoft.com/office/powerpoint/2010/main" val="3324930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But I presume you'd like to know first of all what pluralistic approaches are.</a:t>
            </a:r>
          </a:p>
          <a:p>
            <a:endParaRPr lang="en-US" baseline="0" dirty="0"/>
          </a:p>
          <a:p>
            <a:r>
              <a:rPr lang="en-US" baseline="0" dirty="0"/>
              <a:t>Please, read the definitions carefully.</a:t>
            </a:r>
          </a:p>
          <a:p>
            <a:endParaRPr lang="en-US" baseline="0" dirty="0"/>
          </a:p>
          <a:p>
            <a:r>
              <a:rPr lang="en-US" baseline="0" dirty="0"/>
              <a:t>(ne pas lire)</a:t>
            </a:r>
          </a:p>
          <a:p>
            <a:endParaRPr lang="en-US" baseline="0" dirty="0"/>
          </a:p>
          <a:p>
            <a:r>
              <a:rPr lang="en-US" baseline="0" dirty="0"/>
              <a:t>&gt;&gt; If you are supposed to </a:t>
            </a:r>
            <a:r>
              <a:rPr lang="en-US" b="1" baseline="0" dirty="0"/>
              <a:t>integrate</a:t>
            </a:r>
            <a:r>
              <a:rPr lang="en-US" baseline="0" dirty="0"/>
              <a:t> all language teaching, as we said above, you must plan some activities involving several languages. You can’t do it by dealing with languages in isolation. </a:t>
            </a:r>
          </a:p>
          <a:p>
            <a:endParaRPr lang="en-US" dirty="0"/>
          </a:p>
          <a:p>
            <a:endParaRPr lang="en-US" dirty="0"/>
          </a:p>
          <a:p>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33</a:t>
            </a:fld>
            <a:endParaRPr lang="de-DE"/>
          </a:p>
        </p:txBody>
      </p:sp>
    </p:spTree>
    <p:extLst>
      <p:ext uri="{BB962C8B-B14F-4D97-AF65-F5344CB8AC3E}">
        <p14:creationId xmlns:p14="http://schemas.microsoft.com/office/powerpoint/2010/main" val="1919684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a:t>This does not mean that you do not keep concentrating learners' efforts on a particular language at certain points in the learning process. But it is essential to provide for other phases where you have the languages linked to each other. This means phases of pluralistic approaches.</a:t>
            </a:r>
          </a:p>
          <a:p>
            <a:r>
              <a:rPr lang="en-US" baseline="0" dirty="0"/>
              <a:t>In other words: singular approaches are not r</a:t>
            </a:r>
            <a:r>
              <a:rPr lang="en-US" b="1" baseline="0" dirty="0"/>
              <a:t>eplaced</a:t>
            </a:r>
            <a:r>
              <a:rPr lang="en-US" baseline="0" dirty="0"/>
              <a:t> by pluralistic approaches. Singular approaches are </a:t>
            </a:r>
            <a:r>
              <a:rPr lang="en-US" b="1" baseline="0" dirty="0"/>
              <a:t>enriched</a:t>
            </a:r>
            <a:r>
              <a:rPr lang="en-US" baseline="0" dirty="0"/>
              <a:t> by pluralistic approaches.</a:t>
            </a:r>
          </a:p>
          <a:p>
            <a:endParaRPr lang="en-US" baseline="0" dirty="0"/>
          </a:p>
          <a:p>
            <a:r>
              <a:rPr lang="en-US" baseline="0" dirty="0"/>
              <a:t>&gt;&gt;This also applies to the cultural dimensions of plurilingual and intercultural education.</a:t>
            </a:r>
          </a:p>
          <a:p>
            <a:r>
              <a:rPr lang="en-US" baseline="0" dirty="0"/>
              <a:t> </a:t>
            </a:r>
          </a:p>
          <a:p>
            <a:endParaRPr lang="en-US" dirty="0"/>
          </a:p>
          <a:p>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34</a:t>
            </a:fld>
            <a:endParaRPr lang="de-DE"/>
          </a:p>
        </p:txBody>
      </p:sp>
    </p:spTree>
    <p:extLst>
      <p:ext uri="{BB962C8B-B14F-4D97-AF65-F5344CB8AC3E}">
        <p14:creationId xmlns:p14="http://schemas.microsoft.com/office/powerpoint/2010/main" val="1921809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Thus, plurilingual and intercultural education requires pluralistic approaches.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dirty="0"/>
          </a:p>
          <a:p>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35</a:t>
            </a:fld>
            <a:endParaRPr lang="de-DE"/>
          </a:p>
        </p:txBody>
      </p:sp>
    </p:spTree>
    <p:extLst>
      <p:ext uri="{BB962C8B-B14F-4D97-AF65-F5344CB8AC3E}">
        <p14:creationId xmlns:p14="http://schemas.microsoft.com/office/powerpoint/2010/main" val="1439099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This is why they are explicitly mentioned and recommended in the Guide, even if it calls them “plural” approaches.</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36</a:t>
            </a:fld>
            <a:endParaRPr lang="de-DE"/>
          </a:p>
        </p:txBody>
      </p:sp>
    </p:spTree>
    <p:extLst>
      <p:ext uri="{BB962C8B-B14F-4D97-AF65-F5344CB8AC3E}">
        <p14:creationId xmlns:p14="http://schemas.microsoft.com/office/powerpoint/2010/main" val="2913843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Let’s</a:t>
            </a:r>
            <a:r>
              <a:rPr lang="fr-FR" dirty="0"/>
              <a:t> </a:t>
            </a:r>
            <a:r>
              <a:rPr lang="fr-FR" dirty="0" smtClean="0"/>
              <a:t>come </a:t>
            </a:r>
            <a:r>
              <a:rPr lang="fr-FR" dirty="0"/>
              <a:t>back </a:t>
            </a:r>
            <a:r>
              <a:rPr lang="fr-FR" dirty="0" err="1"/>
              <a:t>now</a:t>
            </a:r>
            <a:r>
              <a:rPr lang="fr-FR" dirty="0"/>
              <a:t> to the Framework of </a:t>
            </a:r>
            <a:r>
              <a:rPr lang="fr-FR" dirty="0" err="1"/>
              <a:t>reference</a:t>
            </a:r>
            <a:r>
              <a:rPr lang="fr-FR" dirty="0"/>
              <a:t> for </a:t>
            </a:r>
            <a:r>
              <a:rPr lang="fr-FR" dirty="0" err="1"/>
              <a:t>pluralistic</a:t>
            </a:r>
            <a:r>
              <a:rPr lang="fr-FR" dirty="0"/>
              <a:t> </a:t>
            </a:r>
            <a:r>
              <a:rPr lang="fr-FR" dirty="0" err="1"/>
              <a:t>approaches</a:t>
            </a:r>
            <a:r>
              <a:rPr lang="fr-FR" dirty="0"/>
              <a:t> and to </a:t>
            </a:r>
            <a:r>
              <a:rPr lang="fr-FR" dirty="0" err="1"/>
              <a:t>its</a:t>
            </a:r>
            <a:r>
              <a:rPr lang="fr-FR" dirty="0"/>
              <a:t> </a:t>
            </a:r>
            <a:r>
              <a:rPr lang="fr-FR" dirty="0" err="1"/>
              <a:t>core</a:t>
            </a:r>
            <a:r>
              <a:rPr lang="fr-FR" dirty="0"/>
              <a:t>, the </a:t>
            </a:r>
            <a:r>
              <a:rPr lang="fr-FR" dirty="0" err="1"/>
              <a:t>list</a:t>
            </a:r>
            <a:r>
              <a:rPr lang="fr-FR" dirty="0"/>
              <a:t> of </a:t>
            </a:r>
            <a:r>
              <a:rPr lang="fr-FR" dirty="0" err="1"/>
              <a:t>descriptors</a:t>
            </a:r>
            <a:r>
              <a:rPr lang="fr-FR" dirty="0"/>
              <a:t> </a:t>
            </a:r>
            <a:r>
              <a:rPr lang="fr-FR" dirty="0" err="1"/>
              <a:t>that</a:t>
            </a:r>
            <a:r>
              <a:rPr lang="fr-FR" dirty="0"/>
              <a:t> </a:t>
            </a:r>
            <a:r>
              <a:rPr lang="fr-FR" dirty="0" err="1"/>
              <a:t>indicates</a:t>
            </a:r>
            <a:r>
              <a:rPr lang="fr-FR" dirty="0"/>
              <a:t> the </a:t>
            </a:r>
            <a:r>
              <a:rPr lang="fr-FR" dirty="0" err="1"/>
              <a:t>teaching</a:t>
            </a:r>
            <a:r>
              <a:rPr lang="fr-FR" dirty="0"/>
              <a:t> and </a:t>
            </a:r>
            <a:r>
              <a:rPr lang="fr-FR" dirty="0" err="1"/>
              <a:t>learning</a:t>
            </a:r>
            <a:r>
              <a:rPr lang="fr-FR" dirty="0"/>
              <a:t> objectives </a:t>
            </a:r>
            <a:r>
              <a:rPr lang="fr-FR" dirty="0" err="1"/>
              <a:t>you</a:t>
            </a:r>
            <a:r>
              <a:rPr lang="fr-FR" dirty="0"/>
              <a:t> </a:t>
            </a:r>
            <a:r>
              <a:rPr lang="fr-FR" dirty="0" err="1"/>
              <a:t>can</a:t>
            </a:r>
            <a:r>
              <a:rPr lang="fr-FR" dirty="0"/>
              <a:t> </a:t>
            </a:r>
            <a:r>
              <a:rPr lang="fr-FR" dirty="0" err="1"/>
              <a:t>reach</a:t>
            </a:r>
            <a:r>
              <a:rPr lang="fr-FR" dirty="0"/>
              <a:t> by </a:t>
            </a:r>
            <a:r>
              <a:rPr lang="fr-FR" dirty="0" err="1"/>
              <a:t>using</a:t>
            </a:r>
            <a:r>
              <a:rPr lang="fr-FR" dirty="0"/>
              <a:t> </a:t>
            </a:r>
            <a:r>
              <a:rPr lang="fr-FR" dirty="0" err="1"/>
              <a:t>pluralistic</a:t>
            </a:r>
            <a:r>
              <a:rPr lang="fr-FR" dirty="0"/>
              <a:t> </a:t>
            </a:r>
            <a:r>
              <a:rPr lang="fr-FR" dirty="0" err="1"/>
              <a:t>approaches</a:t>
            </a:r>
            <a:r>
              <a:rPr lang="fr-FR" dirty="0"/>
              <a:t> – and </a:t>
            </a:r>
            <a:r>
              <a:rPr lang="en-US" dirty="0"/>
              <a:t>thus giving plurilingual education a concrete content.</a:t>
            </a:r>
          </a:p>
          <a:p>
            <a:endParaRPr lang="en-US" dirty="0"/>
          </a:p>
          <a:p>
            <a:r>
              <a:rPr lang="en-US" dirty="0"/>
              <a:t>&gt;&gt; The descriptors cover all levels of instruction. Users have to make their own choice in reference to their learners. Some advice for this is given by a </a:t>
            </a:r>
            <a:r>
              <a:rPr lang="en-US" i="1" dirty="0"/>
              <a:t>Tables of descriptors across the curriculum</a:t>
            </a:r>
            <a:r>
              <a:rPr lang="en-US" dirty="0"/>
              <a:t>, which you can also find on the FREPA website.</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37</a:t>
            </a:fld>
            <a:endParaRPr lang="de-DE"/>
          </a:p>
        </p:txBody>
      </p:sp>
    </p:spTree>
    <p:extLst>
      <p:ext uri="{BB962C8B-B14F-4D97-AF65-F5344CB8AC3E}">
        <p14:creationId xmlns:p14="http://schemas.microsoft.com/office/powerpoint/2010/main" val="2777183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I will give you some extracts from the descriptors,</a:t>
            </a:r>
            <a:r>
              <a:rPr lang="en-US" sz="1200" kern="1200" baseline="0" dirty="0">
                <a:solidFill>
                  <a:schemeClr val="tx1"/>
                </a:solidFill>
                <a:effectLst/>
                <a:latin typeface="+mn-lt"/>
                <a:ea typeface="+mn-ea"/>
                <a:cs typeface="+mn-cs"/>
              </a:rPr>
              <a:t> starting with </a:t>
            </a:r>
            <a:r>
              <a:rPr lang="en-US" sz="1200" kern="1200" dirty="0">
                <a:solidFill>
                  <a:schemeClr val="tx1"/>
                </a:solidFill>
                <a:effectLst/>
                <a:latin typeface="+mn-lt"/>
                <a:ea typeface="+mn-ea"/>
                <a:cs typeface="+mn-cs"/>
              </a:rPr>
              <a:t>the Knowledge list.</a:t>
            </a:r>
          </a:p>
          <a:p>
            <a:r>
              <a:rPr lang="en-US" sz="1200" kern="1200" dirty="0" smtClean="0">
                <a:solidFill>
                  <a:schemeClr val="tx1"/>
                </a:solidFill>
                <a:effectLst/>
                <a:latin typeface="+mn-lt"/>
                <a:ea typeface="+mn-ea"/>
                <a:cs typeface="+mn-cs"/>
              </a:rPr>
              <a:t>&gt;&gt; What </a:t>
            </a:r>
            <a:r>
              <a:rPr lang="en-US" sz="1200" kern="1200" dirty="0">
                <a:solidFill>
                  <a:schemeClr val="tx1"/>
                </a:solidFill>
                <a:effectLst/>
                <a:latin typeface="+mn-lt"/>
                <a:ea typeface="+mn-ea"/>
                <a:cs typeface="+mn-cs"/>
              </a:rPr>
              <a:t>you see now is the English version, as it can be found</a:t>
            </a:r>
            <a:r>
              <a:rPr lang="en-US" sz="1200" kern="1200" baseline="0" dirty="0">
                <a:solidFill>
                  <a:schemeClr val="tx1"/>
                </a:solidFill>
                <a:effectLst/>
                <a:latin typeface="+mn-lt"/>
                <a:ea typeface="+mn-ea"/>
                <a:cs typeface="+mn-cs"/>
              </a:rPr>
              <a:t> on the FREPA Website. </a:t>
            </a:r>
          </a:p>
          <a:p>
            <a:r>
              <a:rPr lang="en-US" sz="1200" kern="1200" baseline="0" dirty="0">
                <a:solidFill>
                  <a:schemeClr val="tx1"/>
                </a:solidFill>
                <a:effectLst/>
                <a:latin typeface="+mn-lt"/>
                <a:ea typeface="+mn-ea"/>
                <a:cs typeface="+mn-cs"/>
              </a:rPr>
              <a:t>&gt;&gt; But the descriptors exist in more than ten languages, including Japanese.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38</a:t>
            </a:fld>
            <a:endParaRPr lang="de-DE"/>
          </a:p>
        </p:txBody>
      </p:sp>
    </p:spTree>
    <p:extLst>
      <p:ext uri="{BB962C8B-B14F-4D97-AF65-F5344CB8AC3E}">
        <p14:creationId xmlns:p14="http://schemas.microsoft.com/office/powerpoint/2010/main" val="2258283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baseline="0" dirty="0">
                <a:solidFill>
                  <a:schemeClr val="tx1"/>
                </a:solidFill>
                <a:effectLst/>
                <a:latin typeface="+mn-lt"/>
                <a:ea typeface="+mn-ea"/>
                <a:cs typeface="+mn-cs"/>
              </a:rPr>
              <a:t>So that I will present them in the Japanese version. You </a:t>
            </a:r>
            <a:r>
              <a:rPr lang="fr-FR" dirty="0" err="1"/>
              <a:t>can</a:t>
            </a:r>
            <a:r>
              <a:rPr lang="fr-FR" dirty="0"/>
              <a:t> </a:t>
            </a:r>
            <a:r>
              <a:rPr lang="fr-FR" dirty="0" err="1"/>
              <a:t>find</a:t>
            </a:r>
            <a:r>
              <a:rPr lang="fr-FR" dirty="0"/>
              <a:t> </a:t>
            </a:r>
            <a:r>
              <a:rPr lang="fr-FR" dirty="0" err="1"/>
              <a:t>it</a:t>
            </a:r>
            <a:r>
              <a:rPr lang="fr-FR" dirty="0"/>
              <a:t> on the FREPA </a:t>
            </a:r>
            <a:r>
              <a:rPr lang="fr-FR" dirty="0" err="1"/>
              <a:t>Website</a:t>
            </a:r>
            <a:r>
              <a:rPr lang="fr-FR" dirty="0"/>
              <a:t>.</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39</a:t>
            </a:fld>
            <a:endParaRPr lang="de-DE"/>
          </a:p>
        </p:txBody>
      </p:sp>
    </p:spTree>
    <p:extLst>
      <p:ext uri="{BB962C8B-B14F-4D97-AF65-F5344CB8AC3E}">
        <p14:creationId xmlns:p14="http://schemas.microsoft.com/office/powerpoint/2010/main" val="124674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smtClean="0"/>
              <a:t>In order to be really « plurilingual », plurilingual education has to take into account what plurilingualism is. This means more precisely – because</a:t>
            </a:r>
            <a:r>
              <a:rPr lang="en-GB" baseline="0" noProof="0" dirty="0" smtClean="0"/>
              <a:t> as we have just seen « plurilingualism » is something which has to do with le « standpoint of speakers and learners » - to take into account what plurilingual competence is. Which seems to be an obvious and essential dimension of learner </a:t>
            </a:r>
            <a:r>
              <a:rPr lang="en-US" sz="1200" b="0" dirty="0" smtClean="0"/>
              <a:t>centered teaching</a:t>
            </a:r>
            <a:r>
              <a:rPr lang="en-GB" b="0" baseline="0" noProof="0" dirty="0" smtClean="0"/>
              <a:t>. </a:t>
            </a:r>
          </a:p>
          <a:p>
            <a:r>
              <a:rPr lang="en-GB" baseline="0" noProof="0" dirty="0" smtClean="0"/>
              <a:t>&gt;&gt; (&gt;&gt; = click) The definition promoted by the Council of Europe also includes cultural aspects, which are not the central topic of my conference today. But this definition does emphasise the aspects we need now to consider. </a:t>
            </a:r>
          </a:p>
          <a:p>
            <a:r>
              <a:rPr lang="en-GB" baseline="0" noProof="0" dirty="0" smtClean="0"/>
              <a:t>&gt;&gt; Please, read this definition: </a:t>
            </a:r>
          </a:p>
          <a:p>
            <a:r>
              <a:rPr lang="en-GB" baseline="0" noProof="0" dirty="0" smtClean="0"/>
              <a:t>“</a:t>
            </a:r>
            <a:r>
              <a:rPr lang="en-US" baseline="0" noProof="0" dirty="0" smtClean="0"/>
              <a:t>a given individual does not have a collection of distinct and separate competences to communicate depending on the languages he/she knows, but rather a plurilingual and pluricultural competence encompassing the full range of the languages available to him/her”</a:t>
            </a:r>
          </a:p>
          <a:p>
            <a:endParaRPr lang="en-US" baseline="0" noProof="0" dirty="0" smtClean="0"/>
          </a:p>
          <a:p>
            <a:r>
              <a:rPr lang="en-GB" noProof="0" dirty="0" smtClean="0"/>
              <a:t>This range of languages an individual has a knowledge of</a:t>
            </a:r>
            <a:r>
              <a:rPr lang="en-GB" baseline="0" noProof="0" dirty="0" smtClean="0"/>
              <a:t> – including those he or she partially knows – represents what is often called her or his repertoire.</a:t>
            </a:r>
          </a:p>
          <a:p>
            <a:endParaRPr lang="en-GB" baseline="0" noProof="0" dirty="0" smtClean="0"/>
          </a:p>
          <a:p>
            <a:r>
              <a:rPr lang="en-GB" baseline="0" noProof="0" dirty="0" smtClean="0"/>
              <a:t>What this definition states is that the plurilingual competence is not an addition of separate competences for each language the competence is made of. The competence has to be considered as a single one, covering all languages of the repertoire.</a:t>
            </a:r>
          </a:p>
          <a:p>
            <a:endParaRPr lang="en-GB"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a:t>
            </a:fld>
            <a:endParaRPr lang="de-DE"/>
          </a:p>
        </p:txBody>
      </p:sp>
    </p:spTree>
    <p:extLst>
      <p:ext uri="{BB962C8B-B14F-4D97-AF65-F5344CB8AC3E}">
        <p14:creationId xmlns:p14="http://schemas.microsoft.com/office/powerpoint/2010/main" val="312031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 Each main descriptor is broken down into sub-descriptors.</a:t>
            </a:r>
          </a:p>
          <a:p>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40</a:t>
            </a:fld>
            <a:endParaRPr lang="de-DE"/>
          </a:p>
        </p:txBody>
      </p:sp>
    </p:spTree>
    <p:extLst>
      <p:ext uri="{BB962C8B-B14F-4D97-AF65-F5344CB8AC3E}">
        <p14:creationId xmlns:p14="http://schemas.microsoft.com/office/powerpoint/2010/main" val="2848244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You </a:t>
            </a:r>
            <a:r>
              <a:rPr lang="fr-FR" dirty="0" err="1"/>
              <a:t>may</a:t>
            </a:r>
            <a:r>
              <a:rPr lang="fr-FR" dirty="0"/>
              <a:t> </a:t>
            </a:r>
            <a:r>
              <a:rPr lang="fr-FR" dirty="0" err="1"/>
              <a:t>ask</a:t>
            </a:r>
            <a:r>
              <a:rPr lang="fr-FR" dirty="0"/>
              <a:t> </a:t>
            </a:r>
            <a:r>
              <a:rPr lang="fr-FR" dirty="0" err="1" smtClean="0"/>
              <a:t>yourself</a:t>
            </a:r>
            <a:r>
              <a:rPr lang="fr-FR" dirty="0" smtClean="0"/>
              <a:t>, </a:t>
            </a:r>
            <a:r>
              <a:rPr lang="fr-FR" dirty="0" err="1"/>
              <a:t>where</a:t>
            </a:r>
            <a:r>
              <a:rPr lang="fr-FR" dirty="0"/>
              <a:t> all </a:t>
            </a:r>
            <a:r>
              <a:rPr lang="fr-FR" dirty="0" err="1"/>
              <a:t>these</a:t>
            </a:r>
            <a:r>
              <a:rPr lang="fr-FR" dirty="0"/>
              <a:t> </a:t>
            </a:r>
            <a:r>
              <a:rPr lang="fr-FR" dirty="0" err="1"/>
              <a:t>descriptors</a:t>
            </a:r>
            <a:r>
              <a:rPr lang="fr-FR" dirty="0"/>
              <a:t> come </a:t>
            </a:r>
            <a:r>
              <a:rPr lang="fr-FR" dirty="0" err="1"/>
              <a:t>from</a:t>
            </a:r>
            <a:r>
              <a:rPr lang="fr-FR" dirty="0"/>
              <a:t>.</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43</a:t>
            </a:fld>
            <a:endParaRPr lang="de-DE"/>
          </a:p>
        </p:txBody>
      </p:sp>
    </p:spTree>
    <p:extLst>
      <p:ext uri="{BB962C8B-B14F-4D97-AF65-F5344CB8AC3E}">
        <p14:creationId xmlns:p14="http://schemas.microsoft.com/office/powerpoint/2010/main" val="3207690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The starting point for these lists was the pluralistic approaches themselves. Language teaching methodology has seen the emergence of four of them over the past 40 years : Awakening to languages,</a:t>
            </a:r>
            <a:r>
              <a:rPr lang="en-US" baseline="0" dirty="0"/>
              <a:t> Integrated didactic approach, </a:t>
            </a:r>
            <a:r>
              <a:rPr lang="en-US" baseline="0" dirty="0" smtClean="0"/>
              <a:t>Intercultural </a:t>
            </a:r>
            <a:r>
              <a:rPr lang="en-US" baseline="0" dirty="0"/>
              <a:t>approaches and Intercomprehension. You will learn more about these approaches right after</a:t>
            </a:r>
            <a:r>
              <a:rPr lang="en-US" dirty="0"/>
              <a:t>. </a:t>
            </a:r>
          </a:p>
          <a:p>
            <a:endParaRPr lang="en-US" dirty="0"/>
          </a:p>
          <a:p>
            <a:r>
              <a:rPr lang="en-US" dirty="0"/>
              <a:t>&gt;&gt;In  order to prepare the lists of descriptors, the authors of FREPA have  collated extracts describing plurilingual and intercultural competences from around a hundred publications within the field of pluralistic approaches. These extracts have been synthesized </a:t>
            </a:r>
            <a:r>
              <a:rPr lang="en-US" dirty="0" smtClean="0"/>
              <a:t>and </a:t>
            </a:r>
            <a:r>
              <a:rPr lang="en-US" dirty="0"/>
              <a:t>some additions have been made to fill in obvious gaps.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44</a:t>
            </a:fld>
            <a:endParaRPr lang="de-DE"/>
          </a:p>
        </p:txBody>
      </p:sp>
    </p:spTree>
    <p:extLst>
      <p:ext uri="{BB962C8B-B14F-4D97-AF65-F5344CB8AC3E}">
        <p14:creationId xmlns:p14="http://schemas.microsoft.com/office/powerpoint/2010/main" val="2093378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xmlns="" w="9525">
                <a:solidFill>
                  <a:schemeClr val="tx1"/>
                </a:solidFill>
                <a:round/>
                <a:headEnd/>
                <a:tailEnd/>
              </a14:hiddenLine>
            </a:ext>
          </a:extLst>
        </p:spPr>
        <p:txBody>
          <a:bodyPr wrap="none" anchor="ctr"/>
          <a:lstStyle/>
          <a:p>
            <a:r>
              <a:rPr lang="fr-FR" altLang="fr-FR" dirty="0" err="1">
                <a:latin typeface="Arial" panose="020B0604020202020204" pitchFamily="34" charset="0"/>
                <a:cs typeface="Arial" panose="020B0604020202020204" pitchFamily="34" charset="0"/>
              </a:rPr>
              <a:t>Now</a:t>
            </a:r>
            <a:r>
              <a:rPr lang="fr-FR" altLang="fr-FR" dirty="0">
                <a:latin typeface="Arial" panose="020B0604020202020204" pitchFamily="34" charset="0"/>
                <a:cs typeface="Arial" panose="020B0604020202020204" pitchFamily="34" charset="0"/>
              </a:rPr>
              <a:t> a few </a:t>
            </a:r>
            <a:r>
              <a:rPr lang="fr-FR" altLang="fr-FR" dirty="0" err="1">
                <a:latin typeface="Arial" panose="020B0604020202020204" pitchFamily="34" charset="0"/>
                <a:cs typeface="Arial" panose="020B0604020202020204" pitchFamily="34" charset="0"/>
              </a:rPr>
              <a:t>words</a:t>
            </a:r>
            <a:r>
              <a:rPr lang="fr-FR" altLang="fr-FR" dirty="0">
                <a:latin typeface="Arial" panose="020B0604020202020204" pitchFamily="34" charset="0"/>
                <a:cs typeface="Arial" panose="020B0604020202020204" pitchFamily="34" charset="0"/>
              </a:rPr>
              <a:t> about </a:t>
            </a:r>
            <a:r>
              <a:rPr lang="fr-FR" altLang="fr-FR" dirty="0" err="1">
                <a:latin typeface="Arial" panose="020B0604020202020204" pitchFamily="34" charset="0"/>
                <a:cs typeface="Arial" panose="020B0604020202020204" pitchFamily="34" charset="0"/>
              </a:rPr>
              <a:t>each</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approach</a:t>
            </a:r>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944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xmlns="" w="9525">
                <a:solidFill>
                  <a:schemeClr val="tx1"/>
                </a:solidFill>
                <a:round/>
                <a:headEnd/>
                <a:tailEnd/>
              </a14:hiddenLine>
            </a:ext>
          </a:extLst>
        </p:spPr>
        <p:txBody>
          <a:bodyPr wrap="none" anchor="ctr"/>
          <a:lstStyle/>
          <a:p>
            <a:r>
              <a:rPr lang="en-US" altLang="fr-FR" dirty="0">
                <a:latin typeface="Arial" panose="020B0604020202020204" pitchFamily="34" charset="0"/>
                <a:cs typeface="Arial" panose="020B0604020202020204" pitchFamily="34" charset="0"/>
              </a:rPr>
              <a:t>The intercultural approach</a:t>
            </a:r>
            <a:r>
              <a:rPr lang="en-US" altLang="fr-FR" baseline="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is fairly well known, but it is still a matter of intensive debates, so that one should rather speak of "approaches" in the plural. </a:t>
            </a:r>
          </a:p>
          <a:p>
            <a:r>
              <a:rPr lang="en-US" altLang="fr-FR" dirty="0">
                <a:latin typeface="Arial" panose="020B0604020202020204" pitchFamily="34" charset="0"/>
                <a:cs typeface="Arial" panose="020B0604020202020204" pitchFamily="34" charset="0"/>
              </a:rPr>
              <a:t>But all variants of intercultural approaches are based on principles advocating the use of phenomena from one or more cultural area(s) as a basis for understanding others from one or more other areas.</a:t>
            </a:r>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627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The integrated didactic approach to languages studied is directed towards helping learners to establish links between a limited number of languages - those which are taught within the school curriculum - not forgetting the major language of schooling.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According to what I knew of your needs, I have decided to focus on this approach.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993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Awakening to languages differs from the other pluralistic approaches insofar as some of the activities relate to languages which schools do not necessarily </a:t>
            </a:r>
            <a:r>
              <a:rPr lang="en-US" altLang="fr-FR" dirty="0" smtClean="0">
                <a:latin typeface="Arial" panose="020B0604020202020204" pitchFamily="34" charset="0"/>
                <a:cs typeface="Arial" panose="020B0604020202020204" pitchFamily="34" charset="0"/>
              </a:rPr>
              <a:t>aim </a:t>
            </a:r>
            <a:r>
              <a:rPr lang="en-US" altLang="fr-FR" dirty="0">
                <a:latin typeface="Arial" panose="020B0604020202020204" pitchFamily="34" charset="0"/>
                <a:cs typeface="Arial" panose="020B0604020202020204" pitchFamily="34" charset="0"/>
              </a:rPr>
              <a:t>to teach.  It is mainly designed for pupils from the very start of their schooling.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But it can also be used with older students, in conjunction with integrated didactics. Either when a greater diversity of languages helps to understand some grammatical features. Or when students speak other languages at home.</a:t>
            </a:r>
          </a:p>
        </p:txBody>
      </p:sp>
    </p:spTree>
    <p:extLst>
      <p:ext uri="{BB962C8B-B14F-4D97-AF65-F5344CB8AC3E}">
        <p14:creationId xmlns:p14="http://schemas.microsoft.com/office/powerpoint/2010/main" val="4199617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In the approach termed “</a:t>
            </a:r>
            <a:r>
              <a:rPr lang="en-US" altLang="fr-FR" dirty="0" err="1">
                <a:latin typeface="Arial" panose="020B0604020202020204" pitchFamily="34" charset="0"/>
                <a:cs typeface="Arial" panose="020B0604020202020204" pitchFamily="34" charset="0"/>
              </a:rPr>
              <a:t>intercomprehension</a:t>
            </a:r>
            <a:r>
              <a:rPr lang="en-US" altLang="fr-FR" dirty="0">
                <a:latin typeface="Arial" panose="020B0604020202020204" pitchFamily="34" charset="0"/>
                <a:cs typeface="Arial" panose="020B0604020202020204" pitchFamily="34" charset="0"/>
              </a:rPr>
              <a:t> between related languages” the learner works on two or more languages of the same linguistic family (Romance, Germanic, Slavic languages, etc.) in parallel – one of these languages being the learner’s mother tongue, the language of education, or another language learnt previously.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In this approach there is a systematic focus on receptive skills, as the </a:t>
            </a:r>
            <a:r>
              <a:rPr lang="en-US" altLang="fr-FR" dirty="0" smtClean="0">
                <a:latin typeface="Arial" panose="020B0604020202020204" pitchFamily="34" charset="0"/>
                <a:cs typeface="Arial" panose="020B0604020202020204" pitchFamily="34" charset="0"/>
              </a:rPr>
              <a:t>development </a:t>
            </a:r>
            <a:r>
              <a:rPr lang="en-US" altLang="fr-FR" dirty="0">
                <a:latin typeface="Arial" panose="020B0604020202020204" pitchFamily="34" charset="0"/>
                <a:cs typeface="Arial" panose="020B0604020202020204" pitchFamily="34" charset="0"/>
              </a:rPr>
              <a:t>of comprehension is the most tangible way of using the knowledge and skills of a related language to learn a new 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In the case of Japanese students, the Intercomprehension approach should be mainly</a:t>
            </a:r>
            <a:r>
              <a:rPr lang="en-US" altLang="fr-FR" baseline="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considered as a way to still increase the number of languages offered. For instance Portuguese after French.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989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FREPA </a:t>
            </a:r>
            <a:r>
              <a:rPr lang="fr-FR" dirty="0" err="1"/>
              <a:t>website</a:t>
            </a:r>
            <a:r>
              <a:rPr lang="fr-FR" dirty="0"/>
              <a:t> </a:t>
            </a:r>
            <a:r>
              <a:rPr lang="fr-FR" dirty="0" err="1"/>
              <a:t>offers</a:t>
            </a:r>
            <a:r>
              <a:rPr lang="fr-FR" dirty="0"/>
              <a:t> </a:t>
            </a:r>
            <a:r>
              <a:rPr lang="fr-FR" dirty="0" err="1"/>
              <a:t>many</a:t>
            </a:r>
            <a:r>
              <a:rPr lang="fr-FR" dirty="0"/>
              <a:t> </a:t>
            </a:r>
            <a:r>
              <a:rPr lang="fr-FR" dirty="0" err="1"/>
              <a:t>other</a:t>
            </a:r>
            <a:r>
              <a:rPr lang="fr-FR" dirty="0"/>
              <a:t> </a:t>
            </a:r>
            <a:r>
              <a:rPr lang="fr-FR" dirty="0" err="1"/>
              <a:t>instuments</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50</a:t>
            </a:fld>
            <a:endParaRPr lang="de-DE"/>
          </a:p>
        </p:txBody>
      </p:sp>
    </p:spTree>
    <p:extLst>
      <p:ext uri="{BB962C8B-B14F-4D97-AF65-F5344CB8AC3E}">
        <p14:creationId xmlns:p14="http://schemas.microsoft.com/office/powerpoint/2010/main" val="256211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The lists of descriptors are in the middle, as they are the </a:t>
            </a:r>
            <a:r>
              <a:rPr lang="en-GB" sz="1200" b="1" kern="1200" dirty="0">
                <a:solidFill>
                  <a:schemeClr val="tx1"/>
                </a:solidFill>
                <a:effectLst/>
                <a:latin typeface="+mn-lt"/>
                <a:ea typeface="+mn-ea"/>
                <a:cs typeface="+mn-cs"/>
              </a:rPr>
              <a:t>core</a:t>
            </a:r>
            <a:r>
              <a:rPr lang="en-GB" sz="1200" kern="1200" dirty="0">
                <a:solidFill>
                  <a:schemeClr val="tx1"/>
                </a:solidFill>
                <a:effectLst/>
                <a:latin typeface="+mn-lt"/>
                <a:ea typeface="+mn-ea"/>
                <a:cs typeface="+mn-cs"/>
              </a:rPr>
              <a:t> of FREPA</a:t>
            </a:r>
            <a:r>
              <a:rPr lang="en-US"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51</a:t>
            </a:fld>
            <a:endParaRPr lang="de-DE"/>
          </a:p>
        </p:txBody>
      </p:sp>
    </p:spTree>
    <p:extLst>
      <p:ext uri="{BB962C8B-B14F-4D97-AF65-F5344CB8AC3E}">
        <p14:creationId xmlns:p14="http://schemas.microsoft.com/office/powerpoint/2010/main" val="190777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754"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28A4E5EC-0E2B-4FAD-AB24-B82C7FF1485F}" type="slidenum">
              <a:rPr lang="en-GB" altLang="fr-FR" sz="1200">
                <a:solidFill>
                  <a:srgbClr val="000000"/>
                </a:solidFill>
                <a:latin typeface="Times New Roman" panose="02020603050405020304" pitchFamily="18" charset="0"/>
              </a:rPr>
              <a:pPr algn="r" eaLnBrk="1" hangingPunct="1">
                <a:buClr>
                  <a:srgbClr val="000000"/>
                </a:buClr>
                <a:buSzPct val="100000"/>
                <a:buFont typeface="Times New Roman" panose="02020603050405020304" pitchFamily="18" charset="0"/>
                <a:buNone/>
              </a:pPr>
              <a:t>5</a:t>
            </a:fld>
            <a:endParaRPr lang="en-GB" altLang="fr-FR" sz="1200">
              <a:solidFill>
                <a:srgbClr val="000000"/>
              </a:solidFill>
              <a:latin typeface="Times New Roman" panose="02020603050405020304" pitchFamily="18" charset="0"/>
            </a:endParaRPr>
          </a:p>
        </p:txBody>
      </p:sp>
      <p:sp>
        <p:nvSpPr>
          <p:cNvPr id="458755"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buClr>
                <a:srgbClr val="000000"/>
              </a:buClr>
              <a:buSzPct val="100000"/>
              <a:buFont typeface="Times New Roman" panose="02020603050405020304" pitchFamily="18" charset="0"/>
              <a:buNone/>
            </a:pPr>
            <a:endParaRPr lang="de-DE" altLang="fr-FR" sz="2400">
              <a:solidFill>
                <a:schemeClr val="bg1"/>
              </a:solidFill>
              <a:latin typeface="Times New Roman" panose="02020603050405020304" pitchFamily="18" charset="0"/>
            </a:endParaRPr>
          </a:p>
        </p:txBody>
      </p:sp>
      <p:sp>
        <p:nvSpPr>
          <p:cNvPr id="458756" name="Rectangle 3"/>
          <p:cNvSpPr>
            <a:spLocks noGrp="1" noChangeArrowheads="1"/>
          </p:cNvSpPr>
          <p:nvPr>
            <p:ph type="body"/>
          </p:nvPr>
        </p:nvSpPr>
        <p:spPr>
          <a:xfrm>
            <a:off x="906463" y="4714875"/>
            <a:ext cx="4978400" cy="4465638"/>
          </a:xfrm>
          <a:noFill/>
        </p:spPr>
        <p:txBody>
          <a:bodyPr wrap="none" lIns="92520" tIns="46080" rIns="92520" bIns="46080" anchor="ctr"/>
          <a:lstStyle/>
          <a:p>
            <a:r>
              <a:rPr lang="fr-FR" altLang="fr-FR" dirty="0">
                <a:latin typeface="Arial" panose="020B0604020202020204" pitchFamily="34" charset="0"/>
                <a:cs typeface="Arial" panose="020B0604020202020204" pitchFamily="34" charset="0"/>
              </a:rPr>
              <a:t>Our </a:t>
            </a:r>
            <a:r>
              <a:rPr lang="fr-FR" altLang="fr-FR" dirty="0" err="1">
                <a:latin typeface="Arial" panose="020B0604020202020204" pitchFamily="34" charset="0"/>
                <a:cs typeface="Arial" panose="020B0604020202020204" pitchFamily="34" charset="0"/>
              </a:rPr>
              <a:t>young</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friends</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would</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like</a:t>
            </a:r>
            <a:r>
              <a:rPr lang="fr-FR" altLang="fr-FR" baseline="0" dirty="0">
                <a:latin typeface="Arial" panose="020B0604020202020204" pitchFamily="34" charset="0"/>
                <a:cs typeface="Arial" panose="020B0604020202020204" pitchFamily="34" charset="0"/>
              </a:rPr>
              <a:t> to </a:t>
            </a:r>
            <a:r>
              <a:rPr lang="fr-FR" altLang="fr-FR" baseline="0" dirty="0" err="1">
                <a:latin typeface="Arial" panose="020B0604020202020204" pitchFamily="34" charset="0"/>
                <a:cs typeface="Arial" panose="020B0604020202020204" pitchFamily="34" charset="0"/>
              </a:rPr>
              <a:t>give</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you</a:t>
            </a:r>
            <a:r>
              <a:rPr lang="fr-FR" altLang="fr-FR" baseline="0" dirty="0">
                <a:latin typeface="Arial" panose="020B0604020202020204" pitchFamily="34" charset="0"/>
                <a:cs typeface="Arial" panose="020B0604020202020204" pitchFamily="34" charset="0"/>
              </a:rPr>
              <a:t> an </a:t>
            </a:r>
            <a:r>
              <a:rPr lang="fr-FR" altLang="fr-FR" baseline="0" dirty="0" err="1">
                <a:latin typeface="Arial" panose="020B0604020202020204" pitchFamily="34" charset="0"/>
                <a:cs typeface="Arial" panose="020B0604020202020204" pitchFamily="34" charset="0"/>
              </a:rPr>
              <a:t>example</a:t>
            </a:r>
            <a:r>
              <a:rPr lang="fr-FR" altLang="fr-FR" baseline="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in order to allow a better understanding of what this means. </a:t>
            </a:r>
          </a:p>
          <a:p>
            <a:r>
              <a:rPr lang="en-US" altLang="fr-FR" dirty="0">
                <a:latin typeface="Arial" panose="020B0604020202020204" pitchFamily="34" charset="0"/>
                <a:cs typeface="Arial" panose="020B0604020202020204" pitchFamily="34" charset="0"/>
              </a:rPr>
              <a:t>It is about a speaker of French who knows German and tries to learn some Japanese.</a:t>
            </a:r>
          </a:p>
          <a:p>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&gt;&gt; Actually, it's about me when I stayed in Japan a few years ago. </a:t>
            </a:r>
            <a:r>
              <a:rPr lang="en-US" altLang="fr-FR" sz="1200" b="0" dirty="0">
                <a:latin typeface="Arial" panose="020B0604020202020204" pitchFamily="34" charset="0"/>
                <a:cs typeface="Arial" panose="020B0604020202020204" pitchFamily="34" charset="0"/>
              </a:rPr>
              <a:t>You will for sure recognize me!</a:t>
            </a:r>
            <a:endParaRPr kumimoji="0" lang="fr-FR" sz="1200" b="0" i="0" u="none" strike="noStrike" cap="none" normalizeH="0" baseline="0" dirty="0">
              <a:ln>
                <a:noFill/>
              </a:ln>
              <a:solidFill>
                <a:schemeClr val="tx1"/>
              </a:solidFill>
              <a:effectLst/>
            </a:endParaRPr>
          </a:p>
          <a:p>
            <a:endParaRPr lang="fr-FR" altLang="fr-FR" b="0" dirty="0">
              <a:latin typeface="Arial" panose="020B0604020202020204" pitchFamily="34" charset="0"/>
              <a:cs typeface="Arial" panose="020B0604020202020204" pitchFamily="34" charset="0"/>
            </a:endParaRPr>
          </a:p>
          <a:p>
            <a:r>
              <a:rPr lang="fr-FR" altLang="fr-FR" b="0" dirty="0">
                <a:latin typeface="Arial" panose="020B0604020202020204" pitchFamily="34" charset="0"/>
                <a:cs typeface="Arial" panose="020B0604020202020204" pitchFamily="34" charset="0"/>
              </a:rPr>
              <a:t>&gt;&gt;</a:t>
            </a:r>
            <a:r>
              <a:rPr lang="en-US" altLang="fr-FR" b="0" dirty="0">
                <a:latin typeface="Arial" panose="020B0604020202020204" pitchFamily="34" charset="0"/>
                <a:cs typeface="Arial" panose="020B0604020202020204" pitchFamily="34" charset="0"/>
              </a:rPr>
              <a:t>For other people speaking French (and many other learners!) one of the difficulties in Japanese is to put the verb at the end of the sentence. I don't have this problem. Why?</a:t>
            </a:r>
          </a:p>
          <a:p>
            <a:endParaRPr lang="fr-FR" altLang="fr-F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7732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The online teaching materials database offers activities in different languages, for all pluralistic approaches. </a:t>
            </a:r>
            <a:r>
              <a:rPr lang="en-US" sz="1200" kern="1200" dirty="0">
                <a:solidFill>
                  <a:schemeClr val="tx1"/>
                </a:solidFill>
                <a:effectLst/>
                <a:latin typeface="+mn-lt"/>
                <a:ea typeface="+mn-ea"/>
                <a:cs typeface="+mn-cs"/>
              </a:rPr>
              <a:t>All the materials proposed refer explicitly to the descriptors and can be selected according to them.</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52</a:t>
            </a:fld>
            <a:endParaRPr lang="de-DE"/>
          </a:p>
        </p:txBody>
      </p:sp>
    </p:spTree>
    <p:extLst>
      <p:ext uri="{BB962C8B-B14F-4D97-AF65-F5344CB8AC3E}">
        <p14:creationId xmlns:p14="http://schemas.microsoft.com/office/powerpoint/2010/main" val="2181210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The online self-learning kit is available for teachers and teacher trainers who wish to train in pluralistic approaches and in the use of FREPA materials.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53</a:t>
            </a:fld>
            <a:endParaRPr lang="de-DE"/>
          </a:p>
        </p:txBody>
      </p:sp>
    </p:spTree>
    <p:extLst>
      <p:ext uri="{BB962C8B-B14F-4D97-AF65-F5344CB8AC3E}">
        <p14:creationId xmlns:p14="http://schemas.microsoft.com/office/powerpoint/2010/main" val="2245908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final point will be on evaluation.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provisional edition of a "companion volume" to the CEFR, proposing descriptors about plurilingual and intercultural education has been published by the Council of Europe last September.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publication reflects the growing importance attached to these dimensions in European education systems. </a:t>
            </a:r>
            <a:r>
              <a:rPr lang="en-US" baseline="0" dirty="0"/>
              <a:t>But, as I have tried to show in a recent article, these descriptors do not allow for the assessment of plurilingual and intercultural competences themselves. As in the rest of the CECR, it is still an assessment of communicative competence, this time in cases in </a:t>
            </a:r>
            <a:r>
              <a:rPr lang="en-US" baseline="0" dirty="0" smtClean="0"/>
              <a:t>which this competence makes </a:t>
            </a:r>
            <a:r>
              <a:rPr lang="en-US" baseline="0" dirty="0"/>
              <a:t>use of plurilingual and intercultural competences (Candelier 2017, 73-76).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&gt;&gt; For this very complex issue of assessing plurilingual and intercultural competences, I would again advise you to read the Guide, which I agree with the statement you may read now.</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54</a:t>
            </a:fld>
            <a:endParaRPr lang="de-DE"/>
          </a:p>
        </p:txBody>
      </p:sp>
    </p:spTree>
    <p:extLst>
      <p:ext uri="{BB962C8B-B14F-4D97-AF65-F5344CB8AC3E}">
        <p14:creationId xmlns:p14="http://schemas.microsoft.com/office/powerpoint/2010/main" val="813237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2346998-0875-40DD-9690-8CEFCA8B6601}" type="slidenum">
              <a:rPr lang="fr-FR" sz="1200"/>
              <a:pPr algn="r"/>
              <a:t>55</a:t>
            </a:fld>
            <a:endParaRPr lang="fr-FR" sz="1200"/>
          </a:p>
        </p:txBody>
      </p:sp>
      <p:sp>
        <p:nvSpPr>
          <p:cNvPr id="119811"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de-AT"/>
          </a:p>
        </p:txBody>
      </p:sp>
      <p:sp>
        <p:nvSpPr>
          <p:cNvPr id="119812" name="Rectangle 3"/>
          <p:cNvSpPr>
            <a:spLocks noGrp="1" noChangeArrowheads="1"/>
          </p:cNvSpPr>
          <p:nvPr>
            <p:ph type="body"/>
          </p:nvPr>
        </p:nvSpPr>
        <p:spPr bwMode="auto">
          <a:xfrm>
            <a:off x="914400" y="4343400"/>
            <a:ext cx="5022850" cy="4113213"/>
          </a:xfrm>
          <a:noFill/>
        </p:spPr>
        <p:txBody>
          <a:bodyPr wrap="none" numCol="1" anchor="ctr" anchorCtr="0" compatLnSpc="1">
            <a:prstTxWarp prst="textNoShape">
              <a:avLst/>
            </a:prstTxWarp>
          </a:bodyPr>
          <a:lstStyle/>
          <a:p>
            <a:pPr eaLnBrk="1" hangingPunct="1"/>
            <a:endParaRPr lang="fr-FR" dirty="0"/>
          </a:p>
        </p:txBody>
      </p:sp>
    </p:spTree>
    <p:extLst>
      <p:ext uri="{BB962C8B-B14F-4D97-AF65-F5344CB8AC3E}">
        <p14:creationId xmlns:p14="http://schemas.microsoft.com/office/powerpoint/2010/main" val="112715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02"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E8142A20-5FA1-45A0-94DF-1DAD250A04C5}" type="slidenum">
              <a:rPr lang="en-GB" altLang="fr-FR" sz="1200">
                <a:solidFill>
                  <a:srgbClr val="000000"/>
                </a:solidFill>
                <a:latin typeface="Times New Roman" panose="02020603050405020304" pitchFamily="18" charset="0"/>
              </a:rPr>
              <a:pPr algn="r" eaLnBrk="1" hangingPunct="1">
                <a:buClr>
                  <a:srgbClr val="000000"/>
                </a:buClr>
                <a:buSzPct val="100000"/>
                <a:buFont typeface="Times New Roman" panose="02020603050405020304" pitchFamily="18" charset="0"/>
                <a:buNone/>
              </a:pPr>
              <a:t>6</a:t>
            </a:fld>
            <a:endParaRPr lang="en-GB" altLang="fr-FR" sz="1200">
              <a:solidFill>
                <a:srgbClr val="000000"/>
              </a:solidFill>
              <a:latin typeface="Times New Roman" panose="02020603050405020304" pitchFamily="18" charset="0"/>
            </a:endParaRPr>
          </a:p>
        </p:txBody>
      </p:sp>
      <p:sp>
        <p:nvSpPr>
          <p:cNvPr id="460803"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buClr>
                <a:srgbClr val="000000"/>
              </a:buClr>
              <a:buSzPct val="100000"/>
              <a:buFont typeface="Times New Roman" panose="02020603050405020304" pitchFamily="18" charset="0"/>
              <a:buNone/>
            </a:pPr>
            <a:endParaRPr lang="de-DE" altLang="fr-FR" sz="2400">
              <a:solidFill>
                <a:schemeClr val="bg1"/>
              </a:solidFill>
              <a:latin typeface="Times New Roman" panose="02020603050405020304" pitchFamily="18" charset="0"/>
            </a:endParaRPr>
          </a:p>
        </p:txBody>
      </p:sp>
      <p:sp>
        <p:nvSpPr>
          <p:cNvPr id="460804" name="Rectangle 3"/>
          <p:cNvSpPr>
            <a:spLocks noGrp="1" noChangeArrowheads="1"/>
          </p:cNvSpPr>
          <p:nvPr>
            <p:ph type="body"/>
          </p:nvPr>
        </p:nvSpPr>
        <p:spPr>
          <a:xfrm>
            <a:off x="906463" y="4714875"/>
            <a:ext cx="4978400" cy="4465638"/>
          </a:xfrm>
          <a:noFill/>
        </p:spPr>
        <p:txBody>
          <a:bodyPr wrap="none" lIns="92520" tIns="46080" rIns="92520" bIns="46080" anchor="ctr"/>
          <a:lstStyle/>
          <a:p>
            <a:r>
              <a:rPr lang="fr-FR" altLang="fr-FR" dirty="0">
                <a:latin typeface="Arial" panose="020B0604020202020204" pitchFamily="34" charset="0"/>
                <a:cs typeface="Arial" panose="020B0604020202020204" pitchFamily="34" charset="0"/>
              </a:rPr>
              <a:t>I have </a:t>
            </a:r>
            <a:r>
              <a:rPr lang="fr-FR" altLang="fr-FR" dirty="0" err="1">
                <a:latin typeface="Arial" panose="020B0604020202020204" pitchFamily="34" charset="0"/>
                <a:cs typeface="Arial" panose="020B0604020202020204" pitchFamily="34" charset="0"/>
              </a:rPr>
              <a:t>learnt</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German</a:t>
            </a:r>
            <a:r>
              <a:rPr lang="fr-FR" altLang="fr-FR" dirty="0">
                <a:latin typeface="Arial" panose="020B0604020202020204" pitchFamily="34" charset="0"/>
                <a:cs typeface="Arial" panose="020B0604020202020204" pitchFamily="34" charset="0"/>
              </a:rPr>
              <a:t> and have a good </a:t>
            </a:r>
            <a:r>
              <a:rPr lang="fr-FR" altLang="fr-FR" dirty="0" err="1">
                <a:latin typeface="Arial" panose="020B0604020202020204" pitchFamily="34" charset="0"/>
                <a:cs typeface="Arial" panose="020B0604020202020204" pitchFamily="34" charset="0"/>
              </a:rPr>
              <a:t>mastery</a:t>
            </a:r>
            <a:r>
              <a:rPr lang="fr-FR" altLang="fr-FR" dirty="0">
                <a:latin typeface="Arial" panose="020B0604020202020204" pitchFamily="34" charset="0"/>
                <a:cs typeface="Arial" panose="020B0604020202020204" pitchFamily="34" charset="0"/>
              </a:rPr>
              <a:t> of </a:t>
            </a:r>
            <a:r>
              <a:rPr lang="fr-FR" altLang="fr-FR" dirty="0" err="1">
                <a:latin typeface="Arial" panose="020B0604020202020204" pitchFamily="34" charset="0"/>
                <a:cs typeface="Arial" panose="020B0604020202020204" pitchFamily="34" charset="0"/>
              </a:rPr>
              <a:t>it</a:t>
            </a:r>
            <a:r>
              <a:rPr lang="fr-FR" altLang="fr-FR" dirty="0">
                <a:latin typeface="Arial" panose="020B0604020202020204" pitchFamily="34" charset="0"/>
                <a:cs typeface="Arial" panose="020B0604020202020204" pitchFamily="34" charset="0"/>
              </a:rPr>
              <a:t>. </a:t>
            </a:r>
          </a:p>
          <a:p>
            <a:endParaRPr lang="fr-FR" altLang="fr-FR" dirty="0">
              <a:latin typeface="Arial" panose="020B0604020202020204" pitchFamily="34" charset="0"/>
              <a:cs typeface="Arial" panose="020B0604020202020204" pitchFamily="34" charset="0"/>
            </a:endParaRPr>
          </a:p>
          <a:p>
            <a:r>
              <a:rPr lang="fr-FR" altLang="fr-FR" dirty="0">
                <a:latin typeface="Arial" panose="020B0604020202020204" pitchFamily="34" charset="0"/>
                <a:cs typeface="Arial" panose="020B0604020202020204" pitchFamily="34" charset="0"/>
              </a:rPr>
              <a:t>….</a:t>
            </a:r>
          </a:p>
          <a:p>
            <a:endParaRPr lang="fr-FR"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dirty="0">
                <a:latin typeface="Arial" panose="020B0604020202020204" pitchFamily="34" charset="0"/>
                <a:cs typeface="Arial" panose="020B0604020202020204" pitchFamily="34" charset="0"/>
              </a:rPr>
              <a:t>&gt;&gt; And in </a:t>
            </a:r>
            <a:r>
              <a:rPr lang="fr-FR" altLang="fr-FR" dirty="0" err="1">
                <a:latin typeface="Arial" panose="020B0604020202020204" pitchFamily="34" charset="0"/>
                <a:cs typeface="Arial" panose="020B0604020202020204" pitchFamily="34" charset="0"/>
              </a:rPr>
              <a:t>German</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too</a:t>
            </a:r>
            <a:r>
              <a:rPr lang="fr-FR" altLang="fr-FR" dirty="0">
                <a:latin typeface="Arial" panose="020B0604020202020204" pitchFamily="34" charset="0"/>
                <a:cs typeface="Arial" panose="020B0604020202020204" pitchFamily="34" charset="0"/>
              </a:rPr>
              <a:t>,</a:t>
            </a:r>
            <a:r>
              <a:rPr lang="en-US" altLang="fr-FR" sz="1200" b="0" dirty="0"/>
              <a:t> the verb is at the end,</a:t>
            </a:r>
            <a:r>
              <a:rPr lang="en-US" altLang="fr-FR" sz="1200" b="0" baseline="0" dirty="0"/>
              <a:t> at least </a:t>
            </a:r>
            <a:r>
              <a:rPr lang="en-US" altLang="fr-FR" sz="1200" b="0" dirty="0"/>
              <a:t>in </a:t>
            </a:r>
            <a:r>
              <a:rPr lang="en-US" altLang="fr-FR" sz="1200" b="0" dirty="0" err="1"/>
              <a:t>dependant</a:t>
            </a:r>
            <a:r>
              <a:rPr lang="en-US" altLang="fr-FR" sz="1200" b="0" dirty="0"/>
              <a:t> clauses!</a:t>
            </a:r>
            <a:endParaRPr lang="fr-FR" altLang="fr-FR" sz="1200" b="0" dirty="0"/>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27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2850"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FA7EA8AC-C745-46D7-945E-14DDCF1C6BEB}" type="slidenum">
              <a:rPr lang="en-GB" altLang="fr-FR" sz="1200">
                <a:solidFill>
                  <a:srgbClr val="000000"/>
                </a:solidFill>
                <a:latin typeface="Times New Roman" panose="02020603050405020304" pitchFamily="18" charset="0"/>
              </a:rPr>
              <a:pPr algn="r" eaLnBrk="1" hangingPunct="1">
                <a:buClr>
                  <a:srgbClr val="000000"/>
                </a:buClr>
                <a:buSzPct val="100000"/>
                <a:buFont typeface="Times New Roman" panose="02020603050405020304" pitchFamily="18" charset="0"/>
                <a:buNone/>
              </a:pPr>
              <a:t>7</a:t>
            </a:fld>
            <a:endParaRPr lang="en-GB" altLang="fr-FR" sz="1200">
              <a:solidFill>
                <a:srgbClr val="000000"/>
              </a:solidFill>
              <a:latin typeface="Times New Roman" panose="02020603050405020304" pitchFamily="18" charset="0"/>
            </a:endParaRPr>
          </a:p>
        </p:txBody>
      </p:sp>
      <p:sp>
        <p:nvSpPr>
          <p:cNvPr id="462851"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buClr>
                <a:srgbClr val="000000"/>
              </a:buClr>
              <a:buSzPct val="100000"/>
              <a:buFont typeface="Times New Roman" panose="02020603050405020304" pitchFamily="18" charset="0"/>
              <a:buNone/>
            </a:pPr>
            <a:endParaRPr lang="de-DE" altLang="fr-FR" sz="2400">
              <a:solidFill>
                <a:schemeClr val="bg1"/>
              </a:solidFill>
              <a:latin typeface="Times New Roman" panose="02020603050405020304" pitchFamily="18" charset="0"/>
            </a:endParaRPr>
          </a:p>
        </p:txBody>
      </p:sp>
      <p:sp>
        <p:nvSpPr>
          <p:cNvPr id="462852"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fr-FR"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While learning German, I have been introducing into my plurilingual competence the ability to build up sentences with the verb at the end.</a:t>
            </a:r>
          </a:p>
          <a:p>
            <a:r>
              <a:rPr lang="en-US" altLang="fr-FR" dirty="0">
                <a:latin typeface="Arial" panose="020B0604020202020204" pitchFamily="34" charset="0"/>
                <a:cs typeface="Arial" panose="020B0604020202020204" pitchFamily="34" charset="0"/>
              </a:rPr>
              <a:t>&gt;&gt; Later on, this ability helped me constructing sentences in Japanese. And it is at my disposal for other languages I would like to learn.…</a:t>
            </a:r>
          </a:p>
          <a:p>
            <a:r>
              <a:rPr lang="en-US" altLang="fr-FR" dirty="0">
                <a:latin typeface="Arial" panose="020B0604020202020204" pitchFamily="34" charset="0"/>
                <a:cs typeface="Arial" panose="020B0604020202020204" pitchFamily="34" charset="0"/>
              </a:rPr>
              <a:t>&gt;&gt; Thus, my plurilingual competence is a global one: when trying to speak some Japanese, I use an ability that is common  to both Japanese and German!!</a:t>
            </a:r>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50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sz="1200" b="0" dirty="0"/>
              <a:t>This conception of plurilingual competence relies on psycholinguistic research work carried out on language acquisition and use in the last decades. You can find  a very good overview of how</a:t>
            </a:r>
            <a:r>
              <a:rPr lang="en-US" altLang="fr-FR" sz="1200" b="0" baseline="0" dirty="0"/>
              <a:t> this so called “holistic” – this means “global” - view of plurilingual competence has developed in a book by </a:t>
            </a:r>
            <a:r>
              <a:rPr lang="en-US" altLang="fr-FR" sz="1200" b="0" baseline="0" dirty="0" err="1"/>
              <a:t>Herdina</a:t>
            </a:r>
            <a:r>
              <a:rPr lang="en-US" altLang="fr-FR" sz="1200" b="0" baseline="0" dirty="0"/>
              <a:t> and </a:t>
            </a:r>
            <a:r>
              <a:rPr lang="en-US" altLang="fr-FR" sz="1200" b="0" baseline="0" dirty="0" err="1"/>
              <a:t>Jessner</a:t>
            </a:r>
            <a:r>
              <a:rPr lang="en-US" altLang="fr-FR" sz="1200" b="0" baseline="0" dirty="0"/>
              <a:t>. </a:t>
            </a:r>
            <a:endParaRPr lang="en-US" altLang="fr-FR" b="0" dirty="0">
              <a:latin typeface="Arial" panose="020B0604020202020204" pitchFamily="34" charset="0"/>
              <a:cs typeface="Arial" panose="020B0604020202020204" pitchFamily="34" charset="0"/>
            </a:endParaRPr>
          </a:p>
          <a:p>
            <a:r>
              <a:rPr lang="en-US" dirty="0"/>
              <a:t>I will now outline a few essential </a:t>
            </a:r>
            <a:r>
              <a:rPr lang="en-US" dirty="0" smtClean="0"/>
              <a:t>elements. </a:t>
            </a:r>
            <a:endParaRPr lang="en-US" dirty="0"/>
          </a:p>
          <a:p>
            <a:r>
              <a:rPr lang="en-US" dirty="0"/>
              <a:t>Note that most English-speaking authors still use “multilingual” here, instead of “plurilingual”.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8</a:t>
            </a:fld>
            <a:endParaRPr lang="de-DE"/>
          </a:p>
        </p:txBody>
      </p:sp>
    </p:spTree>
    <p:extLst>
      <p:ext uri="{BB962C8B-B14F-4D97-AF65-F5344CB8AC3E}">
        <p14:creationId xmlns:p14="http://schemas.microsoft.com/office/powerpoint/2010/main" val="303643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a:xfrm>
            <a:off x="917575" y="744538"/>
            <a:ext cx="4962525" cy="3722687"/>
          </a:xfrm>
          <a:ln/>
        </p:spPr>
      </p:sp>
      <p:sp>
        <p:nvSpPr>
          <p:cNvPr id="7171" name="Espace réservé des commentaires 2"/>
          <p:cNvSpPr>
            <a:spLocks noGrp="1"/>
          </p:cNvSpPr>
          <p:nvPr>
            <p:ph type="body" idx="1"/>
          </p:nvPr>
        </p:nvSpPr>
        <p:spPr>
          <a:noFill/>
        </p:spPr>
        <p:txBody>
          <a:bodyPr/>
          <a:lstStyle/>
          <a:p>
            <a:r>
              <a:rPr lang="fr-FR" altLang="fr-FR" dirty="0" err="1">
                <a:latin typeface="Arial" panose="020B0604020202020204" pitchFamily="34" charset="0"/>
                <a:cs typeface="Arial" panose="020B0604020202020204" pitchFamily="34" charset="0"/>
              </a:rPr>
              <a:t>Everything</a:t>
            </a:r>
            <a:r>
              <a:rPr lang="fr-FR" altLang="fr-FR" dirty="0">
                <a:latin typeface="Arial" panose="020B0604020202020204" pitchFamily="34" charset="0"/>
                <a:cs typeface="Arial" panose="020B0604020202020204" pitchFamily="34" charset="0"/>
              </a:rPr>
              <a:t> has </a:t>
            </a:r>
            <a:r>
              <a:rPr lang="fr-FR" altLang="fr-FR" dirty="0" err="1">
                <a:latin typeface="Arial" panose="020B0604020202020204" pitchFamily="34" charset="0"/>
                <a:cs typeface="Arial" panose="020B0604020202020204" pitchFamily="34" charset="0"/>
              </a:rPr>
              <a:t>started</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with</a:t>
            </a:r>
            <a:r>
              <a:rPr lang="fr-FR" altLang="fr-FR" baseline="0" dirty="0">
                <a:latin typeface="Arial" panose="020B0604020202020204" pitchFamily="34" charset="0"/>
                <a:cs typeface="Arial" panose="020B0604020202020204" pitchFamily="34" charset="0"/>
              </a:rPr>
              <a:t> Grosjean, </a:t>
            </a:r>
            <a:r>
              <a:rPr lang="fr-FR" altLang="fr-FR" baseline="0" dirty="0" err="1">
                <a:latin typeface="Arial" panose="020B0604020202020204" pitchFamily="34" charset="0"/>
                <a:cs typeface="Arial" panose="020B0604020202020204" pitchFamily="34" charset="0"/>
              </a:rPr>
              <a:t>who</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was</a:t>
            </a:r>
            <a:r>
              <a:rPr lang="fr-FR" altLang="fr-FR" baseline="0" dirty="0">
                <a:latin typeface="Arial" panose="020B0604020202020204" pitchFamily="34" charset="0"/>
                <a:cs typeface="Arial" panose="020B0604020202020204" pitchFamily="34" charset="0"/>
              </a:rPr>
              <a:t> the </a:t>
            </a:r>
            <a:r>
              <a:rPr lang="en-US" altLang="fr-FR" dirty="0">
                <a:latin typeface="Arial" panose="020B0604020202020204" pitchFamily="34" charset="0"/>
                <a:cs typeface="Arial" panose="020B0604020202020204" pitchFamily="34" charset="0"/>
              </a:rPr>
              <a:t>first linguist to introduce a holistic view of bilingualism. </a:t>
            </a:r>
          </a:p>
          <a:p>
            <a:r>
              <a:rPr lang="en-US" altLang="fr-FR" dirty="0">
                <a:latin typeface="Arial" panose="020B0604020202020204" pitchFamily="34" charset="0"/>
                <a:cs typeface="Arial" panose="020B0604020202020204" pitchFamily="34" charset="0"/>
              </a:rPr>
              <a:t>He strongly influenced both Cook’s concept of “multicompetence” and  </a:t>
            </a:r>
            <a:r>
              <a:rPr lang="en-US" altLang="fr-FR" dirty="0" err="1" smtClean="0">
                <a:latin typeface="Arial" panose="020B0604020202020204" pitchFamily="34" charset="0"/>
                <a:cs typeface="Arial" panose="020B0604020202020204" pitchFamily="34" charset="0"/>
              </a:rPr>
              <a:t>Herdina’s</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and </a:t>
            </a:r>
            <a:r>
              <a:rPr lang="en-US" altLang="fr-FR" dirty="0" err="1">
                <a:latin typeface="Arial" panose="020B0604020202020204" pitchFamily="34" charset="0"/>
                <a:cs typeface="Arial" panose="020B0604020202020204" pitchFamily="34" charset="0"/>
              </a:rPr>
              <a:t>Jessner’s</a:t>
            </a:r>
            <a:r>
              <a:rPr lang="en-US" altLang="fr-FR" dirty="0">
                <a:latin typeface="Arial" panose="020B0604020202020204" pitchFamily="34" charset="0"/>
                <a:cs typeface="Arial" panose="020B0604020202020204" pitchFamily="34" charset="0"/>
              </a:rPr>
              <a:t> dynamic view of plurilingualism. </a:t>
            </a:r>
          </a:p>
          <a:p>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lang="en-US" sz="1200"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dirty="0"/>
          </a:p>
          <a:p>
            <a:endParaRPr lang="fr-FR" altLang="fr-FR" dirty="0">
              <a:latin typeface="Arial" panose="020B0604020202020204" pitchFamily="34" charset="0"/>
              <a:cs typeface="Arial" panose="020B0604020202020204" pitchFamily="34" charset="0"/>
            </a:endParaRPr>
          </a:p>
        </p:txBody>
      </p:sp>
      <p:sp>
        <p:nvSpPr>
          <p:cNvPr id="717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E0FDF0-7FFD-42D5-BD62-D7B05618014E}" type="slidenum">
              <a:rPr lang="fr-FR" altLang="fr-FR"/>
              <a:pPr/>
              <a:t>9</a:t>
            </a:fld>
            <a:endParaRPr lang="fr-FR" altLang="fr-FR"/>
          </a:p>
        </p:txBody>
      </p:sp>
    </p:spTree>
    <p:extLst>
      <p:ext uri="{BB962C8B-B14F-4D97-AF65-F5344CB8AC3E}">
        <p14:creationId xmlns:p14="http://schemas.microsoft.com/office/powerpoint/2010/main" val="357633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891A8CA7-F2E0-4E1E-8925-06630C9ACEA1}"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B81FF7B-DD72-4DD3-BE93-2136D25152E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9B5D1121-C8ED-4FD4-B9C0-FEF3E3988CA4}"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6B69BB13-F0CD-426C-A424-CB7D63C76302}"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800" y="463550"/>
            <a:ext cx="7762875" cy="1425575"/>
          </a:xfrm>
        </p:spPr>
        <p:txBody>
          <a:bodyPr/>
          <a:lstStyle/>
          <a:p>
            <a:r>
              <a:rPr lang="de-DE"/>
              <a:t>Titelmasterformat durch Klicken bearbeiten</a:t>
            </a:r>
          </a:p>
        </p:txBody>
      </p:sp>
      <p:sp>
        <p:nvSpPr>
          <p:cNvPr id="3" name="Rectangle 3"/>
          <p:cNvSpPr>
            <a:spLocks noGrp="1" noChangeArrowheads="1"/>
          </p:cNvSpPr>
          <p:nvPr>
            <p:ph type="dt" idx="10"/>
          </p:nvPr>
        </p:nvSpPr>
        <p:spPr/>
        <p:txBody>
          <a:bodyPr/>
          <a:lstStyle>
            <a:lvl1pPr fontAlgn="auto">
              <a:spcBef>
                <a:spcPts val="0"/>
              </a:spcBef>
              <a:spcAft>
                <a:spcPts val="0"/>
              </a:spcAft>
              <a:defRPr>
                <a:solidFill>
                  <a:srgbClr val="000000"/>
                </a:solidFill>
                <a:cs typeface="+mn-cs"/>
              </a:defRPr>
            </a:lvl1pPr>
          </a:lstStyle>
          <a:p>
            <a:pPr>
              <a:defRPr/>
            </a:pPr>
            <a:fld id="{5CF4718B-4E42-4296-9195-DB0A60E339CE}" type="datetime1">
              <a:rPr lang="fr-FR" smtClean="0"/>
              <a:t>04/02/2018</a:t>
            </a:fld>
            <a:endParaRPr lang="en-GB"/>
          </a:p>
        </p:txBody>
      </p:sp>
      <p:sp>
        <p:nvSpPr>
          <p:cNvPr id="4" name="Rectangle 4"/>
          <p:cNvSpPr>
            <a:spLocks noGrp="1" noChangeArrowheads="1"/>
          </p:cNvSpPr>
          <p:nvPr>
            <p:ph type="ftr" idx="11"/>
          </p:nvPr>
        </p:nvSpPr>
        <p:spPr/>
        <p:txBody>
          <a:bodyPr/>
          <a:lstStyle>
            <a:lvl1pPr>
              <a:defRPr/>
            </a:lvl1pPr>
          </a:lstStyle>
          <a:p>
            <a:pPr>
              <a:defRPr/>
            </a:pPr>
            <a:r>
              <a:rPr lang="en-US"/>
              <a:t>M. Candelier Tokyo 01/02/18</a:t>
            </a:r>
            <a:endParaRPr lang="en-GB"/>
          </a:p>
        </p:txBody>
      </p:sp>
      <p:sp>
        <p:nvSpPr>
          <p:cNvPr id="5" name="Rectangle 5"/>
          <p:cNvSpPr>
            <a:spLocks noGrp="1" noChangeArrowheads="1"/>
          </p:cNvSpPr>
          <p:nvPr>
            <p:ph type="sldNum" idx="12"/>
          </p:nvPr>
        </p:nvSpPr>
        <p:spPr/>
        <p:txBody>
          <a:bodyPr/>
          <a:lstStyle>
            <a:lvl1pPr fontAlgn="auto">
              <a:spcBef>
                <a:spcPts val="0"/>
              </a:spcBef>
              <a:spcAft>
                <a:spcPts val="0"/>
              </a:spcAft>
              <a:defRPr>
                <a:solidFill>
                  <a:srgbClr val="000000"/>
                </a:solidFill>
                <a:cs typeface="+mn-cs"/>
              </a:defRPr>
            </a:lvl1pPr>
          </a:lstStyle>
          <a:p>
            <a:pPr>
              <a:defRPr/>
            </a:pPr>
            <a:fld id="{18546C17-DB18-441A-80B2-B764B8462D71}" type="slidenum">
              <a:rPr lang="en-GB"/>
              <a:pPr>
                <a:defRPr/>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FAA67E73-3C5E-41BE-8B43-624B1B012902}" type="datetime1">
              <a:rPr lang="fr-FR" smtClean="0"/>
              <a:t>04/02/2018</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a:ln/>
        </p:spPr>
        <p:txBody>
          <a:bodyPr/>
          <a:lstStyle>
            <a:lvl1pPr>
              <a:defRPr/>
            </a:lvl1pPr>
          </a:lstStyle>
          <a:p>
            <a:fld id="{7E03E9E1-BCEC-45E9-92BD-C26BF90A982F}" type="slidenum">
              <a:rPr lang="fr-FR" altLang="fr-FR"/>
              <a:pPr/>
              <a:t>‹N°›</a:t>
            </a:fld>
            <a:endParaRPr lang="fr-FR" altLang="fr-FR"/>
          </a:p>
        </p:txBody>
      </p:sp>
    </p:spTree>
    <p:extLst>
      <p:ext uri="{BB962C8B-B14F-4D97-AF65-F5344CB8AC3E}">
        <p14:creationId xmlns:p14="http://schemas.microsoft.com/office/powerpoint/2010/main" val="2670071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3C8228A-3DA6-4174-A277-9EC4F910B47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4C2EDB4-7510-4601-8852-E60A11E81339}"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08A600FF-E573-4D95-B0F0-A7E3D2F363E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0A8FF33-85A6-44FE-9B41-8526F057F881}"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0815593-5B30-4F69-B75E-A67C81F0F001}"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475171C-32B7-462A-BF08-1A1075625901}"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D3E1B10-A858-4F84-AC2A-791087C50C99}"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8A55638-6866-45BC-BCAA-FD3998AC800E}"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5C36FC0-F505-465C-B144-B00BDA63D8EE}"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EF523F9-1A73-4660-80F5-16A14E9610B5}"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F6A919E-58F2-4365-A5E7-9EBAB79F728D}"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5D994D5-2578-4C3F-A7DA-B5984DD0E3D5}"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CA1C06B-AE61-4BBA-B5F0-E1BAEFBDC81D}"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B7B804A-EE91-422C-B741-42B649BAE1A4}"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253A8CF-471D-490F-A0ED-CBA818580EFE}"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F8E1A1C-54F3-4C20-BC8E-C2B23EE1FBD2}"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74EA1E4-8B9E-4900-ABBE-112A74B69220}"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5E87E87-2CD6-4DB1-BF29-31DE990B86BB}"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44CC1AF-424A-4162-BF14-BBE49CA03FA8}"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12C37EE6-AA04-4124-A392-F31E33786810}"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5717E82-F485-42B0-A50F-A9EAA5564C2A}"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8608863-3577-425A-A7FD-4D257FBF73A3}"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6148D06E-8206-47F3-8EA7-AFC1AADA2754}"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E738490E-3F7C-40EF-8053-D6574923BC75}"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3ED3952F-6C67-403C-9740-C7BD6AE32D0A}"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7BD20195-4FB5-462D-8012-062DBAD2117C}"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7DDA75D-34CE-49F2-AEA2-3F0BC0F1A1B6}"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45C8112-3234-4118-9625-8645E9B049BD}" type="slidenum">
              <a:rPr lang="fr-FR"/>
              <a:pPr>
                <a:defRP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07D8764-8096-4CD8-A8D9-94F9793FF507}"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160DB49-9962-427B-86FF-09339A883E86}" type="slidenum">
              <a:rPr lang="fr-FR"/>
              <a:pPr>
                <a:defRPr/>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CC80F487-293A-4F25-BBEB-871715D35C1C}"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21CE4C-5A02-4DE4-B4F4-F1309E3A1ED3}" type="slidenum">
              <a:rPr lang="fr-FR"/>
              <a:pPr>
                <a:defRPr/>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6D063686-DC1D-4CDA-ABE8-A34DBF254ADA}"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54890BD-978B-40FE-8324-F4C5C9D0FC72}" type="slidenum">
              <a:rPr lang="fr-FR"/>
              <a:pPr>
                <a:defRPr/>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184233AF-A230-43D0-B963-C7B115CE562B}"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161208-1461-4AA3-A178-662661DC97EA}"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822DF79-6ED4-494E-9C63-D170F14C1546}"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1918DB0-9B46-46BD-AE47-D3C11311D64F}" type="slidenum">
              <a:rPr lang="fr-FR"/>
              <a:pPr>
                <a:defRP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9CD0EB0-3F28-4A11-B305-3AD5EB20101B}"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2BB672-102D-4696-BD47-FD07EF3ACD9B}" type="slidenum">
              <a:rPr lang="fr-FR"/>
              <a:pPr>
                <a:defRP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4495664-B8BD-4B5B-BE66-2A31ED8FFBE5}"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D193679-D8B4-4F8C-B646-A8AEF41D1F07}" type="slidenum">
              <a:rPr lang="fr-FR"/>
              <a:pPr>
                <a:defRP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4FE6A7EB-8AED-4225-9558-38E84BA89F65}"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A2DF401-39B4-4774-944B-FC579434660A}" type="slidenum">
              <a:rPr lang="fr-FR"/>
              <a:pPr>
                <a:defRP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2758A2EA-06DB-48FB-9879-DA173253E480}"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817A862-3A2D-4325-B476-79C3515C3700}" type="slidenum">
              <a:rPr lang="fr-FR"/>
              <a:pPr>
                <a:defRP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F433EB2-84BD-40A0-8AA5-39FE3E00C0E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EFE7A0-11DF-4081-8A61-CC13DD266095}" type="slidenum">
              <a:rPr lang="fr-FR"/>
              <a:pPr>
                <a:defRPr/>
              </a:pPr>
              <a:t>‹N°›</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00ABFAF-3815-4FC9-A069-DCA0E9E231A8}"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E3AAB9-0B67-4065-9B22-AEDA43068600}" type="slidenum">
              <a:rPr lang="fr-FR"/>
              <a:pPr>
                <a:defRPr/>
              </a:pPr>
              <a:t>‹N°›</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56829E6-35C6-458B-BB47-0AC14666F16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EFD1AD5-F8A7-45DC-A207-8516B5B97899}" type="slidenum">
              <a:rPr lang="fr-FR"/>
              <a:pPr>
                <a:defRPr/>
              </a:pPr>
              <a:t>‹N°›</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E7F3479-FFB2-45DD-8191-CDBDF640519C}"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D4AF765-7F58-41D0-9C68-029A1F86544B}" type="slidenum">
              <a:rPr lang="fr-FR"/>
              <a:pPr>
                <a:defRPr/>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B30EEF4-5F55-4253-9FEC-81DC4900F878}"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163EE35-9628-4E50-B808-B70A3D14555B}" type="slidenum">
              <a:rPr lang="fr-FR"/>
              <a:pPr>
                <a:defRPr/>
              </a:pPr>
              <a:t>‹N°›</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431BBA9-B7B2-42A7-851A-345D8B94748D}"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923FF66-D310-44CB-8E01-962564BFDAA0}"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DCA24B9-98CD-4D32-9C6E-AC288F439F62}"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8A05B4A-660E-4FF3-A4DF-D00CCA8BA4B2}" type="slidenum">
              <a:rPr lang="fr-FR"/>
              <a:pPr>
                <a:defRP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CD53FC6-16BF-4126-87A6-A33364E10716}"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103D7288-DC8C-468A-B6B6-3D51460F7636}" type="slidenum">
              <a:rPr lang="fr-FR"/>
              <a:pPr>
                <a:defRPr/>
              </a:pPr>
              <a:t>‹N°›</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4C9034B0-CC1E-4271-99FF-8207937F7D7E}"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ECF40CF-A0C5-4B42-B82E-8BB102CD0D63}" type="slidenum">
              <a:rPr lang="fr-FR"/>
              <a:pPr>
                <a:defRPr/>
              </a:pPr>
              <a:t>‹N°›</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30A8E65-20A5-4F69-9EB6-4A9524DB28A5}"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A9B1053-70BA-4A67-916F-1152A2A790B7}" type="slidenum">
              <a:rPr lang="fr-FR"/>
              <a:pPr>
                <a:defRPr/>
              </a:pPr>
              <a:t>‹N°›</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CC207BFF-F73F-4C47-91A6-8065CA5B24C6}"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873D6821-B9DB-4FCA-BC9F-71F29174EB05}" type="slidenum">
              <a:rPr lang="fr-FR"/>
              <a:pPr>
                <a:defRPr/>
              </a:pPr>
              <a:t>‹N°›</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6B61784-6182-4221-85FA-7154B9A4848D}"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CC559CC-90F4-4DB0-BB63-045BE5DE75C5}" type="slidenum">
              <a:rPr lang="fr-FR"/>
              <a:pPr>
                <a:defRPr/>
              </a:pPr>
              <a:t>‹N°›</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56FDC62-0E87-4D58-BFEF-C7D1D6000DF3}"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DCF9877-73DD-4802-B15F-D3FD2693C549}" type="slidenum">
              <a:rPr lang="fr-FR"/>
              <a:pPr>
                <a:defRPr/>
              </a:pPr>
              <a:t>‹N°›</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97FDA1C-8447-4304-B7D0-126A98F05512}"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DC3CE59-E53C-40D1-B2BB-36018F86DB38}" type="slidenum">
              <a:rPr lang="fr-FR"/>
              <a:pPr>
                <a:defRPr/>
              </a:pPr>
              <a:t>‹N°›</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A1EDEBD-953F-47F4-9452-0818826DAA2A}"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92B3D50-BED1-466C-9F0E-F5DBD0B9312A}"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0591F2A4-1470-4668-91C5-9A71AADB8D98}"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72140AB-E68D-45DE-A338-9A46ECA34325}"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9AB50444-E972-4061-8DF5-86F155290087}"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43AA8EE-D93B-4A0C-9AF0-7F0E49699915}"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E6D0FC7-11D2-49BB-B14A-BF787B1E223B}"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231F0A2-D665-409B-BC4F-7C42E59F2F0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5D7ACB0-CF6D-4238-A5D9-F79E875B0538}"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1DF97A7-8C2F-4124-9862-D8F2314BD8E7}"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BA110F44-8285-4FDE-AEDE-F1E54C9EC70F}"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B915340-BFE4-43D9-875C-99B3D92D3C81}"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B5DF2D09-A041-4987-B535-EE5558B3B759}"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0B889435-0D44-47B2-BE4D-9E9D3B8DE26B}" type="slidenum">
              <a:rPr lang="fr-FR"/>
              <a:pPr>
                <a:defRPr/>
              </a:pPr>
              <a:t>‹N°›</a:t>
            </a:fld>
            <a:endParaRPr lang="fr-FR"/>
          </a:p>
        </p:txBody>
      </p:sp>
      <p:pic>
        <p:nvPicPr>
          <p:cNvPr id="1031" name="Picture 7" descr="Fond_ppt"/>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31"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B6539246-5BBB-450B-98B0-DE3456E343E5}"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1F2789AC-E3F1-4DD2-ADDF-FD104345F9CF}" type="slidenum">
              <a:rPr lang="fr-FR"/>
              <a:pPr>
                <a:defRPr/>
              </a:pPr>
              <a:t>‹N°›</a:t>
            </a:fld>
            <a:endParaRPr lang="fr-FR"/>
          </a:p>
        </p:txBody>
      </p:sp>
      <p:pic>
        <p:nvPicPr>
          <p:cNvPr id="13319" name="Picture 7" descr="Fond_ppt"/>
          <p:cNvPicPr>
            <a:picLocks noChangeAspect="1" noChangeArrowheads="1"/>
          </p:cNvPicPr>
          <p:nvPr userDrawn="1"/>
        </p:nvPicPr>
        <p:blipFill>
          <a:blip r:embed="rId15"/>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de-DE"/>
              <a:t>Cliquez pour modifier le style du titre du masque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de-DE"/>
              <a:t>Cliquez pour modifier les styles de texte du masque</a:t>
            </a:r>
          </a:p>
          <a:p>
            <a:pPr lvl="1"/>
            <a:r>
              <a:rPr lang="fr-FR" altLang="de-DE"/>
              <a:t>Deuxième niveau</a:t>
            </a:r>
          </a:p>
          <a:p>
            <a:pPr lvl="2"/>
            <a:r>
              <a:rPr lang="fr-FR" altLang="de-DE"/>
              <a:t>Troisième niveau</a:t>
            </a:r>
          </a:p>
          <a:p>
            <a:pPr lvl="3"/>
            <a:r>
              <a:rPr lang="fr-FR" altLang="de-DE"/>
              <a:t>Quatrième niveau</a:t>
            </a:r>
          </a:p>
          <a:p>
            <a:pPr lvl="4"/>
            <a:r>
              <a:rPr lang="fr-FR" altLang="de-DE"/>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fld id="{6BC62360-D242-4820-937E-7AABDFBAD2AF}"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A41811E-9EFE-4850-941D-8786415DEFA6}" type="slidenum">
              <a:rPr lang="fr-FR"/>
              <a:pPr>
                <a:defRPr/>
              </a:pPr>
              <a:t>‹N°›</a:t>
            </a:fld>
            <a:endParaRPr lang="fr-FR"/>
          </a:p>
        </p:txBody>
      </p:sp>
      <p:pic>
        <p:nvPicPr>
          <p:cNvPr id="27655" name="Picture 7" descr="Fond_ppt"/>
          <p:cNvPicPr>
            <a:picLocks noChangeAspect="1" noChangeArrowheads="1"/>
          </p:cNvPicPr>
          <p:nvPr userDrawn="1"/>
        </p:nvPicPr>
        <p:blipFill>
          <a:blip r:embed="rId12"/>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E4BA2FD9-5251-4A33-8CFC-D020A6E6A391}"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84FE3F33-43D5-4F15-9BCF-3969B16C8004}" type="slidenum">
              <a:rPr lang="fr-FR"/>
              <a:pPr>
                <a:defRPr/>
              </a:pPr>
              <a:t>‹N°›</a:t>
            </a:fld>
            <a:endParaRPr lang="fr-FR"/>
          </a:p>
        </p:txBody>
      </p:sp>
      <p:pic>
        <p:nvPicPr>
          <p:cNvPr id="38919" name="Picture 7" descr="Fond_ppt"/>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carap.ecml.at/%C2%A0" TargetMode="Externa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fr-FR" dirty="0"/>
          </a:p>
        </p:txBody>
      </p:sp>
      <p:pic>
        <p:nvPicPr>
          <p:cNvPr id="53250" name="Picture 3"/>
          <p:cNvPicPr>
            <a:picLocks noGrp="1" noChangeAspect="1" noChangeArrowheads="1"/>
          </p:cNvPicPr>
          <p:nvPr>
            <p:ph type="ctrTitle" idx="4294967295"/>
          </p:nvPr>
        </p:nvPicPr>
        <p:blipFill>
          <a:blip r:embed="rId3"/>
          <a:srcRect/>
          <a:stretch>
            <a:fillRect/>
          </a:stretch>
        </p:blipFill>
        <p:spPr>
          <a:xfrm>
            <a:off x="0" y="0"/>
            <a:ext cx="9144000" cy="6858000"/>
          </a:xfrm>
        </p:spPr>
      </p:pic>
      <p:sp>
        <p:nvSpPr>
          <p:cNvPr id="146436" name="Text Box 5"/>
          <p:cNvSpPr txBox="1">
            <a:spLocks noChangeArrowheads="1"/>
          </p:cNvSpPr>
          <p:nvPr/>
        </p:nvSpPr>
        <p:spPr bwMode="auto">
          <a:xfrm rot="-1722214">
            <a:off x="1258888" y="1844675"/>
            <a:ext cx="3313112" cy="366713"/>
          </a:xfrm>
          <a:prstGeom prst="rect">
            <a:avLst/>
          </a:prstGeom>
          <a:noFill/>
          <a:ln w="9525">
            <a:noFill/>
            <a:miter lim="800000"/>
            <a:headEnd/>
            <a:tailEnd/>
          </a:ln>
        </p:spPr>
        <p:txBody>
          <a:bodyPr>
            <a:spAutoFit/>
          </a:bodyPr>
          <a:lstStyle/>
          <a:p>
            <a:pPr eaLnBrk="0" hangingPunct="0">
              <a:spcBef>
                <a:spcPct val="50000"/>
              </a:spcBef>
            </a:pPr>
            <a:endParaRPr lang="fr-FR" dirty="0"/>
          </a:p>
        </p:txBody>
      </p:sp>
      <p:sp>
        <p:nvSpPr>
          <p:cNvPr id="53252"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fr-FR" dirty="0"/>
          </a:p>
        </p:txBody>
      </p:sp>
      <p:sp>
        <p:nvSpPr>
          <p:cNvPr id="146439" name="Text Box 8"/>
          <p:cNvSpPr txBox="1">
            <a:spLocks noChangeArrowheads="1"/>
          </p:cNvSpPr>
          <p:nvPr/>
        </p:nvSpPr>
        <p:spPr bwMode="auto">
          <a:xfrm>
            <a:off x="0" y="5157788"/>
            <a:ext cx="9144000" cy="1063625"/>
          </a:xfrm>
          <a:prstGeom prst="rect">
            <a:avLst/>
          </a:prstGeom>
          <a:gradFill rotWithShape="1">
            <a:gsLst>
              <a:gs pos="0">
                <a:schemeClr val="tx1">
                  <a:gamma/>
                  <a:tint val="22353"/>
                  <a:invGamma/>
                </a:schemeClr>
              </a:gs>
              <a:gs pos="100000">
                <a:schemeClr val="tx1">
                  <a:alpha val="41000"/>
                </a:schemeClr>
              </a:gs>
            </a:gsLst>
            <a:lin ang="5400000" scaled="1"/>
          </a:gradFill>
          <a:ln w="9525">
            <a:noFill/>
            <a:miter lim="800000"/>
            <a:headEnd/>
            <a:tailEnd/>
          </a:ln>
          <a:effectLst/>
        </p:spPr>
        <p:txBody>
          <a:bodyPr/>
          <a:lstStyle/>
          <a:p>
            <a:pPr algn="ctr" eaLnBrk="0" hangingPunct="0">
              <a:defRPr/>
            </a:pPr>
            <a:endParaRPr lang="fr-FR" sz="3600" b="1" dirty="0">
              <a:solidFill>
                <a:srgbClr val="000066"/>
              </a:solidFill>
            </a:endParaRPr>
          </a:p>
          <a:p>
            <a:pPr algn="ctr" eaLnBrk="0" hangingPunct="0">
              <a:defRPr/>
            </a:pPr>
            <a:endParaRPr lang="fr-FR" sz="3600" b="1" dirty="0">
              <a:solidFill>
                <a:srgbClr val="000066"/>
              </a:solidFill>
            </a:endParaRPr>
          </a:p>
        </p:txBody>
      </p:sp>
      <p:sp>
        <p:nvSpPr>
          <p:cNvPr id="146440" name="Text Box 8"/>
          <p:cNvSpPr txBox="1">
            <a:spLocks noChangeArrowheads="1"/>
          </p:cNvSpPr>
          <p:nvPr/>
        </p:nvSpPr>
        <p:spPr bwMode="auto">
          <a:xfrm>
            <a:off x="0" y="5229225"/>
            <a:ext cx="9144000" cy="646331"/>
          </a:xfrm>
          <a:prstGeom prst="rect">
            <a:avLst/>
          </a:prstGeom>
          <a:noFill/>
          <a:ln w="9525">
            <a:noFill/>
            <a:miter lim="800000"/>
            <a:headEnd/>
            <a:tailEnd/>
          </a:ln>
        </p:spPr>
        <p:txBody>
          <a:bodyPr>
            <a:spAutoFit/>
          </a:bodyPr>
          <a:lstStyle/>
          <a:p>
            <a:pPr algn="ctr" eaLnBrk="0" hangingPunct="0">
              <a:spcBef>
                <a:spcPct val="50000"/>
              </a:spcBef>
            </a:pPr>
            <a:r>
              <a:rPr lang="ja-JP" altLang="fr-FR" sz="3600" b="1" i="1" dirty="0">
                <a:solidFill>
                  <a:srgbClr val="000066"/>
                </a:solidFill>
              </a:rPr>
              <a:t>言語能力と言語教育：統合的視点と方法</a:t>
            </a:r>
            <a:endParaRPr lang="fr-FR" sz="3600" b="1" dirty="0">
              <a:solidFill>
                <a:srgbClr val="000066"/>
              </a:solidFill>
              <a:latin typeface="Arial Narrow" pitchFamily="34" charset="0"/>
            </a:endParaRPr>
          </a:p>
        </p:txBody>
      </p:sp>
      <p:pic>
        <p:nvPicPr>
          <p:cNvPr id="53258" name="Picture 18" descr="logo-ECML230512"/>
          <p:cNvPicPr>
            <a:picLocks noChangeAspect="1" noChangeArrowheads="1"/>
          </p:cNvPicPr>
          <p:nvPr/>
        </p:nvPicPr>
        <p:blipFill>
          <a:blip r:embed="rId4"/>
          <a:srcRect/>
          <a:stretch>
            <a:fillRect/>
          </a:stretch>
        </p:blipFill>
        <p:spPr bwMode="auto">
          <a:xfrm>
            <a:off x="3174614" y="11896"/>
            <a:ext cx="3527425" cy="1125538"/>
          </a:xfrm>
          <a:prstGeom prst="rect">
            <a:avLst/>
          </a:prstGeom>
          <a:solidFill>
            <a:schemeClr val="bg1"/>
          </a:solidFill>
          <a:ln w="9525">
            <a:noFill/>
            <a:miter lim="800000"/>
            <a:headEnd/>
            <a:tailEnd/>
          </a:ln>
        </p:spPr>
      </p:pic>
      <p:grpSp>
        <p:nvGrpSpPr>
          <p:cNvPr id="53259" name="Group 16"/>
          <p:cNvGrpSpPr>
            <a:grpSpLocks/>
          </p:cNvGrpSpPr>
          <p:nvPr/>
        </p:nvGrpSpPr>
        <p:grpSpPr bwMode="auto">
          <a:xfrm>
            <a:off x="34925" y="6165850"/>
            <a:ext cx="9144000" cy="692150"/>
            <a:chOff x="0" y="3748"/>
            <a:chExt cx="5760" cy="572"/>
          </a:xfrm>
        </p:grpSpPr>
        <p:sp>
          <p:nvSpPr>
            <p:cNvPr id="53264" name="Rectangle 9"/>
            <p:cNvSpPr>
              <a:spLocks noChangeArrowheads="1"/>
            </p:cNvSpPr>
            <p:nvPr/>
          </p:nvSpPr>
          <p:spPr bwMode="auto">
            <a:xfrm>
              <a:off x="0" y="3748"/>
              <a:ext cx="5760" cy="572"/>
            </a:xfrm>
            <a:prstGeom prst="rect">
              <a:avLst/>
            </a:prstGeom>
            <a:solidFill>
              <a:srgbClr val="94C662"/>
            </a:solidFill>
            <a:ln w="9525">
              <a:no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fr-FR" sz="2400" dirty="0">
                <a:solidFill>
                  <a:srgbClr val="FFFFFF"/>
                </a:solidFill>
              </a:endParaRPr>
            </a:p>
          </p:txBody>
        </p:sp>
        <p:pic>
          <p:nvPicPr>
            <p:cNvPr id="53265" name="Picture 8" descr="logo-carap_Def_22-06"/>
            <p:cNvPicPr>
              <a:picLocks noChangeAspect="1" noChangeArrowheads="1"/>
            </p:cNvPicPr>
            <p:nvPr/>
          </p:nvPicPr>
          <p:blipFill>
            <a:blip r:embed="rId5"/>
            <a:srcRect/>
            <a:stretch>
              <a:fillRect/>
            </a:stretch>
          </p:blipFill>
          <p:spPr bwMode="auto">
            <a:xfrm>
              <a:off x="204" y="3799"/>
              <a:ext cx="1543" cy="479"/>
            </a:xfrm>
            <a:prstGeom prst="rect">
              <a:avLst/>
            </a:prstGeom>
            <a:gradFill rotWithShape="1">
              <a:gsLst>
                <a:gs pos="0">
                  <a:srgbClr val="FFFFCC">
                    <a:alpha val="34000"/>
                  </a:srgbClr>
                </a:gs>
                <a:gs pos="100000">
                  <a:srgbClr val="292921"/>
                </a:gs>
              </a:gsLst>
              <a:lin ang="0" scaled="1"/>
            </a:gradFill>
            <a:ln w="9525">
              <a:noFill/>
              <a:miter lim="800000"/>
              <a:headEnd/>
              <a:tailEnd/>
            </a:ln>
          </p:spPr>
        </p:pic>
        <p:pic>
          <p:nvPicPr>
            <p:cNvPr id="53266" name="Picture 13"/>
            <p:cNvPicPr>
              <a:picLocks noChangeAspect="1" noChangeArrowheads="1"/>
            </p:cNvPicPr>
            <p:nvPr/>
          </p:nvPicPr>
          <p:blipFill>
            <a:blip r:embed="rId6"/>
            <a:srcRect/>
            <a:stretch>
              <a:fillRect/>
            </a:stretch>
          </p:blipFill>
          <p:spPr bwMode="auto">
            <a:xfrm>
              <a:off x="1973" y="3748"/>
              <a:ext cx="3787" cy="572"/>
            </a:xfrm>
            <a:prstGeom prst="rect">
              <a:avLst/>
            </a:prstGeom>
            <a:noFill/>
            <a:ln w="9525">
              <a:noFill/>
              <a:miter lim="800000"/>
              <a:headEnd/>
              <a:tailEnd/>
            </a:ln>
          </p:spPr>
        </p:pic>
      </p:grpSp>
      <p:sp>
        <p:nvSpPr>
          <p:cNvPr id="18" name="Text Box 7"/>
          <p:cNvSpPr txBox="1">
            <a:spLocks noChangeArrowheads="1"/>
          </p:cNvSpPr>
          <p:nvPr/>
        </p:nvSpPr>
        <p:spPr bwMode="auto">
          <a:xfrm rot="2843847">
            <a:off x="6228557" y="932123"/>
            <a:ext cx="2879725" cy="1066800"/>
          </a:xfrm>
          <a:prstGeom prst="rect">
            <a:avLst/>
          </a:prstGeom>
          <a:noFill/>
          <a:ln w="9525">
            <a:noFill/>
            <a:miter lim="800000"/>
            <a:headEnd/>
            <a:tailEnd/>
          </a:ln>
        </p:spPr>
        <p:txBody>
          <a:bodyPr>
            <a:spAutoFit/>
          </a:bodyPr>
          <a:lstStyle/>
          <a:p>
            <a:pPr algn="ctr" eaLnBrk="0" hangingPunct="0">
              <a:spcBef>
                <a:spcPct val="50000"/>
              </a:spcBef>
            </a:pPr>
            <a:r>
              <a:rPr lang="fr-FR" sz="3200" b="1" dirty="0">
                <a:solidFill>
                  <a:srgbClr val="990033"/>
                </a:solidFill>
              </a:rPr>
              <a:t>Michel Candelier</a:t>
            </a:r>
          </a:p>
        </p:txBody>
      </p:sp>
      <p:grpSp>
        <p:nvGrpSpPr>
          <p:cNvPr id="3" name="Groupe 2"/>
          <p:cNvGrpSpPr/>
          <p:nvPr/>
        </p:nvGrpSpPr>
        <p:grpSpPr>
          <a:xfrm>
            <a:off x="4787901" y="2707812"/>
            <a:ext cx="2808289" cy="1017198"/>
            <a:chOff x="4787901" y="2707812"/>
            <a:chExt cx="2808289" cy="1017198"/>
          </a:xfrm>
        </p:grpSpPr>
        <p:sp>
          <p:nvSpPr>
            <p:cNvPr id="53267" name="AutoShape 15"/>
            <p:cNvSpPr>
              <a:spLocks noChangeArrowheads="1"/>
            </p:cNvSpPr>
            <p:nvPr/>
          </p:nvSpPr>
          <p:spPr bwMode="auto">
            <a:xfrm>
              <a:off x="4787901" y="2707812"/>
              <a:ext cx="2808289" cy="1017198"/>
            </a:xfrm>
            <a:prstGeom prst="wedgeRoundRectCallout">
              <a:avLst>
                <a:gd name="adj1" fmla="val 29139"/>
                <a:gd name="adj2" fmla="val -94852"/>
                <a:gd name="adj3" fmla="val 16667"/>
              </a:avLst>
            </a:prstGeom>
            <a:solidFill>
              <a:srgbClr val="FECCCC"/>
            </a:solidFill>
            <a:ln w="9360">
              <a:solidFill>
                <a:srgbClr val="000000"/>
              </a:solidFill>
              <a:miter lim="800000"/>
              <a:headEnd/>
              <a:tailEnd/>
            </a:ln>
          </p:spPr>
          <p:txBody>
            <a:bodyPr wrap="none" anchor="ctr"/>
            <a:lstStyle/>
            <a:p>
              <a:endParaRPr lang="fr-FR" dirty="0"/>
            </a:p>
          </p:txBody>
        </p:sp>
        <p:pic>
          <p:nvPicPr>
            <p:cNvPr id="2" name="Image 1"/>
            <p:cNvPicPr>
              <a:picLocks noChangeAspect="1"/>
            </p:cNvPicPr>
            <p:nvPr/>
          </p:nvPicPr>
          <p:blipFill>
            <a:blip r:embed="rId7"/>
            <a:stretch>
              <a:fillRect/>
            </a:stretch>
          </p:blipFill>
          <p:spPr>
            <a:xfrm>
              <a:off x="4992694" y="2830903"/>
              <a:ext cx="2398704" cy="740509"/>
            </a:xfrm>
            <a:prstGeom prst="rect">
              <a:avLst/>
            </a:prstGeom>
          </p:spPr>
        </p:pic>
      </p:grpSp>
      <p:sp>
        <p:nvSpPr>
          <p:cNvPr id="5" name="Espace réservé du numéro de diapositive 4"/>
          <p:cNvSpPr>
            <a:spLocks noGrp="1"/>
          </p:cNvSpPr>
          <p:nvPr>
            <p:ph type="sldNum" sz="quarter" idx="12"/>
          </p:nvPr>
        </p:nvSpPr>
        <p:spPr/>
        <p:txBody>
          <a:bodyPr/>
          <a:lstStyle/>
          <a:p>
            <a:pPr>
              <a:defRPr/>
            </a:pPr>
            <a:fld id="{98A05B4A-660E-4FF3-A4DF-D00CCA8BA4B2}" type="slidenum">
              <a:rPr lang="fr-FR" smtClean="0"/>
              <a:pPr>
                <a:defRPr/>
              </a:pPr>
              <a:t>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146440"/>
                                        </p:tgtEl>
                                        <p:attrNameLst>
                                          <p:attrName>style.visibility</p:attrName>
                                        </p:attrNameLst>
                                      </p:cBhvr>
                                      <p:to>
                                        <p:strVal val="visible"/>
                                      </p:to>
                                    </p:set>
                                    <p:animEffect transition="in" filter="wipe(left)">
                                      <p:cBhvr>
                                        <p:cTn id="15" dur="2000"/>
                                        <p:tgtEl>
                                          <p:spTgt spid="146440"/>
                                        </p:tgtEl>
                                      </p:cBhvr>
                                    </p:animEffect>
                                  </p:childTnLst>
                                </p:cTn>
                              </p:par>
                            </p:childTnLst>
                          </p:cTn>
                        </p:par>
                        <p:par>
                          <p:cTn id="16" fill="hold">
                            <p:stCondLst>
                              <p:cond delay="4000"/>
                            </p:stCondLst>
                            <p:childTnLst>
                              <p:par>
                                <p:cTn id="17" presetID="22" presetClass="entr" presetSubtype="1" fill="hold" grpId="0" nodeType="afterEffect" nodePh="1">
                                  <p:stCondLst>
                                    <p:cond delay="500"/>
                                  </p:stCondLst>
                                  <p:endCondLst>
                                    <p:cond evt="begin" delay="0">
                                      <p:tn val="17"/>
                                    </p:cond>
                                  </p:endCondLst>
                                  <p:childTnLst>
                                    <p:set>
                                      <p:cBhvr>
                                        <p:cTn id="18" dur="1" fill="hold">
                                          <p:stCondLst>
                                            <p:cond delay="0"/>
                                          </p:stCondLst>
                                        </p:cTn>
                                        <p:tgtEl>
                                          <p:spTgt spid="146436"/>
                                        </p:tgtEl>
                                        <p:attrNameLst>
                                          <p:attrName>style.visibility</p:attrName>
                                        </p:attrNameLst>
                                      </p:cBhvr>
                                      <p:to>
                                        <p:strVal val="visible"/>
                                      </p:to>
                                    </p:set>
                                    <p:animEffect transition="in" filter="wipe(up)">
                                      <p:cBhvr>
                                        <p:cTn id="19" dur="10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P spid="146440"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578662065"/>
              </p:ext>
            </p:extLst>
          </p:nvPr>
        </p:nvGraphicFramePr>
        <p:xfrm>
          <a:off x="467544" y="476672"/>
          <a:ext cx="8136904"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pPr>
              <a:defRPr/>
            </a:pPr>
            <a:r>
              <a:rPr lang="en-US"/>
              <a:t>M. Candelier Tokyo 01/02/18</a:t>
            </a:r>
            <a:endParaRPr lang="fr-FR"/>
          </a:p>
        </p:txBody>
      </p:sp>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10</a:t>
            </a:fld>
            <a:endParaRPr lang="fr-FR"/>
          </a:p>
        </p:txBody>
      </p:sp>
    </p:spTree>
    <p:extLst>
      <p:ext uri="{BB962C8B-B14F-4D97-AF65-F5344CB8AC3E}">
        <p14:creationId xmlns:p14="http://schemas.microsoft.com/office/powerpoint/2010/main" val="1227638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418359599"/>
              </p:ext>
            </p:extLst>
          </p:nvPr>
        </p:nvGraphicFramePr>
        <p:xfrm>
          <a:off x="251520" y="188640"/>
          <a:ext cx="8568952"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11</a:t>
            </a:fld>
            <a:endParaRPr lang="fr-FR"/>
          </a:p>
        </p:txBody>
      </p:sp>
      <p:sp>
        <p:nvSpPr>
          <p:cNvPr id="5" name="ZoneTexte 4"/>
          <p:cNvSpPr txBox="1"/>
          <p:nvPr/>
        </p:nvSpPr>
        <p:spPr>
          <a:xfrm>
            <a:off x="251520" y="1220559"/>
            <a:ext cx="8598413" cy="830997"/>
          </a:xfrm>
          <a:prstGeom prst="rect">
            <a:avLst/>
          </a:prstGeom>
          <a:solidFill>
            <a:srgbClr val="FDFFE5">
              <a:alpha val="89804"/>
            </a:srgbClr>
          </a:solidFill>
          <a:ln>
            <a:solidFill>
              <a:schemeClr val="tx1"/>
            </a:solidFill>
          </a:ln>
        </p:spPr>
        <p:txBody>
          <a:bodyPr wrap="square" rtlCol="0">
            <a:spAutoFit/>
          </a:bodyPr>
          <a:lstStyle/>
          <a:p>
            <a:r>
              <a:rPr lang="ja-JP" altLang="en-US" sz="2400" b="1" dirty="0"/>
              <a:t>新たな言語体系の構成は既存の言語体系と併せて運用されなければならない。これこそ私たちが“統合的方法”と呼ぶものである。</a:t>
            </a:r>
            <a:endParaRPr lang="en-US" altLang="ja-JP" sz="2400" b="1" dirty="0"/>
          </a:p>
        </p:txBody>
      </p:sp>
    </p:spTree>
    <p:extLst>
      <p:ext uri="{BB962C8B-B14F-4D97-AF65-F5344CB8AC3E}">
        <p14:creationId xmlns:p14="http://schemas.microsoft.com/office/powerpoint/2010/main" val="25094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6" name="Text Box 40"/>
          <p:cNvSpPr txBox="1">
            <a:spLocks noChangeArrowheads="1"/>
          </p:cNvSpPr>
          <p:nvPr/>
        </p:nvSpPr>
        <p:spPr bwMode="auto">
          <a:xfrm>
            <a:off x="971550" y="1844675"/>
            <a:ext cx="3600450" cy="1223963"/>
          </a:xfrm>
          <a:prstGeom prst="rect">
            <a:avLst/>
          </a:prstGeom>
          <a:solidFill>
            <a:srgbClr val="CCEFFC"/>
          </a:solidFill>
          <a:ln w="19050">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ja-JP" sz="2400" b="1" i="1">
                <a:ea typeface="MS PGothic" panose="020B0600070205080204" pitchFamily="34" charset="-128"/>
              </a:rPr>
              <a:t>J’ai acheté un livre</a:t>
            </a:r>
          </a:p>
        </p:txBody>
      </p:sp>
      <p:graphicFrame>
        <p:nvGraphicFramePr>
          <p:cNvPr id="219215" name="Group 79"/>
          <p:cNvGraphicFramePr>
            <a:graphicFrameLocks noGrp="1"/>
          </p:cNvGraphicFramePr>
          <p:nvPr>
            <p:extLst>
              <p:ext uri="{D42A27DB-BD31-4B8C-83A1-F6EECF244321}">
                <p14:modId xmlns:p14="http://schemas.microsoft.com/office/powerpoint/2010/main" val="1620647779"/>
              </p:ext>
            </p:extLst>
          </p:nvPr>
        </p:nvGraphicFramePr>
        <p:xfrm>
          <a:off x="179388" y="3573016"/>
          <a:ext cx="4056062" cy="1079500"/>
        </p:xfrm>
        <a:graphic>
          <a:graphicData uri="http://schemas.openxmlformats.org/drawingml/2006/table">
            <a:tbl>
              <a:tblPr/>
              <a:tblGrid>
                <a:gridCol w="4056062">
                  <a:extLst>
                    <a:ext uri="{9D8B030D-6E8A-4147-A177-3AD203B41FA5}">
                      <a16:colId xmlns:a16="http://schemas.microsoft.com/office/drawing/2014/main" xmlns="" val="20000"/>
                    </a:ext>
                  </a:extLst>
                </a:gridCol>
              </a:tblGrid>
              <a:tr h="5492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ja-JP" sz="2800" b="0" i="0" u="none" strike="noStrike" cap="none" normalizeH="0" baseline="0" dirty="0">
                          <a:ln>
                            <a:noFill/>
                          </a:ln>
                          <a:solidFill>
                            <a:schemeClr val="tx1"/>
                          </a:solidFill>
                          <a:effectLst/>
                          <a:latin typeface="Arial" charset="0"/>
                          <a:ea typeface="ＭＳ Ｐゴシック" charset="-128"/>
                        </a:rPr>
                        <a:t>I have bought a book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FFC"/>
                    </a:solidFill>
                  </a:tcPr>
                </a:tc>
                <a:extLst>
                  <a:ext uri="{0D108BD9-81ED-4DB2-BD59-A6C34878D82A}">
                    <a16:rowId xmlns:a16="http://schemas.microsoft.com/office/drawing/2014/main" xmlns="" val="10000"/>
                  </a:ext>
                </a:extLst>
              </a:tr>
              <a:tr h="53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ja-JP" sz="2800" b="0" i="0" u="none" strike="noStrike" cap="none" normalizeH="0" baseline="0" dirty="0">
                          <a:ln>
                            <a:noFill/>
                          </a:ln>
                          <a:solidFill>
                            <a:schemeClr val="tx1"/>
                          </a:solidFill>
                          <a:effectLst/>
                          <a:latin typeface="Arial" charset="0"/>
                          <a:ea typeface="ＭＳ Ｐゴシック" charset="-128"/>
                        </a:rPr>
                        <a:t>I have bought one book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FFC"/>
                    </a:solidFill>
                  </a:tcPr>
                </a:tc>
                <a:extLst>
                  <a:ext uri="{0D108BD9-81ED-4DB2-BD59-A6C34878D82A}">
                    <a16:rowId xmlns:a16="http://schemas.microsoft.com/office/drawing/2014/main" xmlns="" val="10001"/>
                  </a:ext>
                </a:extLst>
              </a:tr>
            </a:tbl>
          </a:graphicData>
        </a:graphic>
      </p:graphicFrame>
      <p:graphicFrame>
        <p:nvGraphicFramePr>
          <p:cNvPr id="219197" name="Group 61"/>
          <p:cNvGraphicFramePr>
            <a:graphicFrameLocks noGrp="1"/>
          </p:cNvGraphicFramePr>
          <p:nvPr/>
        </p:nvGraphicFramePr>
        <p:xfrm>
          <a:off x="4572000" y="1844675"/>
          <a:ext cx="3600450" cy="1225551"/>
        </p:xfrm>
        <a:graphic>
          <a:graphicData uri="http://schemas.openxmlformats.org/drawingml/2006/table">
            <a:tbl>
              <a:tblPr/>
              <a:tblGrid>
                <a:gridCol w="3600450">
                  <a:extLst>
                    <a:ext uri="{9D8B030D-6E8A-4147-A177-3AD203B41FA5}">
                      <a16:colId xmlns:a16="http://schemas.microsoft.com/office/drawing/2014/main" xmlns="" val="20000"/>
                    </a:ext>
                  </a:extLst>
                </a:gridCol>
              </a:tblGrid>
              <a:tr h="5794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ja-JP" sz="3200" b="1" i="0" u="none" strike="noStrike" cap="none" normalizeH="0" baseline="0">
                          <a:ln>
                            <a:noFill/>
                          </a:ln>
                          <a:solidFill>
                            <a:schemeClr val="tx1"/>
                          </a:solidFill>
                          <a:effectLst/>
                          <a:latin typeface="Arial" panose="020B0604020202020204" pitchFamily="34" charset="0"/>
                          <a:ea typeface="MS PGothic" panose="020B0600070205080204" pitchFamily="34" charset="-128"/>
                          <a:cs typeface="Arial" panose="020B0604020202020204" pitchFamily="34" charset="0"/>
                        </a:rPr>
                        <a:t> </a:t>
                      </a:r>
                      <a:r>
                        <a:rPr kumimoji="0" lang="ja-JP" altLang="fr-FR" sz="3200" b="1" i="0" u="none" strike="noStrike" cap="none" normalizeH="0" baseline="0">
                          <a:ln>
                            <a:noFill/>
                          </a:ln>
                          <a:solidFill>
                            <a:schemeClr val="tx1"/>
                          </a:solidFill>
                          <a:effectLst/>
                          <a:latin typeface="Arial" panose="020B0604020202020204" pitchFamily="34" charset="0"/>
                          <a:ea typeface="MS PGothic" panose="020B0600070205080204" pitchFamily="34" charset="-128"/>
                          <a:cs typeface="Arial" panose="020B0604020202020204" pitchFamily="34" charset="0"/>
                        </a:rPr>
                        <a:t>我买了书。</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FFC"/>
                    </a:solidFill>
                  </a:tcPr>
                </a:tc>
                <a:extLst>
                  <a:ext uri="{0D108BD9-81ED-4DB2-BD59-A6C34878D82A}">
                    <a16:rowId xmlns:a16="http://schemas.microsoft.com/office/drawing/2014/main" xmlns="" val="10000"/>
                  </a:ext>
                </a:extLst>
              </a:tr>
              <a:tr h="6461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fr-FR" sz="32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我买了一本书。</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FFC"/>
                    </a:solidFill>
                  </a:tcPr>
                </a:tc>
                <a:extLst>
                  <a:ext uri="{0D108BD9-81ED-4DB2-BD59-A6C34878D82A}">
                    <a16:rowId xmlns:a16="http://schemas.microsoft.com/office/drawing/2014/main" xmlns="" val="10001"/>
                  </a:ext>
                </a:extLst>
              </a:tr>
            </a:tbl>
          </a:graphicData>
        </a:graphic>
      </p:graphicFrame>
      <p:sp>
        <p:nvSpPr>
          <p:cNvPr id="39964" name="Text Box 70"/>
          <p:cNvSpPr txBox="1">
            <a:spLocks noChangeArrowheads="1"/>
          </p:cNvSpPr>
          <p:nvPr/>
        </p:nvSpPr>
        <p:spPr bwMode="auto">
          <a:xfrm>
            <a:off x="971550" y="1368425"/>
            <a:ext cx="7200900" cy="476250"/>
          </a:xfrm>
          <a:prstGeom prst="rect">
            <a:avLst/>
          </a:prstGeom>
          <a:solidFill>
            <a:srgbClr val="CCEFFC"/>
          </a:solidFill>
          <a:ln w="19050">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ja-JP" altLang="en-US" sz="2400" b="1">
                <a:ea typeface="MS PGothic" panose="020B0600070205080204" pitchFamily="34" charset="-128"/>
              </a:rPr>
              <a:t>フランス語に特徴的な難しさ</a:t>
            </a:r>
            <a:r>
              <a:rPr lang="fr-FR" altLang="ja-JP" sz="2400" b="1">
                <a:ea typeface="MS PGothic" panose="020B0600070205080204" pitchFamily="34" charset="-128"/>
              </a:rPr>
              <a:t>: « un »</a:t>
            </a:r>
            <a:r>
              <a:rPr lang="ja-JP" altLang="en-US" sz="2400" b="1">
                <a:ea typeface="MS PGothic" panose="020B0600070205080204" pitchFamily="34" charset="-128"/>
              </a:rPr>
              <a:t>の二つの意味</a:t>
            </a:r>
            <a:endParaRPr lang="fr-FR" altLang="ja-JP">
              <a:ea typeface="MS PGothic" panose="020B0600070205080204" pitchFamily="34" charset="-128"/>
            </a:endParaRPr>
          </a:p>
        </p:txBody>
      </p:sp>
      <p:sp>
        <p:nvSpPr>
          <p:cNvPr id="219219" name="Line 83"/>
          <p:cNvSpPr>
            <a:spLocks noChangeShapeType="1"/>
          </p:cNvSpPr>
          <p:nvPr/>
        </p:nvSpPr>
        <p:spPr bwMode="auto">
          <a:xfrm flipV="1">
            <a:off x="3124200" y="2133600"/>
            <a:ext cx="1447800" cy="1411288"/>
          </a:xfrm>
          <a:prstGeom prst="line">
            <a:avLst/>
          </a:prstGeom>
          <a:noFill/>
          <a:ln w="38100">
            <a:solidFill>
              <a:srgbClr val="CC33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219220" name="Line 84"/>
          <p:cNvSpPr>
            <a:spLocks noChangeShapeType="1"/>
          </p:cNvSpPr>
          <p:nvPr/>
        </p:nvSpPr>
        <p:spPr bwMode="auto">
          <a:xfrm flipV="1">
            <a:off x="4235451" y="3096765"/>
            <a:ext cx="1272654" cy="1340345"/>
          </a:xfrm>
          <a:prstGeom prst="line">
            <a:avLst/>
          </a:prstGeom>
          <a:noFill/>
          <a:ln w="38100">
            <a:solidFill>
              <a:srgbClr val="CC33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3" name="Espace réservé du numéro de diapositive 2"/>
          <p:cNvSpPr>
            <a:spLocks noGrp="1"/>
          </p:cNvSpPr>
          <p:nvPr>
            <p:ph type="sldNum" sz="quarter" idx="12"/>
          </p:nvPr>
        </p:nvSpPr>
        <p:spPr/>
        <p:txBody>
          <a:bodyPr/>
          <a:lstStyle/>
          <a:p>
            <a:pPr>
              <a:defRPr/>
            </a:pPr>
            <a:fld id="{6B69BB13-F0CD-426C-A424-CB7D63C76302}" type="slidenum">
              <a:rPr lang="fr-FR" smtClean="0"/>
              <a:pPr>
                <a:defRPr/>
              </a:pPr>
              <a:t>12</a:t>
            </a:fld>
            <a:endParaRPr lang="fr-FR"/>
          </a:p>
        </p:txBody>
      </p:sp>
      <p:sp>
        <p:nvSpPr>
          <p:cNvPr id="10"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4400" b="1" dirty="0">
                <a:solidFill>
                  <a:srgbClr val="800000"/>
                </a:solidFill>
                <a:latin typeface="Times New Roman" pitchFamily="18" charset="0"/>
                <a:cs typeface="DejaVu Sans" pitchFamily="34" charset="0"/>
              </a:rPr>
              <a:t>一つ目の具体例</a:t>
            </a:r>
            <a:endParaRPr lang="en-US" altLang="ja-JP" sz="4400" b="1" dirty="0">
              <a:solidFill>
                <a:srgbClr val="800000"/>
              </a:solidFill>
              <a:latin typeface="Times New Roman" pitchFamily="18" charset="0"/>
              <a:cs typeface="DejaVu Sans" pitchFamily="34" charset="0"/>
            </a:endParaRPr>
          </a:p>
        </p:txBody>
      </p:sp>
      <p:sp>
        <p:nvSpPr>
          <p:cNvPr id="11" name="ZoneTexte 10"/>
          <p:cNvSpPr txBox="1"/>
          <p:nvPr/>
        </p:nvSpPr>
        <p:spPr>
          <a:xfrm>
            <a:off x="272793" y="4780284"/>
            <a:ext cx="8598413" cy="1200328"/>
          </a:xfrm>
          <a:prstGeom prst="rect">
            <a:avLst/>
          </a:prstGeom>
          <a:solidFill>
            <a:srgbClr val="FDFFE5">
              <a:alpha val="89804"/>
            </a:srgbClr>
          </a:solidFill>
          <a:ln>
            <a:solidFill>
              <a:schemeClr val="tx1"/>
            </a:solidFill>
          </a:ln>
        </p:spPr>
        <p:txBody>
          <a:bodyPr wrap="square" rtlCol="0">
            <a:spAutoFit/>
          </a:bodyPr>
          <a:lstStyle/>
          <a:p>
            <a:r>
              <a:rPr lang="ja-JP" altLang="en-US" sz="2400" b="1" dirty="0"/>
              <a:t>学生が冠詞の概念を養ってきた英語では、フランス語の冠詞（</a:t>
            </a:r>
            <a:r>
              <a:rPr lang="en-US" altLang="ja-JP" sz="2400" b="1" dirty="0"/>
              <a:t>un</a:t>
            </a:r>
            <a:r>
              <a:rPr lang="ja-JP" altLang="en-US" sz="2400" b="1" dirty="0"/>
              <a:t>）は二つの意味を持つ。一つは数詞であり、もう一つは不定冠詞である。英語を経由＝適切な方法！</a:t>
            </a:r>
            <a:endParaRPr lang="en-US" sz="2400" b="1" dirty="0"/>
          </a:p>
        </p:txBody>
      </p:sp>
      <p:sp>
        <p:nvSpPr>
          <p:cNvPr id="12" name="ZoneTexte 11"/>
          <p:cNvSpPr txBox="1"/>
          <p:nvPr/>
        </p:nvSpPr>
        <p:spPr>
          <a:xfrm>
            <a:off x="251520" y="6444044"/>
            <a:ext cx="8598413" cy="369332"/>
          </a:xfrm>
          <a:prstGeom prst="rect">
            <a:avLst/>
          </a:prstGeom>
          <a:solidFill>
            <a:srgbClr val="FDFFE5">
              <a:alpha val="54902"/>
            </a:srgbClr>
          </a:solidFill>
          <a:ln>
            <a:solidFill>
              <a:schemeClr val="tx1"/>
            </a:solidFill>
          </a:ln>
        </p:spPr>
        <p:txBody>
          <a:bodyPr wrap="square" rtlCol="0">
            <a:spAutoFit/>
          </a:bodyPr>
          <a:lstStyle/>
          <a:p>
            <a:r>
              <a:rPr lang="fr-FR" b="1" dirty="0" err="1"/>
              <a:t>Cuet</a:t>
            </a:r>
            <a:r>
              <a:rPr lang="fr-FR" b="1" dirty="0"/>
              <a:t> C., Li Z., </a:t>
            </a:r>
            <a:r>
              <a:rPr lang="fr-FR" b="1" dirty="0" err="1"/>
              <a:t>Marguerie</a:t>
            </a:r>
            <a:r>
              <a:rPr lang="fr-FR" b="1" dirty="0"/>
              <a:t> A., 2008. Français, communication et pratique. </a:t>
            </a:r>
            <a:endParaRPr lang="en-US" b="1" dirty="0"/>
          </a:p>
        </p:txBody>
      </p:sp>
    </p:spTree>
    <p:extLst>
      <p:ext uri="{BB962C8B-B14F-4D97-AF65-F5344CB8AC3E}">
        <p14:creationId xmlns:p14="http://schemas.microsoft.com/office/powerpoint/2010/main" val="4113737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92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9215"/>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500"/>
                            </p:stCondLst>
                            <p:childTnLst>
                              <p:par>
                                <p:cTn id="15" presetID="22" presetClass="entr" presetSubtype="1" fill="hold" grpId="0" nodeType="after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219" grpId="0" animBg="1"/>
      <p:bldP spid="219220"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489646"/>
            <a:ext cx="9144000" cy="5251722"/>
          </a:xfrm>
          <a:solidFill>
            <a:srgbClr val="FDFFE5">
              <a:alpha val="54902"/>
            </a:srgbClr>
          </a:solidFill>
          <a:ln>
            <a:solidFill>
              <a:schemeClr val="tx1"/>
            </a:solidFill>
          </a:ln>
        </p:spPr>
        <p:txBody>
          <a:bodyPr>
            <a:noAutofit/>
          </a:bodyPr>
          <a:lstStyle/>
          <a:p>
            <a:pPr marL="0" indent="0">
              <a:buNone/>
            </a:pPr>
            <a:r>
              <a:rPr lang="fr-FR" altLang="ja-JP" sz="2800" b="1" dirty="0"/>
              <a:t>ETAT-NATION : DEFINITION DE L’UNESCO</a:t>
            </a:r>
          </a:p>
          <a:p>
            <a:pPr marL="0" indent="0">
              <a:buNone/>
            </a:pPr>
            <a:r>
              <a:rPr lang="fr-FR" altLang="ja-JP" sz="2800" b="1" dirty="0"/>
              <a:t>"L'Etat-nation est un domaine dans lequel les frontières culturelles se confondent aux frontières politiques. L'idéal de l'Etat-nation est que l'Etat incorpore les personnes d'un même socle ethnique et culturel. Cependant, la plupart des Etats sont polyethniques. Ainsi, l'Etat-nation "existerait si presque tous les membres d'une seule nation étaient organisés en un seul Etat, sans autres communautés nationales présentes. Bien que le terme soit souvent usité, de telles entités n'existent pas". </a:t>
            </a:r>
            <a:r>
              <a:rPr lang="ja-JP" altLang="fr-FR" sz="2800" b="1" dirty="0">
                <a:solidFill>
                  <a:srgbClr val="CB0066"/>
                </a:solidFill>
              </a:rPr>
              <a:t>理解できるか試してみてください！</a:t>
            </a:r>
            <a:endParaRPr kumimoji="1" lang="ja-JP" altLang="en-US" sz="2800" b="1" dirty="0">
              <a:solidFill>
                <a:srgbClr val="CB0066"/>
              </a:solidFill>
            </a:endParaRPr>
          </a:p>
        </p:txBody>
      </p:sp>
      <p:sp>
        <p:nvSpPr>
          <p:cNvPr id="7" name="コンテンツ プレースホルダー 1"/>
          <p:cNvSpPr txBox="1">
            <a:spLocks/>
          </p:cNvSpPr>
          <p:nvPr/>
        </p:nvSpPr>
        <p:spPr bwMode="auto">
          <a:xfrm>
            <a:off x="0" y="116632"/>
            <a:ext cx="9144000" cy="1301006"/>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ja-JP" altLang="fr-FR" sz="2800" b="1" kern="0" dirty="0"/>
              <a:t>二つ目の例：大学生向けのアクティビティ。大山万容先生 </a:t>
            </a:r>
            <a:r>
              <a:rPr lang="fr-FR" altLang="ja-JP" sz="2800" b="1" kern="0" dirty="0"/>
              <a:t>(</a:t>
            </a:r>
            <a:r>
              <a:rPr lang="ja-JP" altLang="fr-FR" sz="2800" b="1" kern="0" dirty="0"/>
              <a:t>京都大学</a:t>
            </a:r>
            <a:r>
              <a:rPr lang="fr-FR" altLang="ja-JP" sz="2800" b="1" kern="0" dirty="0"/>
              <a:t>)</a:t>
            </a:r>
            <a:r>
              <a:rPr lang="ja-JP" altLang="fr-FR" sz="2800" b="1" kern="0" dirty="0"/>
              <a:t>による複言語教育の授業。</a:t>
            </a:r>
            <a:endParaRPr kumimoji="1" lang="ja-JP" altLang="en-US" sz="2800" b="1" kern="0" dirty="0"/>
          </a:p>
        </p:txBody>
      </p:sp>
      <p:sp>
        <p:nvSpPr>
          <p:cNvPr id="4" name="Espace réservé du numéro de diapositive 3"/>
          <p:cNvSpPr>
            <a:spLocks noGrp="1"/>
          </p:cNvSpPr>
          <p:nvPr>
            <p:ph type="sldNum" sz="quarter" idx="12"/>
          </p:nvPr>
        </p:nvSpPr>
        <p:spPr>
          <a:xfrm>
            <a:off x="6948264" y="6245225"/>
            <a:ext cx="1738536" cy="476250"/>
          </a:xfrm>
        </p:spPr>
        <p:txBody>
          <a:bodyPr/>
          <a:lstStyle/>
          <a:p>
            <a:fld id="{7E03E9E1-BCEC-45E9-92BD-C26BF90A982F}" type="slidenum">
              <a:rPr lang="fr-FR" altLang="fr-FR" smtClean="0"/>
              <a:pPr/>
              <a:t>13</a:t>
            </a:fld>
            <a:endParaRPr lang="fr-FR" altLang="fr-FR" dirty="0"/>
          </a:p>
        </p:txBody>
      </p:sp>
    </p:spTree>
    <p:extLst>
      <p:ext uri="{BB962C8B-B14F-4D97-AF65-F5344CB8AC3E}">
        <p14:creationId xmlns:p14="http://schemas.microsoft.com/office/powerpoint/2010/main" val="4158738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1"/>
          <p:cNvSpPr txBox="1">
            <a:spLocks/>
          </p:cNvSpPr>
          <p:nvPr/>
        </p:nvSpPr>
        <p:spPr bwMode="auto">
          <a:xfrm>
            <a:off x="0" y="0"/>
            <a:ext cx="9144000" cy="6858000"/>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endParaRPr kumimoji="1" lang="ja-JP" altLang="en-US" sz="2800" b="1" kern="0" dirty="0"/>
          </a:p>
        </p:txBody>
      </p:sp>
      <p:sp>
        <p:nvSpPr>
          <p:cNvPr id="2" name="コンテンツ プレースホルダー 1"/>
          <p:cNvSpPr>
            <a:spLocks noGrp="1"/>
          </p:cNvSpPr>
          <p:nvPr>
            <p:ph idx="1"/>
          </p:nvPr>
        </p:nvSpPr>
        <p:spPr>
          <a:xfrm>
            <a:off x="457200" y="188640"/>
            <a:ext cx="8229600" cy="6381328"/>
          </a:xfrm>
        </p:spPr>
        <p:txBody>
          <a:bodyPr>
            <a:noAutofit/>
          </a:bodyPr>
          <a:lstStyle/>
          <a:p>
            <a:r>
              <a:rPr lang="fr-FR" altLang="ja-JP" sz="2800" b="1" dirty="0"/>
              <a:t>"</a:t>
            </a:r>
            <a:r>
              <a:rPr lang="fr-FR" altLang="ja-JP" sz="2800" b="1" dirty="0">
                <a:solidFill>
                  <a:srgbClr val="C00000"/>
                </a:solidFill>
              </a:rPr>
              <a:t>L'Etat-nation</a:t>
            </a:r>
            <a:r>
              <a:rPr lang="fr-FR" altLang="ja-JP" sz="2800" b="1" dirty="0"/>
              <a:t> est un </a:t>
            </a:r>
            <a:r>
              <a:rPr lang="fr-FR" altLang="ja-JP" sz="2800" b="1" dirty="0">
                <a:solidFill>
                  <a:srgbClr val="C00000"/>
                </a:solidFill>
              </a:rPr>
              <a:t>domaine</a:t>
            </a:r>
            <a:r>
              <a:rPr lang="fr-FR" altLang="ja-JP" sz="2800" b="1" dirty="0"/>
              <a:t> dans lequel les </a:t>
            </a:r>
            <a:r>
              <a:rPr lang="fr-FR" altLang="ja-JP" sz="2800" b="1" dirty="0">
                <a:solidFill>
                  <a:srgbClr val="C00000"/>
                </a:solidFill>
              </a:rPr>
              <a:t>frontières culturelles</a:t>
            </a:r>
            <a:r>
              <a:rPr lang="fr-FR" altLang="ja-JP" sz="2800" b="1" dirty="0"/>
              <a:t> se </a:t>
            </a:r>
            <a:r>
              <a:rPr lang="fr-FR" altLang="ja-JP" sz="2800" b="1" dirty="0">
                <a:solidFill>
                  <a:srgbClr val="F96D6D"/>
                </a:solidFill>
              </a:rPr>
              <a:t>confondent</a:t>
            </a:r>
            <a:r>
              <a:rPr lang="fr-FR" altLang="ja-JP" sz="2800" b="1" dirty="0"/>
              <a:t> aux </a:t>
            </a:r>
            <a:r>
              <a:rPr lang="fr-FR" altLang="ja-JP" sz="2800" b="1" dirty="0">
                <a:solidFill>
                  <a:srgbClr val="C00000"/>
                </a:solidFill>
              </a:rPr>
              <a:t>frontières politiques</a:t>
            </a:r>
            <a:r>
              <a:rPr lang="fr-FR" altLang="ja-JP" sz="2800" b="1" dirty="0"/>
              <a:t>.</a:t>
            </a:r>
            <a:r>
              <a:rPr lang="fr-FR" altLang="ja-JP" sz="2800" b="1" dirty="0">
                <a:solidFill>
                  <a:srgbClr val="C00000"/>
                </a:solidFill>
              </a:rPr>
              <a:t> </a:t>
            </a:r>
          </a:p>
          <a:p>
            <a:r>
              <a:rPr lang="fr-FR" altLang="ja-JP" sz="2800" b="1" dirty="0">
                <a:solidFill>
                  <a:srgbClr val="C00000"/>
                </a:solidFill>
              </a:rPr>
              <a:t>L'idéal</a:t>
            </a:r>
            <a:r>
              <a:rPr lang="fr-FR" altLang="ja-JP" sz="2800" b="1" dirty="0"/>
              <a:t> de </a:t>
            </a:r>
            <a:r>
              <a:rPr lang="fr-FR" altLang="ja-JP" sz="2800" b="1" dirty="0">
                <a:solidFill>
                  <a:srgbClr val="C00000"/>
                </a:solidFill>
              </a:rPr>
              <a:t>l'Etat-nation</a:t>
            </a:r>
            <a:r>
              <a:rPr lang="fr-FR" altLang="ja-JP" sz="2800" b="1" dirty="0"/>
              <a:t> est que </a:t>
            </a:r>
            <a:r>
              <a:rPr lang="fr-FR" altLang="ja-JP" sz="2800" b="1" dirty="0">
                <a:solidFill>
                  <a:srgbClr val="C00000"/>
                </a:solidFill>
              </a:rPr>
              <a:t>l'Etat incorpore</a:t>
            </a:r>
            <a:r>
              <a:rPr lang="fr-FR" altLang="ja-JP" sz="2800" b="1" dirty="0"/>
              <a:t> </a:t>
            </a:r>
            <a:r>
              <a:rPr lang="fr-FR" altLang="ja-JP" sz="2800" b="1" dirty="0">
                <a:solidFill>
                  <a:srgbClr val="C00000"/>
                </a:solidFill>
              </a:rPr>
              <a:t>les personnes</a:t>
            </a:r>
            <a:r>
              <a:rPr lang="fr-FR" altLang="ja-JP" sz="2800" b="1" dirty="0"/>
              <a:t> d'un même socle </a:t>
            </a:r>
            <a:r>
              <a:rPr lang="fr-FR" altLang="ja-JP" sz="2800" b="1" dirty="0">
                <a:solidFill>
                  <a:srgbClr val="C00000"/>
                </a:solidFill>
              </a:rPr>
              <a:t>ethnique et culturel.</a:t>
            </a:r>
          </a:p>
          <a:p>
            <a:r>
              <a:rPr lang="fr-FR" altLang="ja-JP" sz="2800" b="1" dirty="0"/>
              <a:t> Cependant, la plupart des </a:t>
            </a:r>
            <a:r>
              <a:rPr lang="fr-FR" altLang="ja-JP" sz="2800" b="1" dirty="0">
                <a:solidFill>
                  <a:srgbClr val="C00000"/>
                </a:solidFill>
              </a:rPr>
              <a:t>Etats</a:t>
            </a:r>
            <a:r>
              <a:rPr lang="fr-FR" altLang="ja-JP" sz="2800" b="1" dirty="0"/>
              <a:t> sont </a:t>
            </a:r>
            <a:r>
              <a:rPr lang="fr-FR" altLang="ja-JP" sz="2800" b="1" dirty="0">
                <a:solidFill>
                  <a:srgbClr val="C00000"/>
                </a:solidFill>
              </a:rPr>
              <a:t>polyethniques.</a:t>
            </a:r>
            <a:r>
              <a:rPr lang="fr-FR" altLang="ja-JP" sz="2800" b="1" dirty="0"/>
              <a:t> </a:t>
            </a:r>
          </a:p>
          <a:p>
            <a:r>
              <a:rPr lang="fr-FR" altLang="ja-JP" sz="2800" b="1" dirty="0"/>
              <a:t>Ainsi, l'Etat-nation </a:t>
            </a:r>
            <a:r>
              <a:rPr lang="fr-FR" altLang="ja-JP" sz="2800" b="1" dirty="0">
                <a:solidFill>
                  <a:srgbClr val="C00000"/>
                </a:solidFill>
              </a:rPr>
              <a:t>exist</a:t>
            </a:r>
            <a:r>
              <a:rPr lang="fr-FR" altLang="ja-JP" sz="2800" b="1" dirty="0"/>
              <a:t>erait si presque tous les </a:t>
            </a:r>
            <a:r>
              <a:rPr lang="fr-FR" altLang="ja-JP" sz="2800" b="1" dirty="0">
                <a:solidFill>
                  <a:srgbClr val="C00000"/>
                </a:solidFill>
              </a:rPr>
              <a:t>membres</a:t>
            </a:r>
            <a:r>
              <a:rPr lang="fr-FR" altLang="ja-JP" sz="2800" b="1" dirty="0"/>
              <a:t> d'une </a:t>
            </a:r>
            <a:r>
              <a:rPr lang="fr-FR" altLang="ja-JP" sz="2800" b="1" dirty="0">
                <a:solidFill>
                  <a:srgbClr val="C00000"/>
                </a:solidFill>
              </a:rPr>
              <a:t>seule</a:t>
            </a:r>
            <a:r>
              <a:rPr lang="fr-FR" altLang="ja-JP" sz="2800" b="1" dirty="0"/>
              <a:t> </a:t>
            </a:r>
            <a:r>
              <a:rPr lang="fr-FR" altLang="ja-JP" sz="2800" b="1" dirty="0">
                <a:solidFill>
                  <a:srgbClr val="C00000"/>
                </a:solidFill>
              </a:rPr>
              <a:t>nation</a:t>
            </a:r>
            <a:r>
              <a:rPr lang="fr-FR" altLang="ja-JP" sz="2800" b="1" dirty="0"/>
              <a:t> étaient </a:t>
            </a:r>
            <a:r>
              <a:rPr lang="fr-FR" altLang="ja-JP" sz="2800" b="1" dirty="0">
                <a:solidFill>
                  <a:srgbClr val="C00000"/>
                </a:solidFill>
              </a:rPr>
              <a:t>organisé</a:t>
            </a:r>
            <a:r>
              <a:rPr lang="fr-FR" altLang="ja-JP" sz="2800" b="1" dirty="0"/>
              <a:t>s en un seul </a:t>
            </a:r>
            <a:r>
              <a:rPr lang="fr-FR" altLang="ja-JP" sz="2800" b="1" dirty="0">
                <a:solidFill>
                  <a:srgbClr val="C00000"/>
                </a:solidFill>
              </a:rPr>
              <a:t>Etat</a:t>
            </a:r>
            <a:r>
              <a:rPr lang="fr-FR" altLang="ja-JP" sz="2800" b="1" dirty="0"/>
              <a:t>, sans autres </a:t>
            </a:r>
            <a:r>
              <a:rPr lang="fr-FR" altLang="ja-JP" sz="2800" b="1" dirty="0">
                <a:solidFill>
                  <a:srgbClr val="C00000"/>
                </a:solidFill>
              </a:rPr>
              <a:t>communauté</a:t>
            </a:r>
            <a:r>
              <a:rPr lang="fr-FR" altLang="ja-JP" sz="2800" b="1" dirty="0"/>
              <a:t>s </a:t>
            </a:r>
            <a:r>
              <a:rPr lang="fr-FR" altLang="ja-JP" sz="2800" b="1" dirty="0">
                <a:solidFill>
                  <a:srgbClr val="C00000"/>
                </a:solidFill>
              </a:rPr>
              <a:t>nationales présentes</a:t>
            </a:r>
            <a:r>
              <a:rPr lang="fr-FR" altLang="ja-JP" sz="2800" b="1" dirty="0"/>
              <a:t>. </a:t>
            </a:r>
          </a:p>
          <a:p>
            <a:r>
              <a:rPr lang="fr-FR" altLang="ja-JP" sz="2800" b="1" dirty="0"/>
              <a:t>Bien que le </a:t>
            </a:r>
            <a:r>
              <a:rPr lang="fr-FR" altLang="ja-JP" sz="2800" b="1" dirty="0">
                <a:solidFill>
                  <a:srgbClr val="C00000"/>
                </a:solidFill>
              </a:rPr>
              <a:t>terme </a:t>
            </a:r>
            <a:r>
              <a:rPr lang="fr-FR" altLang="ja-JP" sz="2800" b="1" dirty="0"/>
              <a:t>soit souvent </a:t>
            </a:r>
            <a:r>
              <a:rPr lang="fr-FR" altLang="ja-JP" sz="2800" b="1" dirty="0">
                <a:solidFill>
                  <a:srgbClr val="FF0000"/>
                </a:solidFill>
              </a:rPr>
              <a:t>us</a:t>
            </a:r>
            <a:r>
              <a:rPr lang="fr-FR" altLang="ja-JP" sz="2800" b="1" dirty="0"/>
              <a:t>ité, de telles </a:t>
            </a:r>
            <a:r>
              <a:rPr lang="fr-FR" altLang="ja-JP" sz="2800" b="1" dirty="0">
                <a:solidFill>
                  <a:srgbClr val="C00000"/>
                </a:solidFill>
              </a:rPr>
              <a:t>entité</a:t>
            </a:r>
            <a:r>
              <a:rPr lang="fr-FR" altLang="ja-JP" sz="2800" b="1" dirty="0"/>
              <a:t>s n'</a:t>
            </a:r>
            <a:r>
              <a:rPr lang="fr-FR" altLang="ja-JP" sz="2800" b="1" dirty="0">
                <a:solidFill>
                  <a:srgbClr val="C00000"/>
                </a:solidFill>
              </a:rPr>
              <a:t>existent</a:t>
            </a:r>
            <a:r>
              <a:rPr lang="fr-FR" altLang="ja-JP" sz="2800" b="1" dirty="0"/>
              <a:t> pas"</a:t>
            </a:r>
            <a:endParaRPr kumimoji="1" lang="ja-JP" altLang="en-US" sz="2800" b="1" dirty="0"/>
          </a:p>
        </p:txBody>
      </p:sp>
      <p:sp>
        <p:nvSpPr>
          <p:cNvPr id="5" name="Espace réservé du numéro de diapositive 4"/>
          <p:cNvSpPr>
            <a:spLocks noGrp="1"/>
          </p:cNvSpPr>
          <p:nvPr>
            <p:ph type="sldNum" sz="quarter" idx="12"/>
          </p:nvPr>
        </p:nvSpPr>
        <p:spPr/>
        <p:txBody>
          <a:bodyPr/>
          <a:lstStyle/>
          <a:p>
            <a:fld id="{7E03E9E1-BCEC-45E9-92BD-C26BF90A982F}" type="slidenum">
              <a:rPr lang="fr-FR" altLang="fr-FR" smtClean="0"/>
              <a:pPr/>
              <a:t>14</a:t>
            </a:fld>
            <a:endParaRPr lang="fr-FR" altLang="fr-FR"/>
          </a:p>
        </p:txBody>
      </p:sp>
    </p:spTree>
    <p:extLst>
      <p:ext uri="{BB962C8B-B14F-4D97-AF65-F5344CB8AC3E}">
        <p14:creationId xmlns:p14="http://schemas.microsoft.com/office/powerpoint/2010/main" val="1157376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33475" name="Group 3"/>
          <p:cNvGraphicFramePr>
            <a:graphicFrameLocks noGrp="1"/>
          </p:cNvGraphicFramePr>
          <p:nvPr>
            <p:ph/>
          </p:nvPr>
        </p:nvGraphicFramePr>
        <p:xfrm>
          <a:off x="250825" y="3644900"/>
          <a:ext cx="1728788" cy="2952750"/>
        </p:xfrm>
        <a:graphic>
          <a:graphicData uri="http://schemas.openxmlformats.org/drawingml/2006/table">
            <a:tbl>
              <a:tblPr/>
              <a:tblGrid>
                <a:gridCol w="1728788">
                  <a:extLst>
                    <a:ext uri="{9D8B030D-6E8A-4147-A177-3AD203B41FA5}">
                      <a16:colId xmlns:a16="http://schemas.microsoft.com/office/drawing/2014/main" xmlns="" val="20000"/>
                    </a:ext>
                  </a:extLst>
                </a:gridCol>
              </a:tblGrid>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sincérité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curiosité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égalité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réalité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amabilité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aphicFrame>
        <p:nvGraphicFramePr>
          <p:cNvPr id="233489" name="Group 17"/>
          <p:cNvGraphicFramePr>
            <a:graphicFrameLocks noGrp="1"/>
          </p:cNvGraphicFramePr>
          <p:nvPr/>
        </p:nvGraphicFramePr>
        <p:xfrm>
          <a:off x="2339975" y="3644900"/>
          <a:ext cx="1728788" cy="2952750"/>
        </p:xfrm>
        <a:graphic>
          <a:graphicData uri="http://schemas.openxmlformats.org/drawingml/2006/table">
            <a:tbl>
              <a:tblPr/>
              <a:tblGrid>
                <a:gridCol w="1728788">
                  <a:extLst>
                    <a:ext uri="{9D8B030D-6E8A-4147-A177-3AD203B41FA5}">
                      <a16:colId xmlns:a16="http://schemas.microsoft.com/office/drawing/2014/main" xmlns="" val="20000"/>
                    </a:ext>
                  </a:extLst>
                </a:gridCol>
              </a:tblGrid>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sincerity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curiosity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egality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reality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amability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2" name="Rectangle 1"/>
          <p:cNvSpPr/>
          <p:nvPr/>
        </p:nvSpPr>
        <p:spPr>
          <a:xfrm>
            <a:off x="5076056" y="2276872"/>
            <a:ext cx="3816424" cy="830997"/>
          </a:xfrm>
          <a:prstGeom prst="rect">
            <a:avLst/>
          </a:prstGeom>
        </p:spPr>
        <p:txBody>
          <a:bodyPr wrap="square">
            <a:spAutoFit/>
          </a:bodyPr>
          <a:lstStyle/>
          <a:p>
            <a:r>
              <a:rPr lang="en-US" sz="2400" b="1" dirty="0"/>
              <a:t>Taken from  </a:t>
            </a:r>
            <a:r>
              <a:rPr lang="fr-FR" sz="2400" b="1" dirty="0" err="1"/>
              <a:t>Cuet</a:t>
            </a:r>
            <a:r>
              <a:rPr lang="fr-FR" sz="2400" b="1" dirty="0"/>
              <a:t> C., Li Z., </a:t>
            </a:r>
            <a:r>
              <a:rPr lang="fr-FR" sz="2400" b="1" dirty="0" err="1"/>
              <a:t>Marguerie</a:t>
            </a:r>
            <a:r>
              <a:rPr lang="fr-FR" sz="2400" b="1" dirty="0"/>
              <a:t> A., 2008. </a:t>
            </a:r>
            <a:endParaRPr lang="fr-FR" sz="2400" dirty="0"/>
          </a:p>
        </p:txBody>
      </p:sp>
      <p:sp>
        <p:nvSpPr>
          <p:cNvPr id="3" name="ZoneTexte 2"/>
          <p:cNvSpPr txBox="1"/>
          <p:nvPr/>
        </p:nvSpPr>
        <p:spPr>
          <a:xfrm>
            <a:off x="4383943" y="4464888"/>
            <a:ext cx="4319339" cy="1077218"/>
          </a:xfrm>
          <a:prstGeom prst="rect">
            <a:avLst/>
          </a:prstGeom>
          <a:noFill/>
        </p:spPr>
        <p:txBody>
          <a:bodyPr wrap="square" rtlCol="0">
            <a:spAutoFit/>
          </a:bodyPr>
          <a:lstStyle/>
          <a:p>
            <a:r>
              <a:rPr lang="ja-JP" altLang="fr-FR" sz="3200" b="1" dirty="0"/>
              <a:t>語彙の一般的な側面でも！</a:t>
            </a:r>
            <a:endParaRPr lang="fr-FR" sz="3200" b="1" dirty="0"/>
          </a:p>
        </p:txBody>
      </p:sp>
      <p:grpSp>
        <p:nvGrpSpPr>
          <p:cNvPr id="5" name="Groupe 4"/>
          <p:cNvGrpSpPr/>
          <p:nvPr/>
        </p:nvGrpSpPr>
        <p:grpSpPr>
          <a:xfrm>
            <a:off x="883109" y="3638024"/>
            <a:ext cx="3040819" cy="2887320"/>
            <a:chOff x="883109" y="3638024"/>
            <a:chExt cx="3040819" cy="2887320"/>
          </a:xfrm>
        </p:grpSpPr>
        <p:sp>
          <p:nvSpPr>
            <p:cNvPr id="4" name="Ellipse 3"/>
            <p:cNvSpPr/>
            <p:nvPr/>
          </p:nvSpPr>
          <p:spPr bwMode="auto">
            <a:xfrm>
              <a:off x="1187624" y="4221088"/>
              <a:ext cx="576065"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8" name="Ellipse 7"/>
            <p:cNvSpPr/>
            <p:nvPr/>
          </p:nvSpPr>
          <p:spPr bwMode="auto">
            <a:xfrm>
              <a:off x="1187625" y="3638024"/>
              <a:ext cx="576064"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9" name="Ellipse 8"/>
            <p:cNvSpPr/>
            <p:nvPr/>
          </p:nvSpPr>
          <p:spPr bwMode="auto">
            <a:xfrm>
              <a:off x="883109" y="5409369"/>
              <a:ext cx="520539"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0" name="Ellipse 9"/>
            <p:cNvSpPr/>
            <p:nvPr/>
          </p:nvSpPr>
          <p:spPr bwMode="auto">
            <a:xfrm>
              <a:off x="971699" y="4804152"/>
              <a:ext cx="503958"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1" name="Ellipse 10"/>
            <p:cNvSpPr/>
            <p:nvPr/>
          </p:nvSpPr>
          <p:spPr bwMode="auto">
            <a:xfrm>
              <a:off x="1300201" y="5970280"/>
              <a:ext cx="53549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2" name="Ellipse 11"/>
            <p:cNvSpPr/>
            <p:nvPr/>
          </p:nvSpPr>
          <p:spPr bwMode="auto">
            <a:xfrm>
              <a:off x="3347864" y="3717032"/>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3" name="Ellipse 12"/>
            <p:cNvSpPr/>
            <p:nvPr/>
          </p:nvSpPr>
          <p:spPr bwMode="auto">
            <a:xfrm>
              <a:off x="3347864" y="4263350"/>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4" name="Ellipse 13"/>
            <p:cNvSpPr/>
            <p:nvPr/>
          </p:nvSpPr>
          <p:spPr bwMode="auto">
            <a:xfrm>
              <a:off x="3059832" y="4804152"/>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5" name="Ellipse 14"/>
            <p:cNvSpPr/>
            <p:nvPr/>
          </p:nvSpPr>
          <p:spPr bwMode="auto">
            <a:xfrm>
              <a:off x="2987824" y="5422602"/>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6" name="Ellipse 15"/>
            <p:cNvSpPr/>
            <p:nvPr/>
          </p:nvSpPr>
          <p:spPr bwMode="auto">
            <a:xfrm>
              <a:off x="3419872" y="6021288"/>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sp>
        <p:nvSpPr>
          <p:cNvPr id="6" name="Espace réservé du pied de page 5"/>
          <p:cNvSpPr>
            <a:spLocks noGrp="1"/>
          </p:cNvSpPr>
          <p:nvPr>
            <p:ph type="ftr" sz="quarter" idx="11"/>
          </p:nvPr>
        </p:nvSpPr>
        <p:spPr/>
        <p:txBody>
          <a:bodyPr/>
          <a:lstStyle/>
          <a:p>
            <a:pPr>
              <a:defRPr/>
            </a:pPr>
            <a:r>
              <a:rPr lang="en-US"/>
              <a:t>M. Candelier Tokyo 01/02/18</a:t>
            </a:r>
            <a:endParaRPr lang="fr-FR"/>
          </a:p>
        </p:txBody>
      </p:sp>
      <p:sp>
        <p:nvSpPr>
          <p:cNvPr id="7" name="Espace réservé du numéro de diapositive 6"/>
          <p:cNvSpPr>
            <a:spLocks noGrp="1"/>
          </p:cNvSpPr>
          <p:nvPr>
            <p:ph type="sldNum" sz="quarter" idx="12"/>
          </p:nvPr>
        </p:nvSpPr>
        <p:spPr/>
        <p:txBody>
          <a:bodyPr/>
          <a:lstStyle/>
          <a:p>
            <a:pPr>
              <a:defRPr/>
            </a:pPr>
            <a:fld id="{6B69BB13-F0CD-426C-A424-CB7D63C76302}" type="slidenum">
              <a:rPr lang="fr-FR" smtClean="0"/>
              <a:pPr>
                <a:defRPr/>
              </a:pPr>
              <a:t>15</a:t>
            </a:fld>
            <a:endParaRPr lang="fr-FR" dirty="0"/>
          </a:p>
        </p:txBody>
      </p:sp>
    </p:spTree>
    <p:extLst>
      <p:ext uri="{BB962C8B-B14F-4D97-AF65-F5344CB8AC3E}">
        <p14:creationId xmlns:p14="http://schemas.microsoft.com/office/powerpoint/2010/main" val="20004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79512" y="33164"/>
            <a:ext cx="4392488" cy="3538393"/>
          </a:xfrm>
          <a:prstGeom prst="rect">
            <a:avLst/>
          </a:prstGeom>
          <a:ln>
            <a:solidFill>
              <a:schemeClr val="tx1"/>
            </a:solidFill>
          </a:ln>
        </p:spPr>
      </p:pic>
      <p:pic>
        <p:nvPicPr>
          <p:cNvPr id="6" name="Image 5"/>
          <p:cNvPicPr>
            <a:picLocks noChangeAspect="1"/>
          </p:cNvPicPr>
          <p:nvPr/>
        </p:nvPicPr>
        <p:blipFill>
          <a:blip r:embed="rId4"/>
          <a:stretch>
            <a:fillRect/>
          </a:stretch>
        </p:blipFill>
        <p:spPr>
          <a:xfrm>
            <a:off x="4139952" y="548680"/>
            <a:ext cx="4762529" cy="3535073"/>
          </a:xfrm>
          <a:prstGeom prst="rect">
            <a:avLst/>
          </a:prstGeom>
          <a:ln>
            <a:solidFill>
              <a:schemeClr val="tx1"/>
            </a:solidFill>
          </a:ln>
        </p:spPr>
      </p:pic>
      <p:sp>
        <p:nvSpPr>
          <p:cNvPr id="10" name="ZoneTexte 9"/>
          <p:cNvSpPr txBox="1"/>
          <p:nvPr/>
        </p:nvSpPr>
        <p:spPr>
          <a:xfrm>
            <a:off x="179512" y="4217020"/>
            <a:ext cx="8722969" cy="2308324"/>
          </a:xfrm>
          <a:prstGeom prst="rect">
            <a:avLst/>
          </a:prstGeom>
          <a:solidFill>
            <a:srgbClr val="FDFFE5">
              <a:alpha val="54902"/>
            </a:srgbClr>
          </a:solidFill>
          <a:ln>
            <a:solidFill>
              <a:schemeClr val="tx1"/>
            </a:solidFill>
          </a:ln>
        </p:spPr>
        <p:txBody>
          <a:bodyPr wrap="square" rtlCol="0">
            <a:spAutoFit/>
          </a:bodyPr>
          <a:lstStyle/>
          <a:p>
            <a:r>
              <a:rPr lang="ja-JP" altLang="fr-FR" sz="2400" b="1" dirty="0"/>
              <a:t>ますます多くの言語を学ぶモチベーションとなる！</a:t>
            </a:r>
            <a:endParaRPr lang="en-US" altLang="ja-JP" sz="2400" b="1" dirty="0"/>
          </a:p>
          <a:p>
            <a:r>
              <a:rPr lang="ja-JP" altLang="fr-FR" sz="2400" b="1" dirty="0"/>
              <a:t>ある言語を学ぶ際に既知の言語から手助けを探すように学生を奨励する。</a:t>
            </a:r>
            <a:endParaRPr lang="fr-FR" altLang="ja-JP" sz="2400" b="1" dirty="0"/>
          </a:p>
          <a:p>
            <a:r>
              <a:rPr lang="ja-JP" altLang="fr-FR" sz="2400" b="1" dirty="0"/>
              <a:t>学生は便利な複言語的方略を身につける。フランス語学習は決して時間の無駄ではない。英語の能力も強固にする。</a:t>
            </a:r>
            <a:endParaRPr lang="en-US" altLang="ja-JP" sz="2400" b="1" dirty="0"/>
          </a:p>
          <a:p>
            <a:r>
              <a:rPr lang="ja-JP" altLang="fr-FR" sz="2400" b="1" dirty="0"/>
              <a:t>普段の授業で英語＋フランス語を試してみませんか？</a:t>
            </a:r>
            <a:endParaRPr lang="en-US" sz="2400" b="1" dirty="0"/>
          </a:p>
        </p:txBody>
      </p:sp>
      <p:sp>
        <p:nvSpPr>
          <p:cNvPr id="3" name="Espace réservé du numéro de diapositive 2"/>
          <p:cNvSpPr>
            <a:spLocks noGrp="1"/>
          </p:cNvSpPr>
          <p:nvPr>
            <p:ph type="sldNum" sz="quarter" idx="12"/>
          </p:nvPr>
        </p:nvSpPr>
        <p:spPr/>
        <p:txBody>
          <a:bodyPr/>
          <a:lstStyle/>
          <a:p>
            <a:pPr>
              <a:defRPr/>
            </a:pPr>
            <a:fld id="{6B69BB13-F0CD-426C-A424-CB7D63C76302}" type="slidenum">
              <a:rPr lang="fr-FR" smtClean="0"/>
              <a:pPr>
                <a:defRPr/>
              </a:pPr>
              <a:t>16</a:t>
            </a:fld>
            <a:endParaRPr lang="fr-FR" dirty="0"/>
          </a:p>
        </p:txBody>
      </p:sp>
    </p:spTree>
    <p:extLst>
      <p:ext uri="{BB962C8B-B14F-4D97-AF65-F5344CB8AC3E}">
        <p14:creationId xmlns:p14="http://schemas.microsoft.com/office/powerpoint/2010/main" val="3960193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dirty="0"/>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17</a:t>
            </a:fld>
            <a:endParaRPr lang="fr-FR"/>
          </a:p>
        </p:txBody>
      </p:sp>
      <p:sp>
        <p:nvSpPr>
          <p:cNvPr id="4" name="コンテンツ プレースホルダー 1"/>
          <p:cNvSpPr txBox="1">
            <a:spLocks/>
          </p:cNvSpPr>
          <p:nvPr/>
        </p:nvSpPr>
        <p:spPr bwMode="auto">
          <a:xfrm>
            <a:off x="0" y="836712"/>
            <a:ext cx="9144000" cy="1368152"/>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ja-JP" altLang="en-US" sz="2800" b="1" dirty="0">
                <a:solidFill>
                  <a:srgbClr val="000000"/>
                </a:solidFill>
                <a:latin typeface="ＭＳ Ｐゴシック"/>
                <a:ea typeface="ＭＳ Ｐゴシック"/>
                <a:cs typeface="ＭＳ Ｐゴシック"/>
              </a:rPr>
              <a:t>これまでの内容は、皆さんが心の中でお持ちであると思われる質問を想定し、私がお話できることのなかから重要部分をまとめました！</a:t>
            </a:r>
            <a:endParaRPr kumimoji="1" lang="ja-JP" altLang="en-US" sz="2800" b="1" kern="0" dirty="0"/>
          </a:p>
        </p:txBody>
      </p:sp>
      <p:sp>
        <p:nvSpPr>
          <p:cNvPr id="5" name="コンテンツ プレースホルダー 1"/>
          <p:cNvSpPr txBox="1">
            <a:spLocks/>
          </p:cNvSpPr>
          <p:nvPr/>
        </p:nvSpPr>
        <p:spPr bwMode="auto">
          <a:xfrm>
            <a:off x="0" y="2964904"/>
            <a:ext cx="9144000" cy="2696344"/>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ja-JP" altLang="fr-FR" sz="2800" b="1" kern="0" dirty="0"/>
              <a:t>これからお話しすること</a:t>
            </a:r>
            <a:r>
              <a:rPr lang="fr-FR" altLang="ja-JP" sz="2800" b="1" kern="0" dirty="0"/>
              <a:t>:</a:t>
            </a:r>
          </a:p>
          <a:p>
            <a:r>
              <a:rPr lang="ja-JP" altLang="fr-FR" sz="2800" b="1" kern="0" dirty="0"/>
              <a:t>複言語教育に関するその他の理論</a:t>
            </a:r>
            <a:endParaRPr lang="fr-FR" altLang="ja-JP" sz="2800" b="1" kern="0" dirty="0"/>
          </a:p>
          <a:p>
            <a:r>
              <a:rPr lang="ja-JP" altLang="fr-FR" sz="2800" b="1" kern="0" dirty="0"/>
              <a:t>その他の例（語彙的側面を超えて）</a:t>
            </a:r>
            <a:endParaRPr lang="fr-FR" altLang="ja-JP" sz="2800" b="1" kern="0" dirty="0"/>
          </a:p>
          <a:p>
            <a:r>
              <a:rPr lang="ja-JP" altLang="fr-FR" sz="2800" b="1" kern="0" dirty="0"/>
              <a:t>参照の枠組み（複言語と相互文化的教育を通して発展させる知識、姿勢、技術</a:t>
            </a:r>
            <a:r>
              <a:rPr lang="ja-JP" altLang="en-US" sz="2800" b="1" kern="0" dirty="0"/>
              <a:t>）</a:t>
            </a:r>
            <a:endParaRPr kumimoji="1" lang="ja-JP" altLang="en-US" sz="2800" b="1" kern="0" dirty="0"/>
          </a:p>
        </p:txBody>
      </p:sp>
    </p:spTree>
    <p:extLst>
      <p:ext uri="{BB962C8B-B14F-4D97-AF65-F5344CB8AC3E}">
        <p14:creationId xmlns:p14="http://schemas.microsoft.com/office/powerpoint/2010/main" val="34959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18</a:t>
            </a:fld>
            <a:endParaRPr lang="fr-FR" dirty="0"/>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200" b="1" dirty="0">
                <a:solidFill>
                  <a:srgbClr val="800000"/>
                </a:solidFill>
                <a:latin typeface="Times New Roman" pitchFamily="18" charset="0"/>
                <a:cs typeface="DejaVu Sans" pitchFamily="34" charset="0"/>
              </a:rPr>
              <a:t>複言語教育に関するその他の理論</a:t>
            </a:r>
            <a:endParaRPr lang="en-GB" sz="3200" b="1" dirty="0">
              <a:solidFill>
                <a:srgbClr val="800000"/>
              </a:solidFill>
              <a:latin typeface="Times New Roman" pitchFamily="18" charset="0"/>
              <a:cs typeface="DejaVu Sans" pitchFamily="34" charset="0"/>
            </a:endParaRPr>
          </a:p>
        </p:txBody>
      </p:sp>
      <p:sp>
        <p:nvSpPr>
          <p:cNvPr id="5" name="ZoneTexte 4"/>
          <p:cNvSpPr txBox="1"/>
          <p:nvPr/>
        </p:nvSpPr>
        <p:spPr>
          <a:xfrm>
            <a:off x="251520" y="1904633"/>
            <a:ext cx="8598413" cy="3539430"/>
          </a:xfrm>
          <a:prstGeom prst="rect">
            <a:avLst/>
          </a:prstGeom>
          <a:solidFill>
            <a:srgbClr val="FDFFE5">
              <a:alpha val="54902"/>
            </a:srgbClr>
          </a:solidFill>
          <a:ln>
            <a:solidFill>
              <a:schemeClr val="tx1"/>
            </a:solidFill>
          </a:ln>
        </p:spPr>
        <p:txBody>
          <a:bodyPr wrap="square" rtlCol="0">
            <a:spAutoFit/>
          </a:bodyPr>
          <a:lstStyle/>
          <a:p>
            <a:r>
              <a:rPr lang="ja-JP" altLang="fr-FR" sz="2800" b="1" dirty="0"/>
              <a:t>“橋渡し（する能力）の発達には、カリキュラムにおける言語間の</a:t>
            </a:r>
            <a:r>
              <a:rPr lang="ja-JP" altLang="fr-FR" sz="2800" b="1" dirty="0">
                <a:solidFill>
                  <a:srgbClr val="CB0066"/>
                </a:solidFill>
              </a:rPr>
              <a:t>共通点と相違点</a:t>
            </a:r>
            <a:r>
              <a:rPr lang="ja-JP" altLang="fr-FR" sz="2800" b="1" dirty="0"/>
              <a:t>の活用が必要とされる。 </a:t>
            </a:r>
            <a:r>
              <a:rPr lang="fr-FR" altLang="ja-JP" sz="2800" b="1" dirty="0"/>
              <a:t>[…]</a:t>
            </a:r>
            <a:r>
              <a:rPr lang="ja-JP" altLang="fr-FR" sz="2800" b="1" dirty="0"/>
              <a:t>対照分析もまた顕著な特徴と相違を明らかにする”</a:t>
            </a:r>
            <a:r>
              <a:rPr lang="ja-JP" altLang="fr-FR" sz="2800" dirty="0"/>
              <a:t>（</a:t>
            </a:r>
            <a:r>
              <a:rPr lang="en-US" altLang="ja-JP" sz="2800" dirty="0"/>
              <a:t>G</a:t>
            </a:r>
            <a:r>
              <a:rPr lang="ja-JP" altLang="ja-JP" sz="2800" dirty="0"/>
              <a:t>u</a:t>
            </a:r>
            <a:r>
              <a:rPr lang="en-US" altLang="ja-JP" sz="2800" dirty="0"/>
              <a:t>ide</a:t>
            </a:r>
            <a:r>
              <a:rPr lang="ja-JP" altLang="fr-FR" sz="2800" dirty="0"/>
              <a:t> </a:t>
            </a:r>
            <a:r>
              <a:rPr lang="fr-FR" altLang="ja-JP" sz="2800" dirty="0"/>
              <a:t>11, </a:t>
            </a:r>
            <a:r>
              <a:rPr lang="ja-JP" altLang="fr-FR" sz="2800" dirty="0"/>
              <a:t>及び</a:t>
            </a:r>
            <a:r>
              <a:rPr lang="fr-FR" altLang="ja-JP" sz="2800" dirty="0"/>
              <a:t>2.6</a:t>
            </a:r>
            <a:r>
              <a:rPr lang="ja-JP" altLang="fr-FR" sz="2800" dirty="0"/>
              <a:t>）</a:t>
            </a:r>
            <a:endParaRPr lang="fr-FR" altLang="ja-JP" sz="2800" dirty="0"/>
          </a:p>
          <a:p>
            <a:endParaRPr lang="en-US" sz="2800" dirty="0"/>
          </a:p>
          <a:p>
            <a:r>
              <a:rPr lang="ja-JP" altLang="fr-FR" sz="2800" b="1" dirty="0"/>
              <a:t>言語を通して“自分たちのやり方を見つける”ために、学生たちは何が違うのかということを明確に把握する必要がある。</a:t>
            </a:r>
            <a:endParaRPr lang="en-US" sz="2800" b="1" dirty="0"/>
          </a:p>
        </p:txBody>
      </p:sp>
      <p:sp>
        <p:nvSpPr>
          <p:cNvPr id="6" name="ZoneTexte 5"/>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fr-FR" sz="2400" b="1" dirty="0"/>
              <a:t>共通点</a:t>
            </a:r>
            <a:r>
              <a:rPr lang="fr-FR" altLang="ja-JP" sz="2400" b="1" dirty="0"/>
              <a:t>…</a:t>
            </a:r>
            <a:r>
              <a:rPr lang="ja-JP" altLang="fr-FR" sz="2400" b="1" dirty="0"/>
              <a:t>そして相違点：</a:t>
            </a:r>
            <a:endParaRPr lang="en-US" sz="2400" b="1" dirty="0"/>
          </a:p>
        </p:txBody>
      </p:sp>
    </p:spTree>
    <p:extLst>
      <p:ext uri="{BB962C8B-B14F-4D97-AF65-F5344CB8AC3E}">
        <p14:creationId xmlns:p14="http://schemas.microsoft.com/office/powerpoint/2010/main" val="209002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000"/>
                            </p:stCondLst>
                            <p:childTnLst>
                              <p:par>
                                <p:cTn id="17" presetID="22" presetClass="entr" presetSubtype="1" fill="hold" grpId="0" nodeType="after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19</a:t>
            </a:fld>
            <a:endParaRPr lang="fr-FR"/>
          </a:p>
        </p:txBody>
      </p:sp>
      <p:sp>
        <p:nvSpPr>
          <p:cNvPr id="5" name="ZoneTexte 4"/>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en-US" sz="2400" b="1" dirty="0"/>
              <a:t>洞察力</a:t>
            </a:r>
            <a:r>
              <a:rPr lang="ja-JP" altLang="fr-FR" sz="2400" b="1" dirty="0"/>
              <a:t>、学ぶための学習、自律性</a:t>
            </a:r>
            <a:endParaRPr lang="en-US" sz="2400" b="1" dirty="0"/>
          </a:p>
        </p:txBody>
      </p:sp>
      <p:sp>
        <p:nvSpPr>
          <p:cNvPr id="6" name="ZoneTexte 5"/>
          <p:cNvSpPr txBox="1"/>
          <p:nvPr/>
        </p:nvSpPr>
        <p:spPr>
          <a:xfrm>
            <a:off x="-9525" y="1214130"/>
            <a:ext cx="9153525" cy="3539431"/>
          </a:xfrm>
          <a:prstGeom prst="rect">
            <a:avLst/>
          </a:prstGeom>
          <a:solidFill>
            <a:srgbClr val="FDFFE5">
              <a:alpha val="54902"/>
            </a:srgbClr>
          </a:solidFill>
          <a:ln>
            <a:solidFill>
              <a:schemeClr val="tx1"/>
            </a:solidFill>
          </a:ln>
        </p:spPr>
        <p:txBody>
          <a:bodyPr wrap="square" rtlCol="0">
            <a:spAutoFit/>
          </a:bodyPr>
          <a:lstStyle/>
          <a:p>
            <a:r>
              <a:rPr lang="ja-JP" altLang="fr-FR" sz="2800" b="1" dirty="0"/>
              <a:t>“</a:t>
            </a:r>
            <a:r>
              <a:rPr lang="fr-FR" altLang="ja-JP" sz="2800" b="1" dirty="0"/>
              <a:t>[</a:t>
            </a:r>
            <a:r>
              <a:rPr lang="en-US" altLang="ja-JP" sz="2800" b="1" dirty="0"/>
              <a:t>Guide</a:t>
            </a:r>
            <a:r>
              <a:rPr lang="ja-JP" altLang="fr-FR" sz="2800" b="1" dirty="0"/>
              <a:t>では</a:t>
            </a:r>
            <a:r>
              <a:rPr lang="fr-FR" altLang="ja-JP" sz="2800" b="1" dirty="0"/>
              <a:t>]</a:t>
            </a:r>
            <a:r>
              <a:rPr lang="ja-JP" altLang="fr-FR" sz="2800" b="1" dirty="0">
                <a:solidFill>
                  <a:srgbClr val="CB0066"/>
                </a:solidFill>
              </a:rPr>
              <a:t>文法教授にお</a:t>
            </a:r>
            <a:r>
              <a:rPr lang="ja-JP" altLang="en-US" sz="2800" b="1" dirty="0">
                <a:solidFill>
                  <a:srgbClr val="CB0066"/>
                </a:solidFill>
              </a:rPr>
              <a:t>ける洞察力</a:t>
            </a:r>
            <a:r>
              <a:rPr lang="ja-JP" altLang="fr-FR" sz="2800" b="1" dirty="0">
                <a:solidFill>
                  <a:srgbClr val="CB0066"/>
                </a:solidFill>
              </a:rPr>
              <a:t>（</a:t>
            </a:r>
            <a:r>
              <a:rPr lang="fr-FR" altLang="ja-JP" sz="2800" b="1" dirty="0" err="1">
                <a:solidFill>
                  <a:srgbClr val="CB0066"/>
                </a:solidFill>
              </a:rPr>
              <a:t>reflexivity</a:t>
            </a:r>
            <a:r>
              <a:rPr lang="ja-JP" altLang="fr-FR" sz="2800" b="1" dirty="0">
                <a:solidFill>
                  <a:srgbClr val="CB0066"/>
                </a:solidFill>
              </a:rPr>
              <a:t>）</a:t>
            </a:r>
            <a:r>
              <a:rPr lang="ja-JP" altLang="fr-FR" sz="2800" b="1" dirty="0"/>
              <a:t>を促進させるアプローチに特別な</a:t>
            </a:r>
            <a:r>
              <a:rPr lang="ja-JP" altLang="en-US" sz="2800" b="1" dirty="0"/>
              <a:t>焦点</a:t>
            </a:r>
            <a:r>
              <a:rPr lang="ja-JP" altLang="fr-FR" sz="2800" b="1" dirty="0"/>
              <a:t>が</a:t>
            </a:r>
            <a:r>
              <a:rPr lang="ja-JP" altLang="en-US" sz="2800" b="1" dirty="0"/>
              <a:t>あて</a:t>
            </a:r>
            <a:r>
              <a:rPr lang="ja-JP" altLang="fr-FR" sz="2800" b="1" dirty="0"/>
              <a:t>られる。</a:t>
            </a:r>
            <a:r>
              <a:rPr lang="fr-FR" altLang="ja-JP" sz="2800" b="1" dirty="0"/>
              <a:t>[…]</a:t>
            </a:r>
            <a:r>
              <a:rPr lang="ja-JP" altLang="fr-FR" sz="2800" b="1" dirty="0"/>
              <a:t> より横断的な視点</a:t>
            </a:r>
            <a:r>
              <a:rPr lang="ja-JP" altLang="en-US" sz="2800" b="1" dirty="0"/>
              <a:t>が</a:t>
            </a:r>
            <a:r>
              <a:rPr lang="ja-JP" altLang="fr-FR" sz="2800" b="1" dirty="0"/>
              <a:t>そういった活動に</a:t>
            </a:r>
            <a:r>
              <a:rPr lang="ja-JP" altLang="en-US" sz="2800" b="1" dirty="0"/>
              <a:t>効果をもたらす</a:t>
            </a:r>
            <a:r>
              <a:rPr lang="ja-JP" altLang="fr-FR" sz="2800" b="1" dirty="0"/>
              <a:t>。というのも、言語</a:t>
            </a:r>
            <a:r>
              <a:rPr lang="ja-JP" altLang="en-US" sz="2800" b="1" dirty="0"/>
              <a:t>というのは</a:t>
            </a:r>
            <a:r>
              <a:rPr lang="ja-JP" altLang="fr-FR" sz="2800" b="1" dirty="0"/>
              <a:t>、他の言語に由来するデータを基準として分析されるの</a:t>
            </a:r>
            <a:r>
              <a:rPr lang="ja-JP" altLang="en-US" sz="2800" b="1" dirty="0"/>
              <a:t>ものだ</a:t>
            </a:r>
            <a:r>
              <a:rPr lang="ja-JP" altLang="fr-FR" sz="2800" b="1" dirty="0"/>
              <a:t>からだ。</a:t>
            </a:r>
            <a:r>
              <a:rPr lang="fr-FR" altLang="ja-JP" sz="2800" b="1" dirty="0"/>
              <a:t>[…]</a:t>
            </a:r>
            <a:r>
              <a:rPr lang="ja-JP" altLang="fr-FR" sz="2800" b="1" dirty="0">
                <a:solidFill>
                  <a:srgbClr val="CB0066"/>
                </a:solidFill>
              </a:rPr>
              <a:t>この他言語頼みの方法</a:t>
            </a:r>
            <a:r>
              <a:rPr lang="ja-JP" altLang="fr-FR" sz="2800" b="1" dirty="0"/>
              <a:t>は常に多くの示唆を与えてくれる。</a:t>
            </a:r>
            <a:r>
              <a:rPr lang="ja-JP" altLang="fr-FR" sz="2800" b="1" dirty="0">
                <a:solidFill>
                  <a:srgbClr val="CB0066"/>
                </a:solidFill>
              </a:rPr>
              <a:t>対比を指摘することにより</a:t>
            </a:r>
            <a:r>
              <a:rPr lang="ja-JP" altLang="fr-FR" sz="2800" b="1" dirty="0"/>
              <a:t>、</a:t>
            </a:r>
            <a:r>
              <a:rPr lang="ja-JP" altLang="fr-FR" sz="2800" b="1" dirty="0">
                <a:solidFill>
                  <a:srgbClr val="CB0066"/>
                </a:solidFill>
              </a:rPr>
              <a:t>変化した焦点が、言語がどのように機能しているのかを際立たせる</a:t>
            </a:r>
            <a:r>
              <a:rPr lang="ja-JP" altLang="fr-FR" sz="2800" b="1" dirty="0"/>
              <a:t>からだ。”</a:t>
            </a:r>
            <a:endParaRPr lang="en-US" sz="2800" b="1" dirty="0"/>
          </a:p>
        </p:txBody>
      </p:sp>
      <p:sp>
        <p:nvSpPr>
          <p:cNvPr id="8" name="コンテンツ プレースホルダー 1"/>
          <p:cNvSpPr txBox="1">
            <a:spLocks/>
          </p:cNvSpPr>
          <p:nvPr/>
        </p:nvSpPr>
        <p:spPr bwMode="auto">
          <a:xfrm>
            <a:off x="0" y="5189037"/>
            <a:ext cx="9154244" cy="1368152"/>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pPr>
            <a:r>
              <a:rPr lang="fr-FR" altLang="ja-JP" sz="2800" kern="0" dirty="0"/>
              <a:t>« </a:t>
            </a:r>
            <a:r>
              <a:rPr lang="ja-JP" altLang="en-US" sz="2800" kern="0" dirty="0"/>
              <a:t>文法</a:t>
            </a:r>
            <a:r>
              <a:rPr lang="fr-FR" altLang="ja-JP" sz="2800" kern="0" dirty="0"/>
              <a:t> »</a:t>
            </a:r>
            <a:r>
              <a:rPr lang="ja-JP" altLang="en-US" sz="2800" dirty="0">
                <a:solidFill>
                  <a:srgbClr val="000000"/>
                </a:solidFill>
                <a:latin typeface="ＭＳ Ｐゴシック"/>
                <a:ea typeface="ＭＳ Ｐゴシック"/>
                <a:cs typeface="ＭＳ Ｐゴシック"/>
              </a:rPr>
              <a:t>その他の種類の規則性を含む</a:t>
            </a:r>
            <a:endParaRPr lang="en-US" altLang="ja-JP" sz="2800" dirty="0">
              <a:solidFill>
                <a:srgbClr val="000000"/>
              </a:solidFill>
              <a:latin typeface="ＭＳ Ｐゴシック"/>
              <a:ea typeface="ＭＳ Ｐゴシック"/>
              <a:cs typeface="ＭＳ Ｐゴシック"/>
            </a:endParaRPr>
          </a:p>
          <a:p>
            <a:pPr>
              <a:buFontTx/>
              <a:buChar char="-"/>
            </a:pPr>
            <a:r>
              <a:rPr kumimoji="1" lang="fr-FR" altLang="ja-JP" sz="2800" kern="0" dirty="0"/>
              <a:t>« </a:t>
            </a:r>
            <a:r>
              <a:rPr kumimoji="1" lang="ja-JP" altLang="en-US" sz="2800" kern="0" dirty="0"/>
              <a:t>文法教授における洞察力（</a:t>
            </a:r>
            <a:r>
              <a:rPr kumimoji="1" lang="fr-FR" altLang="ja-JP" sz="2800" kern="0" dirty="0" err="1"/>
              <a:t>reflexivity</a:t>
            </a:r>
            <a:r>
              <a:rPr kumimoji="1" lang="ja-JP" altLang="en-US" sz="2800" kern="0" dirty="0"/>
              <a:t>）</a:t>
            </a:r>
            <a:r>
              <a:rPr kumimoji="1" lang="fr-FR" altLang="ja-JP" sz="2800" kern="0" dirty="0"/>
              <a:t> » = </a:t>
            </a:r>
            <a:r>
              <a:rPr lang="ja-JP" altLang="en-US" sz="2800" dirty="0">
                <a:solidFill>
                  <a:srgbClr val="000000"/>
                </a:solidFill>
                <a:latin typeface="ＭＳ Ｐゴシック"/>
                <a:ea typeface="ＭＳ Ｐゴシック"/>
                <a:cs typeface="ＭＳ Ｐゴシック"/>
              </a:rPr>
              <a:t>明示的な文法 + 帰納的方法</a:t>
            </a:r>
            <a:endParaRPr kumimoji="1" lang="ja-JP" altLang="en-US" sz="2800" kern="0" dirty="0"/>
          </a:p>
        </p:txBody>
      </p:sp>
      <p:sp>
        <p:nvSpPr>
          <p:cNvPr id="9"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200" b="1" dirty="0">
                <a:solidFill>
                  <a:srgbClr val="800000"/>
                </a:solidFill>
                <a:latin typeface="Times New Roman" pitchFamily="18" charset="0"/>
                <a:cs typeface="DejaVu Sans" pitchFamily="34" charset="0"/>
              </a:rPr>
              <a:t>複言語教育に関するその他の理論</a:t>
            </a:r>
            <a:endParaRPr lang="en-GB" sz="3200" b="1" dirty="0">
              <a:solidFill>
                <a:srgbClr val="800000"/>
              </a:solidFill>
              <a:latin typeface="Times New Roman" pitchFamily="18" charset="0"/>
              <a:cs typeface="DejaVu Sans" pitchFamily="34" charset="0"/>
            </a:endParaRPr>
          </a:p>
        </p:txBody>
      </p:sp>
    </p:spTree>
    <p:extLst>
      <p:ext uri="{BB962C8B-B14F-4D97-AF65-F5344CB8AC3E}">
        <p14:creationId xmlns:p14="http://schemas.microsoft.com/office/powerpoint/2010/main" val="139123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588125" y="6381750"/>
            <a:ext cx="2133600" cy="476250"/>
          </a:xfrm>
        </p:spPr>
        <p:txBody>
          <a:bodyPr/>
          <a:lstStyle/>
          <a:p>
            <a:pPr>
              <a:defRPr/>
            </a:pPr>
            <a:fld id="{26B17524-9528-45DC-86CF-02015F0A8491}" type="slidenum">
              <a:rPr lang="fr-FR"/>
              <a:pPr>
                <a:defRPr/>
              </a:pPr>
              <a:t>2</a:t>
            </a:fld>
            <a:endParaRPr lang="fr-FR" dirty="0"/>
          </a:p>
        </p:txBody>
      </p:sp>
      <p:sp>
        <p:nvSpPr>
          <p:cNvPr id="54274"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4400" b="1" i="1" dirty="0">
                <a:solidFill>
                  <a:srgbClr val="800000"/>
                </a:solidFill>
                <a:latin typeface="Times New Roman" pitchFamily="18" charset="0"/>
                <a:cs typeface="DejaVu Sans" pitchFamily="34" charset="0"/>
              </a:rPr>
              <a:t>複言語教育</a:t>
            </a:r>
            <a:r>
              <a:rPr lang="ja-JP" altLang="en-US" sz="4400" b="1" dirty="0">
                <a:solidFill>
                  <a:srgbClr val="800000"/>
                </a:solidFill>
                <a:latin typeface="Times New Roman" pitchFamily="18" charset="0"/>
                <a:cs typeface="DejaVu Sans" pitchFamily="34" charset="0"/>
              </a:rPr>
              <a:t>とは？</a:t>
            </a:r>
            <a:endParaRPr lang="en-US" altLang="ja-JP" sz="4400" b="1" dirty="0">
              <a:solidFill>
                <a:srgbClr val="800000"/>
              </a:solidFill>
              <a:latin typeface="Times New Roman" pitchFamily="18" charset="0"/>
              <a:cs typeface="DejaVu Sans" pitchFamily="34" charset="0"/>
            </a:endParaRPr>
          </a:p>
        </p:txBody>
      </p:sp>
      <p:sp>
        <p:nvSpPr>
          <p:cNvPr id="4" name="Rectangle 10"/>
          <p:cNvSpPr>
            <a:spLocks noChangeArrowheads="1"/>
          </p:cNvSpPr>
          <p:nvPr/>
        </p:nvSpPr>
        <p:spPr bwMode="auto">
          <a:xfrm>
            <a:off x="197768" y="1196752"/>
            <a:ext cx="8748464" cy="5472608"/>
          </a:xfrm>
          <a:prstGeom prst="rect">
            <a:avLst/>
          </a:prstGeom>
          <a:solidFill>
            <a:srgbClr val="FDFFE5">
              <a:alpha val="54902"/>
            </a:srgbClr>
          </a:solidFill>
          <a:ln w="9360">
            <a:solidFill>
              <a:srgbClr val="000000"/>
            </a:solidFill>
            <a:miter lim="800000"/>
            <a:headEnd/>
            <a:tailEnd/>
          </a:ln>
          <a:effectLs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r>
              <a:rPr lang="fr-FR" altLang="zh-TW" sz="3200" b="1" dirty="0"/>
              <a:t>1-</a:t>
            </a:r>
            <a:r>
              <a:rPr lang="zh-TW" altLang="fr-FR" sz="2800" b="1" dirty="0">
                <a:solidFill>
                  <a:srgbClr val="CC0066"/>
                </a:solidFill>
              </a:rPr>
              <a:t>複言語主義  </a:t>
            </a:r>
            <a:r>
              <a:rPr lang="fr-FR" altLang="zh-TW" sz="3200" b="1" dirty="0"/>
              <a:t>vs. </a:t>
            </a:r>
            <a:r>
              <a:rPr lang="zh-TW" altLang="fr-FR" sz="2800" b="1" dirty="0">
                <a:solidFill>
                  <a:srgbClr val="CC0066"/>
                </a:solidFill>
              </a:rPr>
              <a:t>多言語主義</a:t>
            </a:r>
            <a:endParaRPr lang="en-US" altLang="fr-FR" sz="2800" b="1" dirty="0">
              <a:solidFill>
                <a:srgbClr val="CC0066"/>
              </a:solidFill>
            </a:endParaRPr>
          </a:p>
          <a:p>
            <a:pPr marL="342900" indent="-342900">
              <a:buFontTx/>
              <a:buChar char="-"/>
            </a:pPr>
            <a:endParaRPr lang="fr-FR" altLang="ja-JP" sz="2800" b="1" i="1" dirty="0">
              <a:solidFill>
                <a:srgbClr val="CC0066"/>
              </a:solidFill>
            </a:endParaRPr>
          </a:p>
          <a:p>
            <a:pPr marL="342900" indent="-342900">
              <a:buFontTx/>
              <a:buChar char="-"/>
            </a:pPr>
            <a:r>
              <a:rPr lang="ja-JP" altLang="fr-FR" sz="2800" b="1" i="1" dirty="0">
                <a:solidFill>
                  <a:srgbClr val="CC0066"/>
                </a:solidFill>
              </a:rPr>
              <a:t>“複言語主義</a:t>
            </a:r>
            <a:r>
              <a:rPr lang="ja-JP" altLang="fr-FR" sz="2800" b="1" i="1" dirty="0"/>
              <a:t>とは、一つ以上の言語を</a:t>
            </a:r>
            <a:r>
              <a:rPr lang="ja-JP" altLang="fr-FR" sz="2800" b="1" i="1" dirty="0">
                <a:solidFill>
                  <a:srgbClr val="CC0066"/>
                </a:solidFill>
              </a:rPr>
              <a:t>使うことができる能力</a:t>
            </a:r>
            <a:r>
              <a:rPr lang="ja-JP" altLang="fr-FR" sz="2800" b="1" i="1" dirty="0"/>
              <a:t>である”（“話者や学習者の視点から”見た言語）</a:t>
            </a:r>
            <a:r>
              <a:rPr lang="en-US" altLang="fr-FR" sz="2800" b="1" i="1" dirty="0"/>
              <a:t/>
            </a:r>
            <a:br>
              <a:rPr lang="en-US" altLang="fr-FR" sz="2800" b="1" i="1" dirty="0"/>
            </a:br>
            <a:endParaRPr lang="en-US" altLang="fr-FR" sz="2800" b="1" i="1" dirty="0"/>
          </a:p>
          <a:p>
            <a:pPr marL="342900" indent="-342900">
              <a:buFontTx/>
              <a:buChar char="-"/>
            </a:pPr>
            <a:r>
              <a:rPr lang="ja-JP" altLang="fr-FR" sz="2800" b="1" i="1" dirty="0">
                <a:solidFill>
                  <a:srgbClr val="CC0066"/>
                </a:solidFill>
              </a:rPr>
              <a:t>“多言語主義 </a:t>
            </a:r>
            <a:r>
              <a:rPr lang="fr-FR" altLang="ja-JP" sz="2800" b="1" i="1" dirty="0"/>
              <a:t>[…] </a:t>
            </a:r>
            <a:r>
              <a:rPr lang="ja-JP" altLang="fr-FR" sz="2800" b="1" i="1" dirty="0"/>
              <a:t>とは、ある地理的範囲において、誰が話しているかにかかわらず、</a:t>
            </a:r>
            <a:r>
              <a:rPr lang="ja-JP" altLang="fr-FR" sz="2800" b="1" i="1" dirty="0">
                <a:solidFill>
                  <a:srgbClr val="CC0066"/>
                </a:solidFill>
              </a:rPr>
              <a:t>複数の言語が存在している状態を示す”</a:t>
            </a:r>
            <a:endParaRPr lang="en-US" altLang="fr-FR" sz="2400" b="1" i="1" dirty="0"/>
          </a:p>
          <a:p>
            <a:endParaRPr lang="en-US" altLang="fr-FR" sz="2000" b="1" dirty="0"/>
          </a:p>
          <a:p>
            <a:r>
              <a:rPr lang="en-US" altLang="fr-FR" sz="2000" b="1" dirty="0"/>
              <a:t>(Guide for the development and implementation of curricula for plurilingual and intercultural education – Council of Europe, 2016, 20)</a:t>
            </a:r>
          </a:p>
          <a:p>
            <a:pPr marL="342900" indent="-342900">
              <a:buFontTx/>
              <a:buChar char="-"/>
            </a:pPr>
            <a:endParaRPr lang="en-GB" altLang="fr-FR" sz="2400" dirty="0"/>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206154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20</a:t>
            </a:fld>
            <a:endParaRPr lang="fr-FR"/>
          </a:p>
        </p:txBody>
      </p:sp>
      <p:sp>
        <p:nvSpPr>
          <p:cNvPr id="6" name="ZoneTexte 5"/>
          <p:cNvSpPr txBox="1"/>
          <p:nvPr/>
        </p:nvSpPr>
        <p:spPr>
          <a:xfrm>
            <a:off x="9673" y="1313631"/>
            <a:ext cx="9153525" cy="3970318"/>
          </a:xfrm>
          <a:prstGeom prst="rect">
            <a:avLst/>
          </a:prstGeom>
          <a:solidFill>
            <a:srgbClr val="FDFFE5">
              <a:alpha val="54902"/>
            </a:srgbClr>
          </a:solidFill>
          <a:ln>
            <a:solidFill>
              <a:schemeClr val="tx1"/>
            </a:solidFill>
          </a:ln>
        </p:spPr>
        <p:txBody>
          <a:bodyPr wrap="square" rtlCol="0">
            <a:spAutoFit/>
          </a:bodyPr>
          <a:lstStyle/>
          <a:p>
            <a:r>
              <a:rPr lang="ja-JP" altLang="fr-FR" sz="2800" b="1" dirty="0"/>
              <a:t>“</a:t>
            </a:r>
            <a:r>
              <a:rPr lang="fr-FR" altLang="ja-JP" sz="2800" b="1" dirty="0"/>
              <a:t>[…]</a:t>
            </a:r>
            <a:r>
              <a:rPr lang="ja-JP" altLang="en-US" sz="2800" b="1" dirty="0">
                <a:solidFill>
                  <a:srgbClr val="CB0066"/>
                </a:solidFill>
              </a:rPr>
              <a:t>洞察力</a:t>
            </a:r>
            <a:r>
              <a:rPr lang="ja-JP" altLang="fr-FR" sz="2800" b="1" dirty="0">
                <a:solidFill>
                  <a:srgbClr val="CB0066"/>
                </a:solidFill>
              </a:rPr>
              <a:t>（</a:t>
            </a:r>
            <a:r>
              <a:rPr lang="fr-FR" altLang="ja-JP" sz="2800" b="1" dirty="0" err="1">
                <a:solidFill>
                  <a:srgbClr val="CB0066"/>
                </a:solidFill>
              </a:rPr>
              <a:t>reflexivity</a:t>
            </a:r>
            <a:r>
              <a:rPr lang="ja-JP" altLang="fr-FR" sz="2800" b="1" dirty="0">
                <a:solidFill>
                  <a:srgbClr val="CB0066"/>
                </a:solidFill>
              </a:rPr>
              <a:t>）</a:t>
            </a:r>
            <a:r>
              <a:rPr lang="ja-JP" altLang="fr-FR" sz="2800" b="1" dirty="0"/>
              <a:t>は</a:t>
            </a:r>
            <a:r>
              <a:rPr lang="fr-FR" altLang="ja-JP" sz="2800" b="1" dirty="0"/>
              <a:t>[</a:t>
            </a:r>
            <a:r>
              <a:rPr lang="ja-JP" altLang="fr-FR" sz="2800" b="1" dirty="0"/>
              <a:t>認知</a:t>
            </a:r>
            <a:r>
              <a:rPr lang="fr-FR" altLang="ja-JP" sz="2800" b="1" dirty="0"/>
              <a:t>]</a:t>
            </a:r>
            <a:r>
              <a:rPr lang="ja-JP" altLang="fr-FR" sz="2800" b="1" dirty="0"/>
              <a:t>距離</a:t>
            </a:r>
            <a:r>
              <a:rPr lang="ja-JP" altLang="en-US" sz="2800" b="1" dirty="0"/>
              <a:t>という要素</a:t>
            </a:r>
            <a:r>
              <a:rPr lang="ja-JP" altLang="fr-FR" sz="2800" b="1" dirty="0"/>
              <a:t>を</a:t>
            </a:r>
            <a:r>
              <a:rPr lang="ja-JP" altLang="fr-FR" sz="2800" b="1" dirty="0">
                <a:solidFill>
                  <a:srgbClr val="CB0066"/>
                </a:solidFill>
              </a:rPr>
              <a:t>学習のプロセスに対するある種の気づき</a:t>
            </a:r>
            <a:r>
              <a:rPr lang="ja-JP" altLang="fr-FR" sz="2800" b="1" dirty="0"/>
              <a:t>という形で</a:t>
            </a:r>
            <a:r>
              <a:rPr lang="ja-JP" altLang="en-US" sz="2800" b="1" dirty="0"/>
              <a:t>もたらす働きがある</a:t>
            </a:r>
            <a:r>
              <a:rPr lang="ja-JP" altLang="fr-FR" sz="2800" b="1" dirty="0"/>
              <a:t>。</a:t>
            </a:r>
            <a:r>
              <a:rPr lang="fr-FR" altLang="ja-JP" sz="2800" b="1" dirty="0"/>
              <a:t>[…]</a:t>
            </a:r>
            <a:r>
              <a:rPr lang="ja-JP" altLang="fr-FR" sz="2800" b="1" dirty="0"/>
              <a:t>一般的にこの（認知）距離のプロセスは</a:t>
            </a:r>
            <a:r>
              <a:rPr lang="ja-JP" altLang="fr-FR" sz="2800" b="1" dirty="0">
                <a:solidFill>
                  <a:srgbClr val="CB0066"/>
                </a:solidFill>
              </a:rPr>
              <a:t>学習者の知識を習得したり転移させたりする能力を向上させる</a:t>
            </a:r>
            <a:r>
              <a:rPr lang="ja-JP" altLang="fr-FR" sz="2800" b="1" dirty="0"/>
              <a:t>ことで知られている。</a:t>
            </a:r>
            <a:r>
              <a:rPr lang="fr-FR" altLang="ja-JP" sz="2800" b="1" dirty="0"/>
              <a:t>[…]</a:t>
            </a:r>
            <a:r>
              <a:rPr lang="en-US" sz="2800" dirty="0"/>
              <a:t/>
            </a:r>
            <a:br>
              <a:rPr lang="en-US" sz="2800" dirty="0"/>
            </a:br>
            <a:r>
              <a:rPr lang="fr-FR" altLang="ja-JP" sz="2800" b="1" dirty="0"/>
              <a:t>[</a:t>
            </a:r>
            <a:r>
              <a:rPr lang="ja-JP" altLang="fr-FR" sz="2800" b="1" dirty="0"/>
              <a:t>目的は</a:t>
            </a:r>
            <a:r>
              <a:rPr lang="fr-FR" altLang="ja-JP" sz="2800" b="1" dirty="0"/>
              <a:t>]</a:t>
            </a:r>
            <a:r>
              <a:rPr lang="ja-JP" altLang="fr-FR" sz="2800" b="1" dirty="0">
                <a:solidFill>
                  <a:srgbClr val="CB0066"/>
                </a:solidFill>
              </a:rPr>
              <a:t>学習者の自律性</a:t>
            </a:r>
            <a:r>
              <a:rPr lang="ja-JP" altLang="fr-FR" sz="2800" b="1" dirty="0"/>
              <a:t>の発達、</a:t>
            </a:r>
            <a:r>
              <a:rPr lang="ja-JP" altLang="fr-FR" sz="2800" b="1" dirty="0">
                <a:solidFill>
                  <a:srgbClr val="CB0066"/>
                </a:solidFill>
              </a:rPr>
              <a:t>追究すべき目標について考える</a:t>
            </a:r>
            <a:r>
              <a:rPr lang="ja-JP" altLang="fr-FR" sz="2800" b="1" dirty="0"/>
              <a:t>学習者の能力と</a:t>
            </a:r>
            <a:r>
              <a:rPr lang="ja-JP" altLang="fr-FR" sz="2800" b="1" dirty="0">
                <a:solidFill>
                  <a:srgbClr val="CB0066"/>
                </a:solidFill>
              </a:rPr>
              <a:t>彼らの</a:t>
            </a:r>
            <a:r>
              <a:rPr lang="ja-JP" altLang="fr-FR" sz="2800" b="1" dirty="0"/>
              <a:t>言語的及び（相互）文化的経験、彼らの</a:t>
            </a:r>
            <a:r>
              <a:rPr lang="ja-JP" altLang="fr-FR" sz="2800" b="1" dirty="0">
                <a:solidFill>
                  <a:srgbClr val="CB0066"/>
                </a:solidFill>
              </a:rPr>
              <a:t>成長</a:t>
            </a:r>
            <a:r>
              <a:rPr lang="ja-JP" altLang="fr-FR" sz="2800" b="1" dirty="0"/>
              <a:t>と彼らが持つであろうあらゆる批判的観察である” </a:t>
            </a:r>
            <a:r>
              <a:rPr lang="en-US" sz="2800" dirty="0"/>
              <a:t>(Guide, 38, 28)</a:t>
            </a:r>
          </a:p>
        </p:txBody>
      </p:sp>
      <p:sp>
        <p:nvSpPr>
          <p:cNvPr id="7"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200" b="1" dirty="0">
                <a:solidFill>
                  <a:srgbClr val="800000"/>
                </a:solidFill>
                <a:latin typeface="Times New Roman" pitchFamily="18" charset="0"/>
                <a:cs typeface="DejaVu Sans" pitchFamily="34" charset="0"/>
              </a:rPr>
              <a:t>複言語教育に関するその他の理論</a:t>
            </a:r>
            <a:endParaRPr lang="en-GB" sz="3200" b="1" dirty="0">
              <a:solidFill>
                <a:srgbClr val="800000"/>
              </a:solidFill>
              <a:latin typeface="Times New Roman" pitchFamily="18" charset="0"/>
              <a:cs typeface="DejaVu Sans" pitchFamily="34" charset="0"/>
            </a:endParaRPr>
          </a:p>
        </p:txBody>
      </p:sp>
      <p:sp>
        <p:nvSpPr>
          <p:cNvPr id="8" name="ZoneTexte 7"/>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en-US" sz="2400" b="1" dirty="0"/>
              <a:t>洞察力</a:t>
            </a:r>
            <a:r>
              <a:rPr lang="ja-JP" altLang="fr-FR" sz="2400" b="1" dirty="0"/>
              <a:t>、学ぶための学習、自律性</a:t>
            </a:r>
            <a:endParaRPr lang="en-US" sz="2400" b="1" dirty="0"/>
          </a:p>
        </p:txBody>
      </p:sp>
    </p:spTree>
    <p:extLst>
      <p:ext uri="{BB962C8B-B14F-4D97-AF65-F5344CB8AC3E}">
        <p14:creationId xmlns:p14="http://schemas.microsoft.com/office/powerpoint/2010/main" val="4591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21</a:t>
            </a:fld>
            <a:endParaRPr lang="fr-FR" dirty="0"/>
          </a:p>
        </p:txBody>
      </p:sp>
      <p:sp>
        <p:nvSpPr>
          <p:cNvPr id="6" name="ZoneTexte 5"/>
          <p:cNvSpPr txBox="1"/>
          <p:nvPr/>
        </p:nvSpPr>
        <p:spPr>
          <a:xfrm>
            <a:off x="9673" y="1458390"/>
            <a:ext cx="9153525" cy="2246769"/>
          </a:xfrm>
          <a:prstGeom prst="rect">
            <a:avLst/>
          </a:prstGeom>
          <a:solidFill>
            <a:srgbClr val="FDFFE5">
              <a:alpha val="54902"/>
            </a:srgbClr>
          </a:solidFill>
          <a:ln>
            <a:solidFill>
              <a:schemeClr val="tx1"/>
            </a:solidFill>
          </a:ln>
        </p:spPr>
        <p:txBody>
          <a:bodyPr wrap="square" rtlCol="0">
            <a:spAutoFit/>
          </a:bodyPr>
          <a:lstStyle/>
          <a:p>
            <a:r>
              <a:rPr lang="ja-JP" altLang="fr-FR" sz="2800" b="1" dirty="0">
                <a:solidFill>
                  <a:srgbClr val="CB0066"/>
                </a:solidFill>
              </a:rPr>
              <a:t>文法的</a:t>
            </a:r>
            <a:r>
              <a:rPr lang="ja-JP" altLang="en-US" sz="2800" b="1" dirty="0">
                <a:solidFill>
                  <a:srgbClr val="CB0066"/>
                </a:solidFill>
              </a:rPr>
              <a:t>洞察力</a:t>
            </a:r>
            <a:r>
              <a:rPr lang="ja-JP" altLang="fr-FR" sz="2800" b="1" dirty="0"/>
              <a:t>についてこれまで述べてきたことへの</a:t>
            </a:r>
            <a:r>
              <a:rPr lang="ja-JP" altLang="fr-FR" sz="2800" b="1" dirty="0">
                <a:solidFill>
                  <a:srgbClr val="CB0066"/>
                </a:solidFill>
              </a:rPr>
              <a:t>補足：</a:t>
            </a:r>
            <a:r>
              <a:rPr lang="ja-JP" altLang="fr-FR" sz="2800" b="1" dirty="0"/>
              <a:t>“</a:t>
            </a:r>
            <a:r>
              <a:rPr lang="fr-FR" altLang="ja-JP" sz="2800" b="1" dirty="0"/>
              <a:t>[…]</a:t>
            </a:r>
            <a:r>
              <a:rPr lang="ja-JP" altLang="fr-FR" sz="2800" b="1" dirty="0">
                <a:solidFill>
                  <a:srgbClr val="CB0066"/>
                </a:solidFill>
              </a:rPr>
              <a:t>学校での教授活動で用いられる主要な言語を他言語の教授に</a:t>
            </a:r>
            <a:r>
              <a:rPr lang="ja-JP" altLang="fr-FR" sz="2800" b="1" dirty="0"/>
              <a:t>連携できるように、他言語を教授するときだけでなく、科目としての就学言語においても、より多くのことがなされるべきである。” </a:t>
            </a:r>
            <a:r>
              <a:rPr lang="en-US" sz="2800" dirty="0"/>
              <a:t>(Guide, 41)</a:t>
            </a:r>
          </a:p>
        </p:txBody>
      </p:sp>
      <p:grpSp>
        <p:nvGrpSpPr>
          <p:cNvPr id="9" name="Groupe 8"/>
          <p:cNvGrpSpPr/>
          <p:nvPr/>
        </p:nvGrpSpPr>
        <p:grpSpPr>
          <a:xfrm>
            <a:off x="-43095" y="4425758"/>
            <a:ext cx="9206293" cy="1384995"/>
            <a:chOff x="-43095" y="4425758"/>
            <a:chExt cx="9206293" cy="1384995"/>
          </a:xfrm>
        </p:grpSpPr>
        <p:sp>
          <p:nvSpPr>
            <p:cNvPr id="7" name="ZoneTexte 6"/>
            <p:cNvSpPr txBox="1"/>
            <p:nvPr/>
          </p:nvSpPr>
          <p:spPr>
            <a:xfrm>
              <a:off x="-43095" y="4425758"/>
              <a:ext cx="9206293" cy="1384995"/>
            </a:xfrm>
            <a:prstGeom prst="rect">
              <a:avLst/>
            </a:prstGeom>
            <a:solidFill>
              <a:srgbClr val="FDFFE5">
                <a:alpha val="54902"/>
              </a:srgbClr>
            </a:solidFill>
            <a:ln>
              <a:solidFill>
                <a:schemeClr val="tx1"/>
              </a:solidFill>
            </a:ln>
          </p:spPr>
          <p:txBody>
            <a:bodyPr wrap="square" rtlCol="0">
              <a:spAutoFit/>
            </a:bodyPr>
            <a:lstStyle/>
            <a:p>
              <a:r>
                <a:rPr lang="ja-JP" altLang="fr-FR" sz="2800" b="1" dirty="0"/>
                <a:t>学習者に焦点をあてる</a:t>
              </a:r>
              <a:r>
                <a:rPr lang="en-US" sz="2800" dirty="0"/>
                <a:t>         </a:t>
              </a:r>
              <a:r>
                <a:rPr lang="ja-JP" altLang="fr-FR" sz="2800" b="1" dirty="0"/>
                <a:t>他言語を教授する教師は</a:t>
              </a:r>
              <a:r>
                <a:rPr lang="ja-JP" altLang="fr-FR" sz="2800" b="1" dirty="0">
                  <a:solidFill>
                    <a:srgbClr val="CB0066"/>
                  </a:solidFill>
                </a:rPr>
                <a:t>就学言語を学習者のレパートリーを構成する重要な要素として</a:t>
              </a:r>
              <a:r>
                <a:rPr lang="ja-JP" altLang="fr-FR" sz="2800" b="1" dirty="0"/>
                <a:t>考慮に入れなければならない。</a:t>
              </a:r>
              <a:endParaRPr lang="en-US" sz="2800" b="1" dirty="0"/>
            </a:p>
          </p:txBody>
        </p:sp>
        <p:sp>
          <p:nvSpPr>
            <p:cNvPr id="8" name="Flèche droite 7"/>
            <p:cNvSpPr/>
            <p:nvPr/>
          </p:nvSpPr>
          <p:spPr bwMode="auto">
            <a:xfrm>
              <a:off x="3779912" y="4581128"/>
              <a:ext cx="504056" cy="202023"/>
            </a:xfrm>
            <a:prstGeom prst="right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sp>
        <p:nvSpPr>
          <p:cNvPr id="10"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200" b="1" dirty="0">
                <a:solidFill>
                  <a:srgbClr val="800000"/>
                </a:solidFill>
                <a:latin typeface="Times New Roman" pitchFamily="18" charset="0"/>
                <a:cs typeface="DejaVu Sans" pitchFamily="34" charset="0"/>
              </a:rPr>
              <a:t>複言語教育に関するその他の理論</a:t>
            </a:r>
            <a:endParaRPr lang="en-GB" sz="3200" b="1" dirty="0">
              <a:solidFill>
                <a:srgbClr val="800000"/>
              </a:solidFill>
              <a:latin typeface="Times New Roman" pitchFamily="18" charset="0"/>
              <a:cs typeface="DejaVu Sans" pitchFamily="34" charset="0"/>
            </a:endParaRPr>
          </a:p>
        </p:txBody>
      </p:sp>
      <p:sp>
        <p:nvSpPr>
          <p:cNvPr id="11" name="ZoneTexte 10"/>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en-US" sz="2400" b="1" dirty="0"/>
              <a:t>洞察力</a:t>
            </a:r>
            <a:r>
              <a:rPr lang="ja-JP" altLang="fr-FR" sz="2400" b="1" dirty="0"/>
              <a:t>、学ぶための学習、自律性</a:t>
            </a:r>
            <a:endParaRPr lang="en-US" sz="2400" b="1" dirty="0"/>
          </a:p>
        </p:txBody>
      </p:sp>
    </p:spTree>
    <p:extLst>
      <p:ext uri="{BB962C8B-B14F-4D97-AF65-F5344CB8AC3E}">
        <p14:creationId xmlns:p14="http://schemas.microsoft.com/office/powerpoint/2010/main" val="32411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22</a:t>
            </a:fld>
            <a:endParaRPr lang="fr-FR" dirty="0"/>
          </a:p>
        </p:txBody>
      </p:sp>
      <p:sp>
        <p:nvSpPr>
          <p:cNvPr id="5" name="ZoneTexte 4"/>
          <p:cNvSpPr txBox="1"/>
          <p:nvPr/>
        </p:nvSpPr>
        <p:spPr>
          <a:xfrm>
            <a:off x="1288503" y="764704"/>
            <a:ext cx="659586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fr-FR" sz="2400" b="1" dirty="0"/>
              <a:t>複言語</a:t>
            </a:r>
            <a:r>
              <a:rPr lang="fr-FR" altLang="ja-JP" sz="2400" b="1" dirty="0"/>
              <a:t>…</a:t>
            </a:r>
            <a:r>
              <a:rPr lang="ja-JP" altLang="fr-FR" sz="2400" b="1" dirty="0"/>
              <a:t>そして相互文化教育：</a:t>
            </a:r>
            <a:endParaRPr lang="en-US" sz="2400" b="1" dirty="0"/>
          </a:p>
        </p:txBody>
      </p:sp>
      <p:sp>
        <p:nvSpPr>
          <p:cNvPr id="6" name="ZoneTexte 5"/>
          <p:cNvSpPr txBox="1"/>
          <p:nvPr/>
        </p:nvSpPr>
        <p:spPr>
          <a:xfrm>
            <a:off x="9673" y="1313631"/>
            <a:ext cx="9134327" cy="2763441"/>
          </a:xfrm>
          <a:prstGeom prst="rect">
            <a:avLst/>
          </a:prstGeom>
          <a:solidFill>
            <a:srgbClr val="FDFFE5">
              <a:alpha val="54902"/>
            </a:srgbClr>
          </a:solidFill>
          <a:ln>
            <a:solidFill>
              <a:schemeClr val="tx1"/>
            </a:solidFill>
          </a:ln>
        </p:spPr>
        <p:txBody>
          <a:bodyPr wrap="square" rtlCol="0">
            <a:spAutoFit/>
          </a:bodyPr>
          <a:lstStyle/>
          <a:p>
            <a:r>
              <a:rPr lang="ja-JP" altLang="fr-FR" sz="2800" b="1" dirty="0"/>
              <a:t>“</a:t>
            </a:r>
            <a:r>
              <a:rPr lang="ja-JP" altLang="fr-FR" sz="2800" b="1" dirty="0">
                <a:solidFill>
                  <a:srgbClr val="CB0066"/>
                </a:solidFill>
              </a:rPr>
              <a:t>複言語及び相互文化教育は二つの目的がある。一つ目は、言語的及び相互文化的能力</a:t>
            </a:r>
            <a:r>
              <a:rPr lang="ja-JP" altLang="fr-FR" sz="2800" b="1" dirty="0"/>
              <a:t>の習得を促進させること。</a:t>
            </a:r>
            <a:r>
              <a:rPr lang="fr-FR" altLang="ja-JP" sz="2800" b="1" dirty="0"/>
              <a:t>[…]</a:t>
            </a:r>
            <a:r>
              <a:rPr lang="ja-JP" altLang="fr-FR" sz="2800" b="1" dirty="0">
                <a:solidFill>
                  <a:srgbClr val="CB0066"/>
                </a:solidFill>
              </a:rPr>
              <a:t>二つ目は</a:t>
            </a:r>
            <a:r>
              <a:rPr lang="ja-JP" altLang="fr-FR" sz="2800" b="1" dirty="0"/>
              <a:t>、人格形成を促すこと</a:t>
            </a:r>
            <a:r>
              <a:rPr lang="en-US" altLang="ja-JP" sz="2800" b="1" dirty="0"/>
              <a:t> </a:t>
            </a:r>
            <a:r>
              <a:rPr lang="fr-FR" altLang="ja-JP" sz="2800" b="1" dirty="0"/>
              <a:t>[…]:</a:t>
            </a:r>
            <a:r>
              <a:rPr lang="ja-JP" altLang="fr-FR" sz="2800" b="1" dirty="0"/>
              <a:t>　</a:t>
            </a:r>
            <a:r>
              <a:rPr lang="ja-JP" altLang="en-US" sz="2800" b="1" dirty="0"/>
              <a:t>これにより</a:t>
            </a:r>
            <a:r>
              <a:rPr lang="fr-FR" altLang="ja-JP" sz="2800" b="1" dirty="0"/>
              <a:t>[</a:t>
            </a:r>
            <a:r>
              <a:rPr lang="ja-JP" altLang="fr-FR" sz="2800" b="1" dirty="0"/>
              <a:t>ひとりひとりが</a:t>
            </a:r>
            <a:r>
              <a:rPr lang="fr-FR" altLang="ja-JP" sz="2800" b="1" dirty="0"/>
              <a:t>]</a:t>
            </a:r>
            <a:r>
              <a:rPr lang="ja-JP" altLang="fr-FR" sz="2800" b="1" dirty="0"/>
              <a:t>多言語及び多文化社会における</a:t>
            </a:r>
            <a:r>
              <a:rPr lang="ja-JP" altLang="fr-FR" sz="2800" b="1" dirty="0">
                <a:solidFill>
                  <a:srgbClr val="CB0066"/>
                </a:solidFill>
              </a:rPr>
              <a:t>言語と文化の多様性を尊重し受け入れる</a:t>
            </a:r>
            <a:r>
              <a:rPr lang="ja-JP" altLang="fr-FR" sz="2800" b="1" dirty="0"/>
              <a:t>ことを奨励する</a:t>
            </a:r>
            <a:r>
              <a:rPr lang="fr-FR" altLang="ja-JP" sz="2800" b="1" dirty="0"/>
              <a:t>[…]</a:t>
            </a:r>
            <a:r>
              <a:rPr lang="ja-JP" altLang="fr-FR" sz="2800" b="1" dirty="0"/>
              <a:t>。” </a:t>
            </a:r>
            <a:r>
              <a:rPr lang="en-US" sz="2800" dirty="0"/>
              <a:t>(Guide, 15)</a:t>
            </a:r>
          </a:p>
        </p:txBody>
      </p:sp>
      <p:sp>
        <p:nvSpPr>
          <p:cNvPr id="7" name="ZoneTexte 6"/>
          <p:cNvSpPr txBox="1"/>
          <p:nvPr/>
        </p:nvSpPr>
        <p:spPr>
          <a:xfrm>
            <a:off x="0" y="4421430"/>
            <a:ext cx="9144000" cy="1815882"/>
          </a:xfrm>
          <a:prstGeom prst="rect">
            <a:avLst/>
          </a:prstGeom>
          <a:solidFill>
            <a:srgbClr val="FDFFE5">
              <a:alpha val="54902"/>
            </a:srgbClr>
          </a:solidFill>
          <a:ln>
            <a:solidFill>
              <a:schemeClr val="tx1"/>
            </a:solidFill>
          </a:ln>
        </p:spPr>
        <p:txBody>
          <a:bodyPr wrap="square" rtlCol="0">
            <a:spAutoFit/>
          </a:bodyPr>
          <a:lstStyle/>
          <a:p>
            <a:r>
              <a:rPr lang="ja-JP" altLang="en-US" sz="2800" b="1" dirty="0"/>
              <a:t>ガイド</a:t>
            </a:r>
            <a:r>
              <a:rPr lang="ja-JP" altLang="fr-FR" sz="2800" b="1" dirty="0"/>
              <a:t>では二つの用語を使っている：</a:t>
            </a:r>
            <a:endParaRPr lang="fr-FR" altLang="ja-JP" sz="2800" b="1" dirty="0"/>
          </a:p>
          <a:p>
            <a:r>
              <a:rPr lang="ja-JP" altLang="fr-FR" sz="2800" b="1" dirty="0"/>
              <a:t>“</a:t>
            </a:r>
            <a:r>
              <a:rPr lang="ja-JP" altLang="fr-FR" sz="2800" b="1" dirty="0">
                <a:solidFill>
                  <a:srgbClr val="CB0066"/>
                </a:solidFill>
              </a:rPr>
              <a:t>複文化性</a:t>
            </a:r>
            <a:r>
              <a:rPr lang="ja-JP" altLang="fr-FR" sz="2800" b="1" dirty="0"/>
              <a:t>とはさまざまな文化に参加する能力を意味する。</a:t>
            </a:r>
            <a:r>
              <a:rPr lang="ja-JP" altLang="fr-FR" sz="2800" b="1" dirty="0">
                <a:solidFill>
                  <a:srgbClr val="CB0066"/>
                </a:solidFill>
              </a:rPr>
              <a:t>相互文化</a:t>
            </a:r>
            <a:r>
              <a:rPr lang="ja-JP" altLang="fr-FR" sz="2800" b="1" dirty="0"/>
              <a:t>能力とは、他者性と文化多様性を経験する能力である</a:t>
            </a:r>
            <a:r>
              <a:rPr lang="fr-FR" altLang="ja-JP" sz="2800" b="1" dirty="0"/>
              <a:t>[…]</a:t>
            </a:r>
            <a:r>
              <a:rPr lang="ja-JP" altLang="fr-FR" sz="2800" b="1" dirty="0"/>
              <a:t>。” </a:t>
            </a:r>
            <a:r>
              <a:rPr lang="en-US" sz="2800" dirty="0"/>
              <a:t>(Guide, 10)</a:t>
            </a:r>
          </a:p>
        </p:txBody>
      </p:sp>
      <p:sp>
        <p:nvSpPr>
          <p:cNvPr id="8"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200" b="1" dirty="0">
                <a:solidFill>
                  <a:srgbClr val="800000"/>
                </a:solidFill>
                <a:latin typeface="Times New Roman" pitchFamily="18" charset="0"/>
                <a:cs typeface="DejaVu Sans" pitchFamily="34" charset="0"/>
              </a:rPr>
              <a:t>複言語教育に関するその他の理論</a:t>
            </a:r>
            <a:endParaRPr lang="en-GB" sz="3200" b="1" dirty="0">
              <a:solidFill>
                <a:srgbClr val="800000"/>
              </a:solidFill>
              <a:latin typeface="Times New Roman" pitchFamily="18" charset="0"/>
              <a:cs typeface="DejaVu Sans" pitchFamily="34" charset="0"/>
            </a:endParaRPr>
          </a:p>
        </p:txBody>
      </p:sp>
    </p:spTree>
    <p:extLst>
      <p:ext uri="{BB962C8B-B14F-4D97-AF65-F5344CB8AC3E}">
        <p14:creationId xmlns:p14="http://schemas.microsoft.com/office/powerpoint/2010/main" val="20126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23</a:t>
            </a:fld>
            <a:endParaRPr lang="fr-FR"/>
          </a:p>
        </p:txBody>
      </p:sp>
      <p:sp>
        <p:nvSpPr>
          <p:cNvPr id="5" name="ZoneTexte 4"/>
          <p:cNvSpPr txBox="1"/>
          <p:nvPr/>
        </p:nvSpPr>
        <p:spPr>
          <a:xfrm>
            <a:off x="734007" y="735087"/>
            <a:ext cx="7704855"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fr-FR" sz="2400" b="1" dirty="0"/>
              <a:t>複言語及び相互文化教育と社会</a:t>
            </a:r>
            <a:endParaRPr lang="en-US" sz="2400" b="1" dirty="0"/>
          </a:p>
        </p:txBody>
      </p:sp>
      <p:sp>
        <p:nvSpPr>
          <p:cNvPr id="6" name="ZoneTexte 5"/>
          <p:cNvSpPr txBox="1"/>
          <p:nvPr/>
        </p:nvSpPr>
        <p:spPr>
          <a:xfrm>
            <a:off x="9671" y="2622391"/>
            <a:ext cx="9153525" cy="1815882"/>
          </a:xfrm>
          <a:prstGeom prst="rect">
            <a:avLst/>
          </a:prstGeom>
          <a:solidFill>
            <a:srgbClr val="FDFFE5">
              <a:alpha val="54902"/>
            </a:srgbClr>
          </a:solidFill>
          <a:ln>
            <a:solidFill>
              <a:schemeClr val="tx1"/>
            </a:solidFill>
          </a:ln>
        </p:spPr>
        <p:txBody>
          <a:bodyPr wrap="square" rtlCol="0">
            <a:spAutoFit/>
          </a:bodyPr>
          <a:lstStyle/>
          <a:p>
            <a:r>
              <a:rPr lang="ja-JP" altLang="fr-FR" sz="2800" i="1" dirty="0"/>
              <a:t>“こうした複言語及び相互文化教育を構成するさまざまな要素には</a:t>
            </a:r>
            <a:r>
              <a:rPr lang="ja-JP" altLang="fr-FR" sz="2800" i="1" dirty="0">
                <a:solidFill>
                  <a:srgbClr val="CB0066"/>
                </a:solidFill>
              </a:rPr>
              <a:t>受容性</a:t>
            </a:r>
            <a:r>
              <a:rPr lang="ja-JP" altLang="fr-FR" sz="2800" i="1" dirty="0"/>
              <a:t>と</a:t>
            </a:r>
            <a:r>
              <a:rPr lang="ja-JP" altLang="fr-FR" sz="2800" i="1" dirty="0">
                <a:solidFill>
                  <a:srgbClr val="CB0066"/>
                </a:solidFill>
              </a:rPr>
              <a:t>社会的結束</a:t>
            </a:r>
            <a:r>
              <a:rPr lang="ja-JP" altLang="fr-FR" sz="2800" i="1" dirty="0"/>
              <a:t>を強化する働きがある。それらは</a:t>
            </a:r>
            <a:r>
              <a:rPr lang="ja-JP" altLang="fr-FR" sz="2800" i="1" dirty="0">
                <a:solidFill>
                  <a:srgbClr val="CB0066"/>
                </a:solidFill>
              </a:rPr>
              <a:t>民主的市民性</a:t>
            </a:r>
            <a:r>
              <a:rPr lang="ja-JP" altLang="fr-FR" sz="2800" i="1" dirty="0"/>
              <a:t>への準備であり、</a:t>
            </a:r>
            <a:r>
              <a:rPr lang="ja-JP" altLang="fr-FR" sz="2800" i="1" dirty="0">
                <a:solidFill>
                  <a:srgbClr val="CB0066"/>
                </a:solidFill>
              </a:rPr>
              <a:t>知識社会</a:t>
            </a:r>
            <a:r>
              <a:rPr lang="ja-JP" altLang="fr-FR" sz="2800" i="1" dirty="0"/>
              <a:t>の確立に貢献する。” </a:t>
            </a:r>
            <a:r>
              <a:rPr lang="en-US" sz="2800" dirty="0"/>
              <a:t>(Guide, 16)</a:t>
            </a:r>
          </a:p>
        </p:txBody>
      </p:sp>
      <p:sp>
        <p:nvSpPr>
          <p:cNvPr id="7"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200" b="1" dirty="0">
                <a:solidFill>
                  <a:srgbClr val="800000"/>
                </a:solidFill>
                <a:latin typeface="Times New Roman" pitchFamily="18" charset="0"/>
                <a:cs typeface="DejaVu Sans" pitchFamily="34" charset="0"/>
              </a:rPr>
              <a:t>複言語教育に関するその他の理論</a:t>
            </a:r>
            <a:endParaRPr lang="en-GB" sz="3200" b="1" dirty="0">
              <a:solidFill>
                <a:srgbClr val="800000"/>
              </a:solidFill>
              <a:latin typeface="Times New Roman" pitchFamily="18" charset="0"/>
              <a:cs typeface="DejaVu Sans" pitchFamily="34" charset="0"/>
            </a:endParaRPr>
          </a:p>
        </p:txBody>
      </p:sp>
    </p:spTree>
    <p:extLst>
      <p:ext uri="{BB962C8B-B14F-4D97-AF65-F5344CB8AC3E}">
        <p14:creationId xmlns:p14="http://schemas.microsoft.com/office/powerpoint/2010/main" val="30071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a:srcRect/>
          <a:stretch>
            <a:fillRect/>
          </a:stretch>
        </p:blipFill>
        <p:spPr bwMode="auto">
          <a:xfrm>
            <a:off x="3779838" y="2835275"/>
            <a:ext cx="5364162" cy="4022725"/>
          </a:xfrm>
          <a:prstGeom prst="rect">
            <a:avLst/>
          </a:prstGeom>
          <a:noFill/>
          <a:ln w="9525">
            <a:solidFill>
              <a:schemeClr val="tx1"/>
            </a:solidFill>
            <a:miter lim="800000"/>
            <a:headEnd/>
            <a:tailEnd/>
          </a:ln>
        </p:spPr>
      </p:pic>
      <p:sp>
        <p:nvSpPr>
          <p:cNvPr id="104475" name="AutoShape 27"/>
          <p:cNvSpPr>
            <a:spLocks noChangeArrowheads="1"/>
          </p:cNvSpPr>
          <p:nvPr/>
        </p:nvSpPr>
        <p:spPr bwMode="auto">
          <a:xfrm>
            <a:off x="3270582" y="1366912"/>
            <a:ext cx="5830888" cy="1270000"/>
          </a:xfrm>
          <a:prstGeom prst="wedgeRoundRectCallout">
            <a:avLst>
              <a:gd name="adj1" fmla="val -53459"/>
              <a:gd name="adj2" fmla="val -87258"/>
              <a:gd name="adj3" fmla="val 16667"/>
            </a:avLst>
          </a:prstGeom>
          <a:solidFill>
            <a:srgbClr val="FFCCFF"/>
          </a:solidFill>
          <a:ln w="9525">
            <a:solidFill>
              <a:schemeClr val="tx1"/>
            </a:solidFill>
            <a:miter lim="800000"/>
            <a:headEnd/>
            <a:tailEnd/>
          </a:ln>
        </p:spPr>
        <p:txBody>
          <a:bodyPr/>
          <a:lstStyle/>
          <a:p>
            <a:pPr eaLnBrk="0" hangingPunct="0"/>
            <a:r>
              <a:rPr lang="ja-JP" altLang="fr-FR" sz="2400" b="1" dirty="0">
                <a:solidFill>
                  <a:srgbClr val="CB0066"/>
                </a:solidFill>
              </a:rPr>
              <a:t>英語の後にドイツ語</a:t>
            </a:r>
            <a:r>
              <a:rPr lang="ja-JP" altLang="fr-FR" sz="2400" b="1" dirty="0"/>
              <a:t>を学ぶ例、</a:t>
            </a:r>
            <a:r>
              <a:rPr lang="fr-FR" altLang="ja-JP" sz="2400" b="1" dirty="0" err="1"/>
              <a:t>Kursiša</a:t>
            </a:r>
            <a:r>
              <a:rPr lang="fr-FR" altLang="ja-JP" sz="2400" b="1" dirty="0"/>
              <a:t>, A. &amp; </a:t>
            </a:r>
            <a:r>
              <a:rPr lang="fr-FR" altLang="ja-JP" sz="2400" b="1" dirty="0" err="1"/>
              <a:t>Neuner</a:t>
            </a:r>
            <a:r>
              <a:rPr lang="fr-FR" altLang="ja-JP" sz="2400" b="1" dirty="0"/>
              <a:t>, G. (2006)</a:t>
            </a:r>
            <a:r>
              <a:rPr lang="ja-JP" altLang="fr-FR" sz="2400" b="1" dirty="0"/>
              <a:t>より</a:t>
            </a:r>
            <a:endParaRPr lang="fr-FR" sz="2400" b="1" dirty="0"/>
          </a:p>
        </p:txBody>
      </p:sp>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24</a:t>
            </a:fld>
            <a:endParaRPr lang="fr-FR"/>
          </a:p>
        </p:txBody>
      </p:sp>
      <p:sp>
        <p:nvSpPr>
          <p:cNvPr id="9"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600" b="1" dirty="0">
                <a:solidFill>
                  <a:srgbClr val="800000"/>
                </a:solidFill>
                <a:latin typeface="Times New Roman" pitchFamily="18" charset="0"/>
                <a:cs typeface="DejaVu Sans" pitchFamily="34" charset="0"/>
              </a:rPr>
              <a:t>さらなる例 </a:t>
            </a:r>
            <a:r>
              <a:rPr lang="fr-FR" altLang="ja-JP" sz="3600" b="1" dirty="0">
                <a:solidFill>
                  <a:srgbClr val="800000"/>
                </a:solidFill>
                <a:latin typeface="Times New Roman" pitchFamily="18" charset="0"/>
                <a:cs typeface="DejaVu Sans" pitchFamily="34" charset="0"/>
              </a:rPr>
              <a:t>– </a:t>
            </a:r>
            <a:r>
              <a:rPr lang="ja-JP" altLang="fr-FR" sz="3600" b="1" dirty="0">
                <a:solidFill>
                  <a:srgbClr val="800000"/>
                </a:solidFill>
                <a:latin typeface="Times New Roman" pitchFamily="18" charset="0"/>
                <a:cs typeface="DejaVu Sans" pitchFamily="34" charset="0"/>
              </a:rPr>
              <a:t>語彙的側面を超えて</a:t>
            </a:r>
            <a:endParaRPr lang="en-GB" sz="3600" b="1" dirty="0">
              <a:solidFill>
                <a:srgbClr val="800000"/>
              </a:solidFill>
              <a:latin typeface="Times New Roman" pitchFamily="18" charset="0"/>
              <a:cs typeface="DejaVu Sans" pitchFamily="34" charset="0"/>
            </a:endParaRPr>
          </a:p>
        </p:txBody>
      </p:sp>
      <p:sp>
        <p:nvSpPr>
          <p:cNvPr id="5" name="ZoneTexte 4"/>
          <p:cNvSpPr txBox="1"/>
          <p:nvPr/>
        </p:nvSpPr>
        <p:spPr>
          <a:xfrm>
            <a:off x="3241353" y="4070517"/>
            <a:ext cx="3254006" cy="523220"/>
          </a:xfrm>
          <a:prstGeom prst="rect">
            <a:avLst/>
          </a:prstGeom>
          <a:solidFill>
            <a:srgbClr val="FDFFE5"/>
          </a:solidFill>
          <a:ln>
            <a:solidFill>
              <a:schemeClr val="tx1"/>
            </a:solidFill>
          </a:ln>
        </p:spPr>
        <p:txBody>
          <a:bodyPr wrap="square" rtlCol="0">
            <a:spAutoFit/>
          </a:bodyPr>
          <a:lstStyle/>
          <a:p>
            <a:pPr algn="ctr"/>
            <a:r>
              <a:rPr lang="fr-FR" sz="2800" b="1" dirty="0">
                <a:latin typeface="Arial Narrow" panose="020B0606020202030204" pitchFamily="34" charset="0"/>
              </a:rPr>
              <a:t>I </a:t>
            </a:r>
            <a:r>
              <a:rPr lang="fr-FR" sz="2800" b="1" dirty="0" err="1">
                <a:latin typeface="Arial Narrow" panose="020B0606020202030204" pitchFamily="34" charset="0"/>
              </a:rPr>
              <a:t>really</a:t>
            </a:r>
            <a:r>
              <a:rPr lang="fr-FR" sz="2800" b="1" dirty="0">
                <a:latin typeface="Arial Narrow" panose="020B0606020202030204" pitchFamily="34" charset="0"/>
              </a:rPr>
              <a:t> </a:t>
            </a:r>
            <a:r>
              <a:rPr lang="fr-FR" sz="2800" b="1" dirty="0">
                <a:solidFill>
                  <a:srgbClr val="C00000"/>
                </a:solidFill>
                <a:latin typeface="Arial Narrow" panose="020B0606020202030204" pitchFamily="34" charset="0"/>
              </a:rPr>
              <a:t>must</a:t>
            </a:r>
            <a:r>
              <a:rPr lang="fr-FR" sz="2800" b="1" dirty="0">
                <a:latin typeface="Arial Narrow" panose="020B0606020202030204" pitchFamily="34" charset="0"/>
              </a:rPr>
              <a:t> go </a:t>
            </a:r>
            <a:r>
              <a:rPr lang="fr-FR" sz="2800" b="1" dirty="0" err="1">
                <a:latin typeface="Arial Narrow" panose="020B0606020202030204" pitchFamily="34" charset="0"/>
              </a:rPr>
              <a:t>now</a:t>
            </a:r>
            <a:endParaRPr lang="fr-FR" sz="2800" b="1" dirty="0">
              <a:latin typeface="Arial Narrow" panose="020B0606020202030204" pitchFamily="34" charset="0"/>
            </a:endParaRPr>
          </a:p>
        </p:txBody>
      </p:sp>
      <p:sp>
        <p:nvSpPr>
          <p:cNvPr id="11" name="ZoneTexte 10"/>
          <p:cNvSpPr txBox="1"/>
          <p:nvPr/>
        </p:nvSpPr>
        <p:spPr>
          <a:xfrm>
            <a:off x="4139952" y="5066020"/>
            <a:ext cx="4961518" cy="523220"/>
          </a:xfrm>
          <a:prstGeom prst="rect">
            <a:avLst/>
          </a:prstGeom>
          <a:solidFill>
            <a:srgbClr val="FDFFE5"/>
          </a:solidFill>
          <a:ln>
            <a:solidFill>
              <a:schemeClr val="tx1"/>
            </a:solidFill>
          </a:ln>
        </p:spPr>
        <p:txBody>
          <a:bodyPr wrap="square" rtlCol="0">
            <a:spAutoFit/>
          </a:bodyPr>
          <a:lstStyle/>
          <a:p>
            <a:pPr algn="ctr"/>
            <a:r>
              <a:rPr lang="fr-FR" sz="2800" b="1" dirty="0" err="1">
                <a:latin typeface="Arial Narrow" panose="020B0606020202030204" pitchFamily="34" charset="0"/>
              </a:rPr>
              <a:t>Ich</a:t>
            </a:r>
            <a:r>
              <a:rPr lang="fr-FR" sz="2800" b="1" dirty="0">
                <a:latin typeface="Arial Narrow" panose="020B0606020202030204" pitchFamily="34" charset="0"/>
              </a:rPr>
              <a:t> </a:t>
            </a:r>
            <a:r>
              <a:rPr lang="fr-FR" sz="2800" b="1" dirty="0" err="1">
                <a:solidFill>
                  <a:srgbClr val="C00000"/>
                </a:solidFill>
                <a:latin typeface="Arial Narrow" panose="020B0606020202030204" pitchFamily="34" charset="0"/>
              </a:rPr>
              <a:t>muss</a:t>
            </a:r>
            <a:r>
              <a:rPr lang="fr-FR" sz="2800" b="1" dirty="0">
                <a:solidFill>
                  <a:srgbClr val="C00000"/>
                </a:solidFill>
                <a:latin typeface="Arial Narrow" panose="020B0606020202030204" pitchFamily="34" charset="0"/>
              </a:rPr>
              <a:t> </a:t>
            </a:r>
            <a:r>
              <a:rPr lang="fr-FR" sz="2800" b="1" dirty="0" err="1">
                <a:latin typeface="Arial Narrow" panose="020B0606020202030204" pitchFamily="34" charset="0"/>
              </a:rPr>
              <a:t>jetzt</a:t>
            </a:r>
            <a:r>
              <a:rPr lang="fr-FR" sz="2800" b="1" dirty="0">
                <a:latin typeface="Arial Narrow" panose="020B0606020202030204" pitchFamily="34" charset="0"/>
              </a:rPr>
              <a:t> aber </a:t>
            </a:r>
            <a:r>
              <a:rPr lang="fr-FR" sz="2800" b="1" dirty="0" err="1">
                <a:latin typeface="Arial Narrow" panose="020B0606020202030204" pitchFamily="34" charset="0"/>
              </a:rPr>
              <a:t>wirklich</a:t>
            </a:r>
            <a:r>
              <a:rPr lang="fr-FR" sz="2800" b="1" dirty="0">
                <a:latin typeface="Arial Narrow" panose="020B0606020202030204" pitchFamily="34" charset="0"/>
              </a:rPr>
              <a:t> </a:t>
            </a:r>
            <a:r>
              <a:rPr lang="fr-FR" sz="2800" b="1" dirty="0" err="1">
                <a:latin typeface="Arial Narrow" panose="020B0606020202030204" pitchFamily="34" charset="0"/>
              </a:rPr>
              <a:t>gehen</a:t>
            </a:r>
            <a:endParaRPr lang="fr-FR" sz="2800" b="1" dirty="0">
              <a:latin typeface="Arial Narrow" panose="020B0606020202030204" pitchFamily="34" charset="0"/>
            </a:endParaRPr>
          </a:p>
        </p:txBody>
      </p:sp>
      <p:sp>
        <p:nvSpPr>
          <p:cNvPr id="12" name="AutoShape 27"/>
          <p:cNvSpPr>
            <a:spLocks noChangeArrowheads="1"/>
          </p:cNvSpPr>
          <p:nvPr/>
        </p:nvSpPr>
        <p:spPr bwMode="auto">
          <a:xfrm>
            <a:off x="-30506" y="2873286"/>
            <a:ext cx="4746522" cy="724948"/>
          </a:xfrm>
          <a:prstGeom prst="wedgeRoundRectCallout">
            <a:avLst>
              <a:gd name="adj1" fmla="val -18497"/>
              <a:gd name="adj2" fmla="val 153125"/>
              <a:gd name="adj3" fmla="val 16667"/>
            </a:avLst>
          </a:prstGeom>
          <a:solidFill>
            <a:srgbClr val="FFCCFF"/>
          </a:solidFill>
          <a:ln w="9525">
            <a:solidFill>
              <a:schemeClr val="tx1"/>
            </a:solidFill>
            <a:miter lim="800000"/>
            <a:headEnd/>
            <a:tailEnd/>
          </a:ln>
        </p:spPr>
        <p:txBody>
          <a:bodyPr/>
          <a:lstStyle/>
          <a:p>
            <a:pPr eaLnBrk="0" hangingPunct="0"/>
            <a:r>
              <a:rPr lang="ja-JP" altLang="fr-FR" sz="2400" b="1" dirty="0"/>
              <a:t>両言語における</a:t>
            </a:r>
            <a:r>
              <a:rPr lang="ja-JP" altLang="fr-FR" sz="2400" b="1" dirty="0">
                <a:solidFill>
                  <a:srgbClr val="CB0066"/>
                </a:solidFill>
              </a:rPr>
              <a:t>法動詞</a:t>
            </a:r>
            <a:r>
              <a:rPr lang="ja-JP" altLang="fr-FR" sz="2400" b="1" dirty="0"/>
              <a:t>について</a:t>
            </a:r>
            <a:endParaRPr lang="fr-FR" sz="2400" b="1" dirty="0"/>
          </a:p>
        </p:txBody>
      </p:sp>
    </p:spTree>
    <p:extLst>
      <p:ext uri="{BB962C8B-B14F-4D97-AF65-F5344CB8AC3E}">
        <p14:creationId xmlns:p14="http://schemas.microsoft.com/office/powerpoint/2010/main" val="37988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par>
                          <p:cTn id="8" fill="hold">
                            <p:stCondLst>
                              <p:cond delay="1500"/>
                            </p:stCondLst>
                            <p:childTnLst>
                              <p:par>
                                <p:cTn id="9" presetID="22" presetClass="entr" presetSubtype="1" fill="hold" nodeType="afterEffect">
                                  <p:stCondLst>
                                    <p:cond delay="500"/>
                                  </p:stCondLst>
                                  <p:childTnLst>
                                    <p:set>
                                      <p:cBhvr>
                                        <p:cTn id="10" dur="1" fill="hold">
                                          <p:stCondLst>
                                            <p:cond delay="0"/>
                                          </p:stCondLst>
                                        </p:cTn>
                                        <p:tgtEl>
                                          <p:spTgt spid="78849"/>
                                        </p:tgtEl>
                                        <p:attrNameLst>
                                          <p:attrName>style.visibility</p:attrName>
                                        </p:attrNameLst>
                                      </p:cBhvr>
                                      <p:to>
                                        <p:strVal val="visible"/>
                                      </p:to>
                                    </p:set>
                                    <p:animEffect transition="in" filter="wipe(up)">
                                      <p:cBhvr>
                                        <p:cTn id="11" dur="1000"/>
                                        <p:tgtEl>
                                          <p:spTgt spid="78849"/>
                                        </p:tgtEl>
                                      </p:cBhvr>
                                    </p:animEffect>
                                  </p:childTnLst>
                                </p:cTn>
                              </p:par>
                            </p:childTnLst>
                          </p:cTn>
                        </p:par>
                        <p:par>
                          <p:cTn id="12" fill="hold">
                            <p:stCondLst>
                              <p:cond delay="3000"/>
                            </p:stCondLst>
                            <p:childTnLst>
                              <p:par>
                                <p:cTn id="13" presetID="22" presetClass="entr" presetSubtype="4"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par>
                                <p:cTn id="23" presetID="42" presetClass="path" presetSubtype="0" accel="50000" decel="50000" fill="hold" grpId="1" nodeType="withEffect">
                                  <p:stCondLst>
                                    <p:cond delay="500"/>
                                  </p:stCondLst>
                                  <p:childTnLst>
                                    <p:animMotion origin="layout" path="M 4.72222E-6 -2.96296E-6 L -0.3474 0.13635 " pathEditMode="relative" rAng="0" ptsTypes="AA">
                                      <p:cBhvr>
                                        <p:cTn id="24" dur="2000" fill="hold"/>
                                        <p:tgtEl>
                                          <p:spTgt spid="5"/>
                                        </p:tgtEl>
                                        <p:attrNameLst>
                                          <p:attrName>ppt_x</p:attrName>
                                          <p:attrName>ppt_y</p:attrName>
                                        </p:attrNameLst>
                                      </p:cBhvr>
                                      <p:rCtr x="-17378" y="6806"/>
                                    </p:animMotion>
                                  </p:childTnLst>
                                </p:cTn>
                              </p:par>
                            </p:childTnLst>
                          </p:cTn>
                        </p:par>
                        <p:par>
                          <p:cTn id="25" fill="hold">
                            <p:stCondLst>
                              <p:cond delay="2500"/>
                            </p:stCondLst>
                            <p:childTnLst>
                              <p:par>
                                <p:cTn id="26" presetID="53" presetClass="entr" presetSubtype="16"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par>
                                <p:cTn id="31" presetID="42" presetClass="path" presetSubtype="0" accel="50000" decel="50000" fill="hold" grpId="1" nodeType="withEffect">
                                  <p:stCondLst>
                                    <p:cond delay="0"/>
                                  </p:stCondLst>
                                  <p:childTnLst>
                                    <p:animMotion origin="layout" path="M -0.00729 -0.12986 L 3.33333E-6 3.33333E-6 " pathEditMode="relative" rAng="0" ptsTypes="AA">
                                      <p:cBhvr>
                                        <p:cTn id="32" dur="2000" fill="hold"/>
                                        <p:tgtEl>
                                          <p:spTgt spid="11"/>
                                        </p:tgtEl>
                                        <p:attrNameLst>
                                          <p:attrName>ppt_x</p:attrName>
                                          <p:attrName>ppt_y</p:attrName>
                                        </p:attrNameLst>
                                      </p:cBhvr>
                                      <p:rCtr x="0"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5" grpId="0" animBg="1"/>
      <p:bldP spid="5" grpId="1" animBg="1"/>
      <p:bldP spid="11" grpId="0" animBg="1"/>
      <p:bldP spid="11" grpId="1"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a:srcRect/>
          <a:stretch>
            <a:fillRect/>
          </a:stretch>
        </p:blipFill>
        <p:spPr bwMode="auto">
          <a:xfrm>
            <a:off x="0" y="27384"/>
            <a:ext cx="9144000" cy="6858000"/>
          </a:xfrm>
          <a:prstGeom prst="rect">
            <a:avLst/>
          </a:prstGeom>
          <a:noFill/>
          <a:ln w="9525">
            <a:noFill/>
            <a:miter lim="800000"/>
            <a:headEnd/>
            <a:tailEnd/>
          </a:ln>
        </p:spPr>
      </p:pic>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25</a:t>
            </a:fld>
            <a:endParaRPr lang="fr-FR"/>
          </a:p>
        </p:txBody>
      </p:sp>
      <p:grpSp>
        <p:nvGrpSpPr>
          <p:cNvPr id="4" name="Groupe 3"/>
          <p:cNvGrpSpPr/>
          <p:nvPr/>
        </p:nvGrpSpPr>
        <p:grpSpPr>
          <a:xfrm>
            <a:off x="2267744" y="2403666"/>
            <a:ext cx="3960440" cy="377262"/>
            <a:chOff x="2267744" y="2403666"/>
            <a:chExt cx="3960440" cy="377262"/>
          </a:xfrm>
        </p:grpSpPr>
        <p:sp>
          <p:nvSpPr>
            <p:cNvPr id="2" name="Ellipse 1"/>
            <p:cNvSpPr/>
            <p:nvPr/>
          </p:nvSpPr>
          <p:spPr bwMode="auto">
            <a:xfrm>
              <a:off x="2267744" y="2420888"/>
              <a:ext cx="576064" cy="3600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5" name="Ellipse 4"/>
            <p:cNvSpPr/>
            <p:nvPr/>
          </p:nvSpPr>
          <p:spPr bwMode="auto">
            <a:xfrm>
              <a:off x="5652120" y="2403666"/>
              <a:ext cx="576064" cy="3600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16" name="Groupe 15"/>
          <p:cNvGrpSpPr/>
          <p:nvPr/>
        </p:nvGrpSpPr>
        <p:grpSpPr>
          <a:xfrm>
            <a:off x="4572000" y="1124744"/>
            <a:ext cx="4114800" cy="4983956"/>
            <a:chOff x="4572000" y="1124744"/>
            <a:chExt cx="4114800" cy="4983956"/>
          </a:xfrm>
        </p:grpSpPr>
        <p:sp>
          <p:nvSpPr>
            <p:cNvPr id="12" name="Ellipse 11"/>
            <p:cNvSpPr/>
            <p:nvPr/>
          </p:nvSpPr>
          <p:spPr bwMode="auto">
            <a:xfrm>
              <a:off x="4572000" y="1124744"/>
              <a:ext cx="3744416" cy="64807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3" name="Ellipse 12"/>
            <p:cNvSpPr/>
            <p:nvPr/>
          </p:nvSpPr>
          <p:spPr bwMode="auto">
            <a:xfrm>
              <a:off x="4942384" y="5157192"/>
              <a:ext cx="3744416" cy="95150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sp>
        <p:nvSpPr>
          <p:cNvPr id="14" name="ZoneTexte 13"/>
          <p:cNvSpPr txBox="1"/>
          <p:nvPr/>
        </p:nvSpPr>
        <p:spPr>
          <a:xfrm>
            <a:off x="138336" y="2829675"/>
            <a:ext cx="6414864" cy="523220"/>
          </a:xfrm>
          <a:prstGeom prst="rect">
            <a:avLst/>
          </a:prstGeom>
          <a:solidFill>
            <a:srgbClr val="FDFFE5">
              <a:alpha val="89804"/>
            </a:srgbClr>
          </a:solidFill>
          <a:ln>
            <a:solidFill>
              <a:schemeClr val="tx1"/>
            </a:solidFill>
          </a:ln>
        </p:spPr>
        <p:txBody>
          <a:bodyPr wrap="square" rtlCol="0">
            <a:spAutoFit/>
          </a:bodyPr>
          <a:lstStyle/>
          <a:p>
            <a:r>
              <a:rPr lang="ja-JP" altLang="fr-FR" sz="2800" b="1" dirty="0"/>
              <a:t>違いもある！語順の文法領域において</a:t>
            </a:r>
            <a:endParaRPr lang="en-US" sz="2800" b="1" dirty="0"/>
          </a:p>
        </p:txBody>
      </p:sp>
      <p:sp>
        <p:nvSpPr>
          <p:cNvPr id="15" name="ZoneTexte 14"/>
          <p:cNvSpPr txBox="1"/>
          <p:nvPr/>
        </p:nvSpPr>
        <p:spPr>
          <a:xfrm>
            <a:off x="971600" y="4293096"/>
            <a:ext cx="8034064" cy="523220"/>
          </a:xfrm>
          <a:prstGeom prst="rect">
            <a:avLst/>
          </a:prstGeom>
          <a:solidFill>
            <a:srgbClr val="FDFFE5">
              <a:alpha val="89804"/>
            </a:srgbClr>
          </a:solidFill>
          <a:ln>
            <a:solidFill>
              <a:schemeClr val="tx1"/>
            </a:solidFill>
          </a:ln>
        </p:spPr>
        <p:txBody>
          <a:bodyPr wrap="square" rtlCol="0">
            <a:spAutoFit/>
          </a:bodyPr>
          <a:lstStyle/>
          <a:p>
            <a:r>
              <a:rPr lang="ja-JP" altLang="fr-FR" sz="2800" b="1" dirty="0"/>
              <a:t>自分の言語と比較：日本語には法動詞がない！</a:t>
            </a:r>
            <a:endParaRPr lang="en-US" sz="2800" b="1" dirty="0"/>
          </a:p>
        </p:txBody>
      </p:sp>
      <p:sp>
        <p:nvSpPr>
          <p:cNvPr id="17" name="Espace réservé du pied de page 16"/>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54670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22" presetClass="entr" presetSubtype="1"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p:stCondLst>
                              <p:cond delay="1000"/>
                            </p:stCondLst>
                            <p:childTnLst>
                              <p:par>
                                <p:cTn id="18" presetID="22" presetClass="entr" presetSubtype="1" fill="hold" grpId="0" nodeType="afterEffect">
                                  <p:stCondLst>
                                    <p:cond delay="100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26</a:t>
            </a:fld>
            <a:endParaRPr lang="fr-FR" dirty="0"/>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600" b="1" dirty="0">
                <a:solidFill>
                  <a:srgbClr val="800000"/>
                </a:solidFill>
                <a:latin typeface="Times New Roman" pitchFamily="18" charset="0"/>
                <a:cs typeface="DejaVu Sans" pitchFamily="34" charset="0"/>
              </a:rPr>
              <a:t>さらなる例 </a:t>
            </a:r>
            <a:r>
              <a:rPr lang="fr-FR" altLang="ja-JP" sz="3600" b="1" dirty="0">
                <a:solidFill>
                  <a:srgbClr val="800000"/>
                </a:solidFill>
                <a:latin typeface="Times New Roman" pitchFamily="18" charset="0"/>
                <a:cs typeface="DejaVu Sans" pitchFamily="34" charset="0"/>
              </a:rPr>
              <a:t>– </a:t>
            </a:r>
            <a:r>
              <a:rPr lang="ja-JP" altLang="fr-FR" sz="3600" b="1" dirty="0">
                <a:solidFill>
                  <a:srgbClr val="800000"/>
                </a:solidFill>
                <a:latin typeface="Times New Roman" pitchFamily="18" charset="0"/>
                <a:cs typeface="DejaVu Sans" pitchFamily="34" charset="0"/>
              </a:rPr>
              <a:t>語彙的側面を超えて</a:t>
            </a:r>
            <a:endParaRPr lang="en-GB" sz="3600" b="1" dirty="0">
              <a:solidFill>
                <a:srgbClr val="800000"/>
              </a:solidFill>
              <a:latin typeface="Times New Roman" pitchFamily="18" charset="0"/>
              <a:cs typeface="DejaVu Sans" pitchFamily="34" charset="0"/>
            </a:endParaRP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fr-FR" sz="2400" b="1" dirty="0"/>
              <a:t>読解方略</a:t>
            </a:r>
            <a:r>
              <a:rPr lang="ja-JP" altLang="en-US" sz="2400" b="1" dirty="0"/>
              <a:t>に関する洞察力</a:t>
            </a:r>
            <a:endParaRPr lang="en-US" sz="2400" b="1" dirty="0"/>
          </a:p>
        </p:txBody>
      </p:sp>
      <p:grpSp>
        <p:nvGrpSpPr>
          <p:cNvPr id="14" name="Groupe 13"/>
          <p:cNvGrpSpPr/>
          <p:nvPr/>
        </p:nvGrpSpPr>
        <p:grpSpPr>
          <a:xfrm>
            <a:off x="35496" y="1609924"/>
            <a:ext cx="5261595" cy="5248076"/>
            <a:chOff x="390525" y="1609924"/>
            <a:chExt cx="5261595" cy="5248076"/>
          </a:xfrm>
        </p:grpSpPr>
        <p:pic>
          <p:nvPicPr>
            <p:cNvPr id="10" name="Image 9"/>
            <p:cNvPicPr>
              <a:picLocks noChangeAspect="1"/>
            </p:cNvPicPr>
            <p:nvPr/>
          </p:nvPicPr>
          <p:blipFill>
            <a:blip r:embed="rId3"/>
            <a:stretch>
              <a:fillRect/>
            </a:stretch>
          </p:blipFill>
          <p:spPr>
            <a:xfrm>
              <a:off x="390525" y="1609924"/>
              <a:ext cx="5261595" cy="5248076"/>
            </a:xfrm>
            <a:prstGeom prst="rect">
              <a:avLst/>
            </a:prstGeom>
            <a:ln>
              <a:solidFill>
                <a:schemeClr val="tx1"/>
              </a:solidFill>
            </a:ln>
          </p:spPr>
        </p:pic>
        <p:sp>
          <p:nvSpPr>
            <p:cNvPr id="11" name="ZoneTexte 10"/>
            <p:cNvSpPr txBox="1"/>
            <p:nvPr/>
          </p:nvSpPr>
          <p:spPr>
            <a:xfrm>
              <a:off x="415474" y="1622567"/>
              <a:ext cx="2284317" cy="646331"/>
            </a:xfrm>
            <a:prstGeom prst="rect">
              <a:avLst/>
            </a:prstGeom>
            <a:solidFill>
              <a:schemeClr val="bg1"/>
            </a:solidFill>
          </p:spPr>
          <p:txBody>
            <a:bodyPr wrap="square" rtlCol="0">
              <a:spAutoFit/>
            </a:bodyPr>
            <a:lstStyle/>
            <a:p>
              <a:r>
                <a:rPr lang="fr-FR" dirty="0"/>
                <a:t>Reading </a:t>
              </a:r>
              <a:r>
                <a:rPr lang="fr-FR" dirty="0" err="1"/>
                <a:t>strategies</a:t>
              </a:r>
              <a:r>
                <a:rPr lang="fr-FR" dirty="0"/>
                <a:t> in </a:t>
              </a:r>
              <a:r>
                <a:rPr lang="fr-FR" i="1" dirty="0" err="1"/>
                <a:t>Explorers</a:t>
              </a:r>
              <a:endParaRPr lang="fr-FR" i="1" dirty="0"/>
            </a:p>
          </p:txBody>
        </p:sp>
        <p:sp>
          <p:nvSpPr>
            <p:cNvPr id="12" name="ZoneTexte 11"/>
            <p:cNvSpPr txBox="1"/>
            <p:nvPr/>
          </p:nvSpPr>
          <p:spPr>
            <a:xfrm>
              <a:off x="3059832" y="1636901"/>
              <a:ext cx="2592288" cy="646331"/>
            </a:xfrm>
            <a:prstGeom prst="rect">
              <a:avLst/>
            </a:prstGeom>
            <a:solidFill>
              <a:schemeClr val="bg1"/>
            </a:solidFill>
          </p:spPr>
          <p:txBody>
            <a:bodyPr wrap="square" rtlCol="0">
              <a:spAutoFit/>
            </a:bodyPr>
            <a:lstStyle/>
            <a:p>
              <a:r>
                <a:rPr lang="fr-FR" dirty="0"/>
                <a:t>Reading </a:t>
              </a:r>
              <a:r>
                <a:rPr lang="fr-FR" dirty="0" err="1"/>
                <a:t>strategies</a:t>
              </a:r>
              <a:r>
                <a:rPr lang="fr-FR" dirty="0"/>
                <a:t> in </a:t>
              </a:r>
              <a:r>
                <a:rPr lang="fr-FR" i="1" dirty="0"/>
                <a:t>Envol</a:t>
              </a:r>
            </a:p>
          </p:txBody>
        </p:sp>
      </p:grpSp>
      <p:sp>
        <p:nvSpPr>
          <p:cNvPr id="13" name="ZoneTexte 12"/>
          <p:cNvSpPr txBox="1"/>
          <p:nvPr/>
        </p:nvSpPr>
        <p:spPr>
          <a:xfrm>
            <a:off x="2704803" y="2927449"/>
            <a:ext cx="2592288" cy="646331"/>
          </a:xfrm>
          <a:prstGeom prst="rect">
            <a:avLst/>
          </a:prstGeom>
          <a:solidFill>
            <a:schemeClr val="bg1"/>
          </a:solidFill>
        </p:spPr>
        <p:txBody>
          <a:bodyPr wrap="square" rtlCol="0">
            <a:spAutoFit/>
          </a:bodyPr>
          <a:lstStyle/>
          <a:p>
            <a:r>
              <a:rPr lang="fr-FR" dirty="0"/>
              <a:t>Reste à </a:t>
            </a:r>
            <a:r>
              <a:rPr lang="fr-FR" dirty="0">
                <a:solidFill>
                  <a:srgbClr val="C00000"/>
                </a:solidFill>
              </a:rPr>
              <a:t>traduire en EN !!!!</a:t>
            </a:r>
            <a:endParaRPr lang="fr-FR" i="1" dirty="0">
              <a:solidFill>
                <a:srgbClr val="C00000"/>
              </a:solidFill>
            </a:endParaRPr>
          </a:p>
        </p:txBody>
      </p:sp>
      <p:sp>
        <p:nvSpPr>
          <p:cNvPr id="17" name="ZoneTexte 16"/>
          <p:cNvSpPr txBox="1"/>
          <p:nvPr/>
        </p:nvSpPr>
        <p:spPr>
          <a:xfrm>
            <a:off x="5436096" y="1139280"/>
            <a:ext cx="3707904" cy="2308324"/>
          </a:xfrm>
          <a:prstGeom prst="rect">
            <a:avLst/>
          </a:prstGeom>
          <a:solidFill>
            <a:srgbClr val="FDFFE5">
              <a:alpha val="89804"/>
            </a:srgbClr>
          </a:solidFill>
          <a:ln>
            <a:solidFill>
              <a:schemeClr val="tx1"/>
            </a:solidFill>
          </a:ln>
        </p:spPr>
        <p:txBody>
          <a:bodyPr wrap="square" rtlCol="0">
            <a:spAutoFit/>
          </a:bodyPr>
          <a:lstStyle/>
          <a:p>
            <a:r>
              <a:rPr lang="ja-JP" altLang="fr-FR" sz="2400" dirty="0"/>
              <a:t>生徒（中等教育レベル）は</a:t>
            </a:r>
            <a:r>
              <a:rPr lang="ja-JP" altLang="fr-FR" sz="2400" dirty="0">
                <a:solidFill>
                  <a:srgbClr val="CB0066"/>
                </a:solidFill>
              </a:rPr>
              <a:t>英語（教書</a:t>
            </a:r>
            <a:r>
              <a:rPr lang="fr-FR" altLang="ja-JP" sz="2400" dirty="0">
                <a:solidFill>
                  <a:srgbClr val="CB0066"/>
                </a:solidFill>
              </a:rPr>
              <a:t>:</a:t>
            </a:r>
            <a:r>
              <a:rPr lang="fr-FR" altLang="ja-JP" sz="2400" dirty="0" err="1">
                <a:solidFill>
                  <a:srgbClr val="CB0066"/>
                </a:solidFill>
              </a:rPr>
              <a:t>Explorers</a:t>
            </a:r>
            <a:r>
              <a:rPr lang="ja-JP" altLang="fr-FR" sz="2400" dirty="0"/>
              <a:t>）</a:t>
            </a:r>
            <a:r>
              <a:rPr lang="ja-JP" altLang="fr-FR" sz="2400" dirty="0">
                <a:solidFill>
                  <a:srgbClr val="CB0066"/>
                </a:solidFill>
              </a:rPr>
              <a:t>の後</a:t>
            </a:r>
            <a:r>
              <a:rPr lang="ja-JP" altLang="fr-FR" sz="2400" dirty="0"/>
              <a:t>に</a:t>
            </a:r>
            <a:r>
              <a:rPr lang="ja-JP" altLang="fr-FR" sz="2400" dirty="0">
                <a:solidFill>
                  <a:srgbClr val="CB0066"/>
                </a:solidFill>
              </a:rPr>
              <a:t>フランス語（教科書：</a:t>
            </a:r>
            <a:r>
              <a:rPr lang="fr-FR" altLang="ja-JP" sz="2400" dirty="0">
                <a:solidFill>
                  <a:srgbClr val="CB0066"/>
                </a:solidFill>
              </a:rPr>
              <a:t>Envol</a:t>
            </a:r>
            <a:r>
              <a:rPr lang="ja-JP" altLang="fr-FR" sz="2400" dirty="0">
                <a:solidFill>
                  <a:srgbClr val="CB0066"/>
                </a:solidFill>
              </a:rPr>
              <a:t>）を学ぶ</a:t>
            </a:r>
            <a:r>
              <a:rPr lang="ja-JP" altLang="fr-FR" sz="2400" dirty="0"/>
              <a:t>　（</a:t>
            </a:r>
            <a:r>
              <a:rPr lang="fr-FR" altLang="ja-JP" sz="2400" dirty="0" err="1"/>
              <a:t>Achermann</a:t>
            </a:r>
            <a:r>
              <a:rPr lang="fr-FR" altLang="ja-JP" sz="2400" dirty="0"/>
              <a:t>, B. 2009</a:t>
            </a:r>
            <a:r>
              <a:rPr lang="ja-JP" altLang="fr-FR" sz="2400" dirty="0"/>
              <a:t>より</a:t>
            </a:r>
            <a:endParaRPr lang="en-US" dirty="0"/>
          </a:p>
        </p:txBody>
      </p:sp>
      <p:sp>
        <p:nvSpPr>
          <p:cNvPr id="18" name="ZoneTexte 17"/>
          <p:cNvSpPr txBox="1"/>
          <p:nvPr/>
        </p:nvSpPr>
        <p:spPr>
          <a:xfrm>
            <a:off x="5436096" y="3816936"/>
            <a:ext cx="3704093" cy="1938992"/>
          </a:xfrm>
          <a:prstGeom prst="rect">
            <a:avLst/>
          </a:prstGeom>
          <a:solidFill>
            <a:srgbClr val="FDFFE5">
              <a:alpha val="89804"/>
            </a:srgbClr>
          </a:solidFill>
          <a:ln>
            <a:solidFill>
              <a:schemeClr val="tx1"/>
            </a:solidFill>
          </a:ln>
        </p:spPr>
        <p:txBody>
          <a:bodyPr wrap="square" rtlCol="0">
            <a:spAutoFit/>
          </a:bodyPr>
          <a:lstStyle/>
          <a:p>
            <a:r>
              <a:rPr lang="ja-JP" altLang="fr-FR" sz="2400" i="1" dirty="0">
                <a:solidFill>
                  <a:srgbClr val="CB0066"/>
                </a:solidFill>
              </a:rPr>
              <a:t>読解の方略についてはそれぞれの教科書ですでに考察してい</a:t>
            </a:r>
            <a:r>
              <a:rPr lang="ja-JP" altLang="en-US" sz="2400" i="1" dirty="0">
                <a:solidFill>
                  <a:srgbClr val="CB0066"/>
                </a:solidFill>
              </a:rPr>
              <a:t>る</a:t>
            </a:r>
            <a:r>
              <a:rPr lang="ja-JP" altLang="fr-FR" sz="2400" i="1" dirty="0"/>
              <a:t>。各教科書における</a:t>
            </a:r>
            <a:r>
              <a:rPr lang="ja-JP" altLang="fr-FR" sz="2400" i="1" dirty="0">
                <a:solidFill>
                  <a:srgbClr val="CB0066"/>
                </a:solidFill>
              </a:rPr>
              <a:t>記述を比較</a:t>
            </a:r>
            <a:r>
              <a:rPr lang="ja-JP" altLang="fr-FR" sz="2400" i="1" dirty="0"/>
              <a:t>し、</a:t>
            </a:r>
            <a:r>
              <a:rPr lang="ja-JP" altLang="fr-FR" sz="2400" i="1" dirty="0">
                <a:solidFill>
                  <a:srgbClr val="CB0066"/>
                </a:solidFill>
              </a:rPr>
              <a:t>自分に合う方略を</a:t>
            </a:r>
            <a:r>
              <a:rPr lang="ja-JP" altLang="en-US" sz="2400" i="1" dirty="0">
                <a:solidFill>
                  <a:srgbClr val="CB0066"/>
                </a:solidFill>
              </a:rPr>
              <a:t>示す</a:t>
            </a:r>
            <a:r>
              <a:rPr lang="ja-JP" altLang="fr-FR" sz="2400" i="1" dirty="0"/>
              <a:t>。</a:t>
            </a:r>
            <a:endParaRPr lang="en-US" sz="2400" i="1" dirty="0">
              <a:solidFill>
                <a:srgbClr val="C00000"/>
              </a:solidFill>
            </a:endParaRPr>
          </a:p>
        </p:txBody>
      </p:sp>
      <p:grpSp>
        <p:nvGrpSpPr>
          <p:cNvPr id="23" name="Groupe 22"/>
          <p:cNvGrpSpPr/>
          <p:nvPr/>
        </p:nvGrpSpPr>
        <p:grpSpPr>
          <a:xfrm>
            <a:off x="31685" y="5949280"/>
            <a:ext cx="3057043" cy="908720"/>
            <a:chOff x="31685" y="5949280"/>
            <a:chExt cx="3057043" cy="908720"/>
          </a:xfrm>
        </p:grpSpPr>
        <p:sp>
          <p:nvSpPr>
            <p:cNvPr id="19" name="ZoneTexte 18"/>
            <p:cNvSpPr txBox="1"/>
            <p:nvPr/>
          </p:nvSpPr>
          <p:spPr>
            <a:xfrm>
              <a:off x="31685" y="6396335"/>
              <a:ext cx="3057043" cy="461665"/>
            </a:xfrm>
            <a:prstGeom prst="rect">
              <a:avLst/>
            </a:prstGeom>
            <a:solidFill>
              <a:srgbClr val="FDFFE5">
                <a:alpha val="89804"/>
              </a:srgbClr>
            </a:solidFill>
            <a:ln>
              <a:solidFill>
                <a:schemeClr val="tx1"/>
              </a:solidFill>
            </a:ln>
          </p:spPr>
          <p:txBody>
            <a:bodyPr wrap="square" rtlCol="0">
              <a:spAutoFit/>
            </a:bodyPr>
            <a:lstStyle/>
            <a:p>
              <a:r>
                <a:rPr lang="zh-TW" altLang="fr-FR" sz="2400" dirty="0">
                  <a:solidFill>
                    <a:srgbClr val="C00000"/>
                  </a:solidFill>
                </a:rPr>
                <a:t>複言語方略！</a:t>
              </a:r>
              <a:endParaRPr lang="en-US" sz="2400" dirty="0">
                <a:solidFill>
                  <a:srgbClr val="C00000"/>
                </a:solidFill>
              </a:endParaRPr>
            </a:p>
          </p:txBody>
        </p:sp>
        <p:cxnSp>
          <p:nvCxnSpPr>
            <p:cNvPr id="21" name="Connecteur droit avec flèche 20"/>
            <p:cNvCxnSpPr>
              <a:stCxn id="19" idx="0"/>
            </p:cNvCxnSpPr>
            <p:nvPr/>
          </p:nvCxnSpPr>
          <p:spPr bwMode="auto">
            <a:xfrm flipH="1" flipV="1">
              <a:off x="1043608" y="5949280"/>
              <a:ext cx="516599" cy="447055"/>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510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27</a:t>
            </a:fld>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931158"/>
          </a:xfrm>
          <a:prstGeom prst="rect">
            <a:avLst/>
          </a:prstGeom>
        </p:spPr>
      </p:pic>
      <p:sp>
        <p:nvSpPr>
          <p:cNvPr id="5" name="Rectangle 4"/>
          <p:cNvSpPr/>
          <p:nvPr/>
        </p:nvSpPr>
        <p:spPr bwMode="auto">
          <a:xfrm>
            <a:off x="2555776" y="332656"/>
            <a:ext cx="720080" cy="36004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3779912" y="328666"/>
            <a:ext cx="648072" cy="36004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7" name="ZoneTexte 6"/>
          <p:cNvSpPr txBox="1"/>
          <p:nvPr/>
        </p:nvSpPr>
        <p:spPr>
          <a:xfrm>
            <a:off x="-10328" y="779220"/>
            <a:ext cx="5360277" cy="1200329"/>
          </a:xfrm>
          <a:prstGeom prst="rect">
            <a:avLst/>
          </a:prstGeom>
          <a:solidFill>
            <a:srgbClr val="FDFFE5">
              <a:alpha val="89804"/>
            </a:srgbClr>
          </a:solidFill>
          <a:ln>
            <a:solidFill>
              <a:schemeClr val="tx1"/>
            </a:solidFill>
          </a:ln>
        </p:spPr>
        <p:txBody>
          <a:bodyPr wrap="square" rtlCol="0">
            <a:spAutoFit/>
          </a:bodyPr>
          <a:lstStyle/>
          <a:p>
            <a:r>
              <a:rPr lang="ja-JP" altLang="fr-FR" sz="2400" dirty="0"/>
              <a:t>（語彙的）類似性＝複言語の読解方略を他の方略と併用するための土台となる</a:t>
            </a:r>
            <a:endParaRPr lang="en-US" sz="2400" dirty="0">
              <a:solidFill>
                <a:srgbClr val="C00000"/>
              </a:solidFill>
            </a:endParaRPr>
          </a:p>
        </p:txBody>
      </p:sp>
      <p:sp>
        <p:nvSpPr>
          <p:cNvPr id="8" name="ZoneTexte 7"/>
          <p:cNvSpPr txBox="1"/>
          <p:nvPr/>
        </p:nvSpPr>
        <p:spPr>
          <a:xfrm>
            <a:off x="5004048" y="6582742"/>
            <a:ext cx="3024336" cy="369332"/>
          </a:xfrm>
          <a:prstGeom prst="rect">
            <a:avLst/>
          </a:prstGeom>
          <a:noFill/>
        </p:spPr>
        <p:txBody>
          <a:bodyPr wrap="square" rtlCol="0">
            <a:spAutoFit/>
          </a:bodyPr>
          <a:lstStyle/>
          <a:p>
            <a:r>
              <a:rPr lang="fr-FR" dirty="0" err="1"/>
              <a:t>Egli</a:t>
            </a:r>
            <a:r>
              <a:rPr lang="fr-FR" dirty="0"/>
              <a:t> </a:t>
            </a:r>
            <a:r>
              <a:rPr lang="fr-FR" dirty="0" err="1"/>
              <a:t>Cuenat</a:t>
            </a:r>
            <a:r>
              <a:rPr lang="fr-FR" dirty="0"/>
              <a:t> M. et al., 2018</a:t>
            </a:r>
          </a:p>
        </p:txBody>
      </p:sp>
    </p:spTree>
    <p:extLst>
      <p:ext uri="{BB962C8B-B14F-4D97-AF65-F5344CB8AC3E}">
        <p14:creationId xmlns:p14="http://schemas.microsoft.com/office/powerpoint/2010/main" val="25911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28</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Mediation activity</a:t>
            </a:r>
          </a:p>
        </p:txBody>
      </p:sp>
      <p:pic>
        <p:nvPicPr>
          <p:cNvPr id="6" name="Image 5"/>
          <p:cNvPicPr>
            <a:picLocks noChangeAspect="1"/>
          </p:cNvPicPr>
          <p:nvPr/>
        </p:nvPicPr>
        <p:blipFill>
          <a:blip r:embed="rId3"/>
          <a:stretch>
            <a:fillRect/>
          </a:stretch>
        </p:blipFill>
        <p:spPr>
          <a:xfrm>
            <a:off x="-20452" y="1434325"/>
            <a:ext cx="9144000" cy="4619625"/>
          </a:xfrm>
          <a:prstGeom prst="rect">
            <a:avLst/>
          </a:prstGeom>
        </p:spPr>
      </p:pic>
      <p:sp>
        <p:nvSpPr>
          <p:cNvPr id="14" name="ZoneTexte 13"/>
          <p:cNvSpPr txBox="1"/>
          <p:nvPr/>
        </p:nvSpPr>
        <p:spPr>
          <a:xfrm>
            <a:off x="5679" y="-99392"/>
            <a:ext cx="6942585" cy="1938992"/>
          </a:xfrm>
          <a:prstGeom prst="rect">
            <a:avLst/>
          </a:prstGeom>
          <a:solidFill>
            <a:srgbClr val="FDFFE5">
              <a:alpha val="89804"/>
            </a:srgbClr>
          </a:solidFill>
          <a:ln>
            <a:solidFill>
              <a:schemeClr val="tx1"/>
            </a:solidFill>
          </a:ln>
        </p:spPr>
        <p:txBody>
          <a:bodyPr wrap="square" rtlCol="0">
            <a:spAutoFit/>
          </a:bodyPr>
          <a:lstStyle/>
          <a:p>
            <a:r>
              <a:rPr lang="ja-JP" altLang="fr-FR" sz="2400" b="1" dirty="0">
                <a:solidFill>
                  <a:srgbClr val="CB0066"/>
                </a:solidFill>
              </a:rPr>
              <a:t>ドイツの中等教育レベルの生徒</a:t>
            </a:r>
            <a:r>
              <a:rPr lang="ja-JP" altLang="fr-FR" sz="2400" b="1" dirty="0"/>
              <a:t>が行う媒介活動。</a:t>
            </a:r>
            <a:r>
              <a:rPr lang="fr-FR" altLang="ja-JP" sz="2400" b="1" dirty="0">
                <a:solidFill>
                  <a:srgbClr val="CB0066"/>
                </a:solidFill>
              </a:rPr>
              <a:t>3</a:t>
            </a:r>
            <a:r>
              <a:rPr lang="ja-JP" altLang="fr-FR" sz="2400" b="1" dirty="0">
                <a:solidFill>
                  <a:srgbClr val="CB0066"/>
                </a:solidFill>
              </a:rPr>
              <a:t>人構成</a:t>
            </a:r>
            <a:r>
              <a:rPr lang="ja-JP" altLang="fr-FR" sz="2400" b="1" dirty="0"/>
              <a:t>で、</a:t>
            </a:r>
            <a:r>
              <a:rPr lang="ja-JP" altLang="fr-FR" sz="2400" b="1" dirty="0">
                <a:solidFill>
                  <a:srgbClr val="CB0066"/>
                </a:solidFill>
              </a:rPr>
              <a:t>英語話者とフランス語話者が互いの言語を話さないため、</a:t>
            </a:r>
            <a:r>
              <a:rPr lang="fr-FR" altLang="ja-JP" sz="2400" b="1" dirty="0">
                <a:solidFill>
                  <a:srgbClr val="CB0066"/>
                </a:solidFill>
              </a:rPr>
              <a:t>1</a:t>
            </a:r>
            <a:r>
              <a:rPr lang="ja-JP" altLang="fr-FR" sz="2400" b="1" dirty="0">
                <a:solidFill>
                  <a:srgbClr val="CB0066"/>
                </a:solidFill>
              </a:rPr>
              <a:t>人の学習者が言語媒介者</a:t>
            </a:r>
            <a:r>
              <a:rPr lang="ja-JP" altLang="fr-FR" sz="2400" b="1" dirty="0"/>
              <a:t> </a:t>
            </a:r>
            <a:r>
              <a:rPr lang="fr-FR" altLang="ja-JP" sz="2400" b="1" dirty="0"/>
              <a:t>-“</a:t>
            </a:r>
            <a:r>
              <a:rPr lang="ja-JP" altLang="fr-FR" sz="2400" b="1" dirty="0"/>
              <a:t>通訳者”</a:t>
            </a:r>
            <a:r>
              <a:rPr lang="fr-FR" altLang="ja-JP" sz="2400" b="1" dirty="0"/>
              <a:t>- </a:t>
            </a:r>
            <a:r>
              <a:rPr lang="ja-JP" altLang="fr-FR" sz="2400" b="1" dirty="0"/>
              <a:t>となる。</a:t>
            </a:r>
            <a:r>
              <a:rPr lang="ja-JP" altLang="fr-FR" sz="2400" b="1" dirty="0">
                <a:solidFill>
                  <a:srgbClr val="CB0066"/>
                </a:solidFill>
              </a:rPr>
              <a:t>フランスのキャンプ場</a:t>
            </a:r>
            <a:r>
              <a:rPr lang="ja-JP" altLang="fr-FR" sz="2400" b="1" dirty="0"/>
              <a:t>を想定している。</a:t>
            </a:r>
            <a:endParaRPr lang="en-US" sz="2400" dirty="0">
              <a:solidFill>
                <a:srgbClr val="C00000"/>
              </a:solidFill>
            </a:endParaRPr>
          </a:p>
        </p:txBody>
      </p:sp>
    </p:spTree>
    <p:extLst>
      <p:ext uri="{BB962C8B-B14F-4D97-AF65-F5344CB8AC3E}">
        <p14:creationId xmlns:p14="http://schemas.microsoft.com/office/powerpoint/2010/main" val="6171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29</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Mediation activity</a:t>
            </a:r>
          </a:p>
        </p:txBody>
      </p:sp>
      <p:pic>
        <p:nvPicPr>
          <p:cNvPr id="6" name="Image 5"/>
          <p:cNvPicPr>
            <a:picLocks noChangeAspect="1"/>
          </p:cNvPicPr>
          <p:nvPr/>
        </p:nvPicPr>
        <p:blipFill>
          <a:blip r:embed="rId3"/>
          <a:stretch>
            <a:fillRect/>
          </a:stretch>
        </p:blipFill>
        <p:spPr>
          <a:xfrm>
            <a:off x="16060" y="1434325"/>
            <a:ext cx="9164452" cy="4619625"/>
          </a:xfrm>
          <a:prstGeom prst="rect">
            <a:avLst/>
          </a:prstGeom>
        </p:spPr>
      </p:pic>
      <p:sp>
        <p:nvSpPr>
          <p:cNvPr id="7" name="Rectangle 6"/>
          <p:cNvSpPr/>
          <p:nvPr/>
        </p:nvSpPr>
        <p:spPr bwMode="auto">
          <a:xfrm>
            <a:off x="1974642" y="19972"/>
            <a:ext cx="7143836" cy="562005"/>
          </a:xfrm>
          <a:prstGeom prst="wedgeRectCallout">
            <a:avLst>
              <a:gd name="adj1" fmla="val -68795"/>
              <a:gd name="adj2" fmla="val 42208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ja-JP" altLang="fr-FR" sz="2400" b="1" dirty="0"/>
              <a:t>受付係（フランス語で）： “こんにちは”</a:t>
            </a:r>
            <a:r>
              <a:rPr lang="fr-FR" altLang="ja-JP" sz="2400" b="1" dirty="0"/>
              <a:t>… </a:t>
            </a:r>
            <a:r>
              <a:rPr kumimoji="0" lang="fr-FR" sz="2400" b="0" i="0" u="none" strike="noStrike" cap="none" normalizeH="0" dirty="0">
                <a:ln>
                  <a:noFill/>
                </a:ln>
                <a:solidFill>
                  <a:schemeClr val="tx1"/>
                </a:solidFill>
                <a:effectLst/>
                <a:latin typeface="Arial" charset="0"/>
                <a:cs typeface="Arial" charset="0"/>
              </a:rPr>
              <a:t> </a:t>
            </a:r>
            <a:endParaRPr kumimoji="0" lang="fr-FR" sz="2400" b="0" i="0" u="none" strike="noStrike" cap="none" normalizeH="0" baseline="0" dirty="0">
              <a:ln>
                <a:noFill/>
              </a:ln>
              <a:solidFill>
                <a:schemeClr val="tx1"/>
              </a:solidFill>
              <a:effectLst/>
              <a:latin typeface="Arial" charset="0"/>
              <a:cs typeface="Arial" charset="0"/>
            </a:endParaRPr>
          </a:p>
        </p:txBody>
      </p:sp>
      <p:sp>
        <p:nvSpPr>
          <p:cNvPr id="8" name="Rectangle 7"/>
          <p:cNvSpPr/>
          <p:nvPr/>
        </p:nvSpPr>
        <p:spPr bwMode="auto">
          <a:xfrm>
            <a:off x="1952293" y="605129"/>
            <a:ext cx="7143836" cy="1146003"/>
          </a:xfrm>
          <a:prstGeom prst="wedgeRectCallout">
            <a:avLst>
              <a:gd name="adj1" fmla="val -52143"/>
              <a:gd name="adj2" fmla="val 17175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ja-JP" altLang="fr-FR" sz="2400" b="1" dirty="0"/>
              <a:t>媒介者（フランス語で）： “スミス夫妻からあなたに伝えるよう頼まれました</a:t>
            </a:r>
            <a:r>
              <a:rPr lang="fr-FR" altLang="ja-JP" sz="2400" b="1" dirty="0"/>
              <a:t>…</a:t>
            </a:r>
            <a:r>
              <a:rPr lang="ja-JP" altLang="fr-FR" sz="2400" b="1" dirty="0"/>
              <a:t>ここはさわがしすぎます！”</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5" name="Rectangle 14"/>
          <p:cNvSpPr/>
          <p:nvPr/>
        </p:nvSpPr>
        <p:spPr bwMode="auto">
          <a:xfrm>
            <a:off x="1979712" y="1751132"/>
            <a:ext cx="7143836" cy="862468"/>
          </a:xfrm>
          <a:prstGeom prst="wedgeRectCallout">
            <a:avLst>
              <a:gd name="adj1" fmla="val -62712"/>
              <a:gd name="adj2" fmla="val 2123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ja-JP" altLang="fr-FR" sz="2400" b="1" dirty="0"/>
              <a:t>受付係（フランス語で）：“そんなにさわがしいですか？おっしゃっている意味がわかりません。”</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6" name="Rectangle 15"/>
          <p:cNvSpPr/>
          <p:nvPr/>
        </p:nvSpPr>
        <p:spPr bwMode="auto">
          <a:xfrm>
            <a:off x="48174" y="2604979"/>
            <a:ext cx="6659760" cy="888845"/>
          </a:xfrm>
          <a:prstGeom prst="wedgeRectCallout">
            <a:avLst>
              <a:gd name="adj1" fmla="val 11365"/>
              <a:gd name="adj2" fmla="val 112052"/>
            </a:avLst>
          </a:prstGeom>
          <a:solidFill>
            <a:srgbClr val="99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ja-JP" altLang="fr-FR" sz="2400" b="1" dirty="0"/>
              <a:t>媒介者（英語で）： “さわがしいですか、ほんとに？受付係はよくわかっていません。”</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7" name="Rectangle 16"/>
          <p:cNvSpPr/>
          <p:nvPr/>
        </p:nvSpPr>
        <p:spPr bwMode="auto">
          <a:xfrm>
            <a:off x="48174" y="3515775"/>
            <a:ext cx="6659760" cy="1166194"/>
          </a:xfrm>
          <a:prstGeom prst="wedgeRectCallout">
            <a:avLst>
              <a:gd name="adj1" fmla="val 65092"/>
              <a:gd name="adj2" fmla="val 136652"/>
            </a:avLst>
          </a:prstGeom>
          <a:solidFill>
            <a:srgbClr val="99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ja-JP" altLang="fr-FR" sz="2400" b="1" dirty="0"/>
              <a:t>スミス夫人（英語で）：“例えば、近所の方ですよ。若い男性と彼の彼女。彼らはとても良い方です</a:t>
            </a:r>
            <a:r>
              <a:rPr lang="fr-FR" altLang="ja-JP" sz="2400" b="1" dirty="0"/>
              <a:t>…”</a:t>
            </a:r>
            <a:endParaRPr kumimoji="0" lang="fr-FR" sz="2400" b="1" u="none" strike="noStrike" cap="none" normalizeH="0" baseline="0" dirty="0">
              <a:ln>
                <a:noFill/>
              </a:ln>
              <a:solidFill>
                <a:schemeClr val="tx1"/>
              </a:solidFill>
              <a:effectLst/>
            </a:endParaRPr>
          </a:p>
        </p:txBody>
      </p:sp>
      <p:sp>
        <p:nvSpPr>
          <p:cNvPr id="18" name="Rectangle 17"/>
          <p:cNvSpPr/>
          <p:nvPr/>
        </p:nvSpPr>
        <p:spPr bwMode="auto">
          <a:xfrm>
            <a:off x="2484240" y="4293096"/>
            <a:ext cx="6659760" cy="1133372"/>
          </a:xfrm>
          <a:prstGeom prst="wedgeRectCallout">
            <a:avLst>
              <a:gd name="adj1" fmla="val -38482"/>
              <a:gd name="adj2" fmla="val 79110"/>
            </a:avLst>
          </a:prstGeom>
          <a:solidFill>
            <a:schemeClr val="accent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ja-JP" altLang="fr-FR" sz="2400" b="1" dirty="0"/>
              <a:t>媒介者（フランス語で）： “例えば近所の方ですよ。若い男性とその彼女。彼らはとても良い方です</a:t>
            </a:r>
            <a:r>
              <a:rPr lang="fr-FR" altLang="ja-JP" sz="2400" b="1" dirty="0"/>
              <a:t>…”</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3" name="ZoneTexte 12"/>
          <p:cNvSpPr txBox="1"/>
          <p:nvPr/>
        </p:nvSpPr>
        <p:spPr>
          <a:xfrm>
            <a:off x="26286" y="5951623"/>
            <a:ext cx="9092192" cy="523220"/>
          </a:xfrm>
          <a:prstGeom prst="rect">
            <a:avLst/>
          </a:prstGeom>
          <a:solidFill>
            <a:srgbClr val="FDFFE5">
              <a:alpha val="54902"/>
            </a:srgbClr>
          </a:solidFill>
          <a:ln>
            <a:solidFill>
              <a:schemeClr val="tx1"/>
            </a:solidFill>
          </a:ln>
        </p:spPr>
        <p:txBody>
          <a:bodyPr wrap="square" rtlCol="0">
            <a:spAutoFit/>
          </a:bodyPr>
          <a:lstStyle/>
          <a:p>
            <a:r>
              <a:rPr lang="ja-JP" altLang="fr-FR" sz="2800" b="1" dirty="0"/>
              <a:t>媒介＝翻訳、通訳、要約、あるいは報告</a:t>
            </a:r>
            <a:endParaRPr lang="en-US" sz="2800" dirty="0"/>
          </a:p>
        </p:txBody>
      </p:sp>
    </p:spTree>
    <p:extLst>
      <p:ext uri="{BB962C8B-B14F-4D97-AF65-F5344CB8AC3E}">
        <p14:creationId xmlns:p14="http://schemas.microsoft.com/office/powerpoint/2010/main" val="245378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2000"/>
                            </p:stCondLst>
                            <p:childTnLst>
                              <p:par>
                                <p:cTn id="9" presetID="22" presetClass="entr" presetSubtype="4" fill="hold" grpId="0" nodeType="afterEffect">
                                  <p:stCondLst>
                                    <p:cond delay="250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par>
                          <p:cTn id="12" fill="hold">
                            <p:stCondLst>
                              <p:cond delay="5500"/>
                            </p:stCondLst>
                            <p:childTnLst>
                              <p:par>
                                <p:cTn id="13" presetID="22" presetClass="entr" presetSubtype="4" fill="hold" grpId="0" nodeType="afterEffect">
                                  <p:stCondLst>
                                    <p:cond delay="250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000"/>
                                        <p:tgtEl>
                                          <p:spTgt spid="15"/>
                                        </p:tgtEl>
                                      </p:cBhvr>
                                    </p:animEffect>
                                  </p:childTnLst>
                                </p:cTn>
                              </p:par>
                            </p:childTnLst>
                          </p:cTn>
                        </p:par>
                        <p:par>
                          <p:cTn id="16" fill="hold">
                            <p:stCondLst>
                              <p:cond delay="9000"/>
                            </p:stCondLst>
                            <p:childTnLst>
                              <p:par>
                                <p:cTn id="17" presetID="22" presetClass="entr" presetSubtype="4" fill="hold" grpId="0" nodeType="afterEffect">
                                  <p:stCondLst>
                                    <p:cond delay="25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1000"/>
                                        <p:tgtEl>
                                          <p:spTgt spid="16"/>
                                        </p:tgtEl>
                                      </p:cBhvr>
                                    </p:animEffect>
                                  </p:childTnLst>
                                </p:cTn>
                              </p:par>
                            </p:childTnLst>
                          </p:cTn>
                        </p:par>
                        <p:par>
                          <p:cTn id="20" fill="hold">
                            <p:stCondLst>
                              <p:cond delay="12500"/>
                            </p:stCondLst>
                            <p:childTnLst>
                              <p:par>
                                <p:cTn id="21" presetID="22" presetClass="entr" presetSubtype="4" fill="hold" grpId="0" nodeType="afterEffect">
                                  <p:stCondLst>
                                    <p:cond delay="250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1000"/>
                                        <p:tgtEl>
                                          <p:spTgt spid="17"/>
                                        </p:tgtEl>
                                      </p:cBhvr>
                                    </p:animEffect>
                                  </p:childTnLst>
                                </p:cTn>
                              </p:par>
                            </p:childTnLst>
                          </p:cTn>
                        </p:par>
                        <p:par>
                          <p:cTn id="24" fill="hold">
                            <p:stCondLst>
                              <p:cond delay="16000"/>
                            </p:stCondLst>
                            <p:childTnLst>
                              <p:par>
                                <p:cTn id="25" presetID="22" presetClass="entr" presetSubtype="4" fill="hold" grpId="0" nodeType="afterEffect">
                                  <p:stCondLst>
                                    <p:cond delay="250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P spid="17" grpId="0" animBg="1"/>
      <p:bldP spid="1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588125" y="6381750"/>
            <a:ext cx="2133600" cy="476250"/>
          </a:xfrm>
        </p:spPr>
        <p:txBody>
          <a:bodyPr/>
          <a:lstStyle/>
          <a:p>
            <a:pPr>
              <a:defRPr/>
            </a:pPr>
            <a:fld id="{26B17524-9528-45DC-86CF-02015F0A8491}" type="slidenum">
              <a:rPr lang="fr-FR"/>
              <a:pPr>
                <a:defRPr/>
              </a:pPr>
              <a:t>3</a:t>
            </a:fld>
            <a:endParaRPr lang="fr-FR" dirty="0"/>
          </a:p>
        </p:txBody>
      </p:sp>
      <p:sp>
        <p:nvSpPr>
          <p:cNvPr id="4" name="Rectangle 10"/>
          <p:cNvSpPr>
            <a:spLocks noChangeArrowheads="1"/>
          </p:cNvSpPr>
          <p:nvPr/>
        </p:nvSpPr>
        <p:spPr bwMode="auto">
          <a:xfrm>
            <a:off x="197768" y="1147267"/>
            <a:ext cx="8748464" cy="5472608"/>
          </a:xfrm>
          <a:prstGeom prst="rect">
            <a:avLst/>
          </a:prstGeom>
          <a:solidFill>
            <a:srgbClr val="FDFFE5">
              <a:alpha val="54902"/>
            </a:srgbClr>
          </a:solidFill>
          <a:ln w="9360">
            <a:solidFill>
              <a:srgbClr val="000000"/>
            </a:solidFill>
            <a:miter lim="800000"/>
            <a:headEnd/>
            <a:tailEnd/>
          </a:ln>
          <a:effectLs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r>
              <a:rPr lang="fr-FR" altLang="zh-TW" sz="3200" b="1" dirty="0"/>
              <a:t>2- </a:t>
            </a:r>
            <a:r>
              <a:rPr lang="zh-TW" altLang="fr-FR" sz="3200" b="1" dirty="0">
                <a:solidFill>
                  <a:srgbClr val="CB0066"/>
                </a:solidFill>
              </a:rPr>
              <a:t>追加的 </a:t>
            </a:r>
            <a:r>
              <a:rPr lang="fr-FR" altLang="zh-TW" sz="3200" b="1" dirty="0"/>
              <a:t>vs.  </a:t>
            </a:r>
            <a:r>
              <a:rPr lang="zh-TW" altLang="fr-FR" sz="3200" b="1" dirty="0">
                <a:solidFill>
                  <a:srgbClr val="CB0066"/>
                </a:solidFill>
              </a:rPr>
              <a:t>統合的手順</a:t>
            </a:r>
            <a:endParaRPr lang="fr-FR" altLang="zh-TW" sz="3200" b="1" dirty="0">
              <a:solidFill>
                <a:srgbClr val="CB0066"/>
              </a:solidFill>
            </a:endParaRPr>
          </a:p>
          <a:p>
            <a:endParaRPr lang="en-US" altLang="fr-FR" sz="2400" b="1" i="1" dirty="0"/>
          </a:p>
          <a:p>
            <a:r>
              <a:rPr lang="ja-JP" altLang="fr-FR" sz="2800" b="1" dirty="0"/>
              <a:t>教育において、また教育を通して複言語主義を目指すこと</a:t>
            </a:r>
            <a:r>
              <a:rPr lang="fr-FR" altLang="ja-JP" sz="2800" b="1" dirty="0"/>
              <a:t>…</a:t>
            </a:r>
          </a:p>
          <a:p>
            <a:endParaRPr lang="en-US" altLang="fr-FR" sz="2800" b="1" dirty="0">
              <a:solidFill>
                <a:srgbClr val="CC0066"/>
              </a:solidFill>
            </a:endParaRPr>
          </a:p>
          <a:p>
            <a:r>
              <a:rPr lang="en-US" altLang="fr-FR" sz="2800" b="1" dirty="0">
                <a:solidFill>
                  <a:srgbClr val="CC0066"/>
                </a:solidFill>
              </a:rPr>
              <a:t>- </a:t>
            </a:r>
            <a:r>
              <a:rPr lang="ja-JP" altLang="fr-FR" sz="2800" b="1" dirty="0">
                <a:solidFill>
                  <a:srgbClr val="CC0066"/>
                </a:solidFill>
              </a:rPr>
              <a:t>追加的（量的）ではない：</a:t>
            </a:r>
            <a:r>
              <a:rPr lang="ja-JP" altLang="fr-FR" sz="2800" b="1" dirty="0"/>
              <a:t>学生が学ばなければならない</a:t>
            </a:r>
            <a:r>
              <a:rPr lang="ja-JP" altLang="fr-FR" sz="2800" b="1" dirty="0">
                <a:solidFill>
                  <a:srgbClr val="CC0066"/>
                </a:solidFill>
              </a:rPr>
              <a:t>言語の数を単純に増やすことではない</a:t>
            </a:r>
            <a:r>
              <a:rPr lang="en-US" altLang="fr-FR" sz="2800" b="1" i="1" dirty="0"/>
              <a:t/>
            </a:r>
            <a:br>
              <a:rPr lang="en-US" altLang="fr-FR" sz="2800" b="1" i="1" dirty="0"/>
            </a:br>
            <a:endParaRPr lang="en-US" altLang="fr-FR" sz="2800" b="1" i="1" dirty="0"/>
          </a:p>
          <a:p>
            <a:pPr marL="342900" indent="-342900">
              <a:buFontTx/>
              <a:buChar char="-"/>
            </a:pPr>
            <a:r>
              <a:rPr lang="ja-JP" altLang="fr-FR" sz="2800" b="1" dirty="0">
                <a:solidFill>
                  <a:srgbClr val="CC0066"/>
                </a:solidFill>
              </a:rPr>
              <a:t>統合的（質的）：</a:t>
            </a:r>
            <a:r>
              <a:rPr lang="ja-JP" altLang="fr-FR" sz="2800" b="1" dirty="0"/>
              <a:t>“全ての言語教育の統合、集合または横断的編成”を通して行われる </a:t>
            </a:r>
            <a:r>
              <a:rPr lang="en-US" altLang="fr-FR" sz="2800" b="1" dirty="0"/>
              <a:t>(Guide, 16).</a:t>
            </a:r>
            <a:endParaRPr lang="en-US" altLang="fr-FR" sz="2800" b="1" i="1" dirty="0"/>
          </a:p>
          <a:p>
            <a:endParaRPr lang="en-US" altLang="fr-FR" sz="2400" b="1" i="1" dirty="0"/>
          </a:p>
          <a:p>
            <a:endParaRPr lang="en-GB" altLang="fr-FR" sz="2400" dirty="0"/>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8" name="Rectangle 5"/>
          <p:cNvSpPr>
            <a:spLocks noChangeArrowheads="1"/>
          </p:cNvSpPr>
          <p:nvPr/>
        </p:nvSpPr>
        <p:spPr bwMode="auto">
          <a:xfrm>
            <a:off x="0" y="17778"/>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4400" b="1" i="1" dirty="0">
                <a:solidFill>
                  <a:srgbClr val="800000"/>
                </a:solidFill>
                <a:latin typeface="Times New Roman" pitchFamily="18" charset="0"/>
                <a:cs typeface="DejaVu Sans" pitchFamily="34" charset="0"/>
              </a:rPr>
              <a:t>複言語教育</a:t>
            </a:r>
            <a:r>
              <a:rPr lang="ja-JP" altLang="en-US" sz="4400" b="1" dirty="0">
                <a:solidFill>
                  <a:srgbClr val="800000"/>
                </a:solidFill>
                <a:latin typeface="Times New Roman" pitchFamily="18" charset="0"/>
                <a:cs typeface="DejaVu Sans" pitchFamily="34" charset="0"/>
              </a:rPr>
              <a:t>とは？</a:t>
            </a:r>
            <a:endParaRPr lang="en-US" altLang="ja-JP" sz="4400" b="1" dirty="0">
              <a:solidFill>
                <a:srgbClr val="800000"/>
              </a:solidFill>
              <a:latin typeface="Times New Roman" pitchFamily="18" charset="0"/>
              <a:cs typeface="DejaVu Sans" pitchFamily="34" charset="0"/>
            </a:endParaRPr>
          </a:p>
        </p:txBody>
      </p:sp>
    </p:spTree>
    <p:extLst>
      <p:ext uri="{BB962C8B-B14F-4D97-AF65-F5344CB8AC3E}">
        <p14:creationId xmlns:p14="http://schemas.microsoft.com/office/powerpoint/2010/main" val="15518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30</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3600" b="1" dirty="0">
                <a:solidFill>
                  <a:srgbClr val="800000"/>
                </a:solidFill>
                <a:latin typeface="Times New Roman" pitchFamily="18" charset="0"/>
                <a:cs typeface="DejaVu Sans" pitchFamily="34" charset="0"/>
              </a:rPr>
              <a:t>さらなる例 </a:t>
            </a:r>
            <a:r>
              <a:rPr lang="fr-FR" altLang="ja-JP" sz="3600" b="1" dirty="0">
                <a:solidFill>
                  <a:srgbClr val="800000"/>
                </a:solidFill>
                <a:latin typeface="Times New Roman" pitchFamily="18" charset="0"/>
                <a:cs typeface="DejaVu Sans" pitchFamily="34" charset="0"/>
              </a:rPr>
              <a:t>– </a:t>
            </a:r>
            <a:r>
              <a:rPr lang="ja-JP" altLang="fr-FR" sz="3600" b="1" dirty="0">
                <a:solidFill>
                  <a:srgbClr val="800000"/>
                </a:solidFill>
                <a:latin typeface="Times New Roman" pitchFamily="18" charset="0"/>
                <a:cs typeface="DejaVu Sans" pitchFamily="34" charset="0"/>
              </a:rPr>
              <a:t>語彙的側面を超えて</a:t>
            </a:r>
            <a:endParaRPr lang="en-GB" sz="3600" b="1" dirty="0">
              <a:solidFill>
                <a:srgbClr val="800000"/>
              </a:solidFill>
              <a:latin typeface="Times New Roman" pitchFamily="18" charset="0"/>
              <a:cs typeface="DejaVu Sans" pitchFamily="34" charset="0"/>
            </a:endParaRP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ja-JP" altLang="fr-FR" sz="2400" b="1" dirty="0"/>
              <a:t>媒介活動</a:t>
            </a:r>
            <a:endParaRPr lang="en-US" sz="2400" b="1" dirty="0"/>
          </a:p>
        </p:txBody>
      </p:sp>
      <p:pic>
        <p:nvPicPr>
          <p:cNvPr id="6" name="Image 5"/>
          <p:cNvPicPr>
            <a:picLocks noChangeAspect="1"/>
          </p:cNvPicPr>
          <p:nvPr/>
        </p:nvPicPr>
        <p:blipFill>
          <a:blip r:embed="rId3"/>
          <a:stretch>
            <a:fillRect/>
          </a:stretch>
        </p:blipFill>
        <p:spPr>
          <a:xfrm>
            <a:off x="-20452" y="1434325"/>
            <a:ext cx="9144000" cy="4619625"/>
          </a:xfrm>
          <a:prstGeom prst="rect">
            <a:avLst/>
          </a:prstGeom>
        </p:spPr>
      </p:pic>
      <p:sp>
        <p:nvSpPr>
          <p:cNvPr id="14" name="ZoneTexte 13"/>
          <p:cNvSpPr txBox="1"/>
          <p:nvPr/>
        </p:nvSpPr>
        <p:spPr>
          <a:xfrm>
            <a:off x="1259632" y="3143972"/>
            <a:ext cx="7086601" cy="1200328"/>
          </a:xfrm>
          <a:prstGeom prst="rect">
            <a:avLst/>
          </a:prstGeom>
          <a:solidFill>
            <a:srgbClr val="FDFFE5">
              <a:alpha val="89804"/>
            </a:srgbClr>
          </a:solidFill>
          <a:ln>
            <a:solidFill>
              <a:schemeClr val="tx1"/>
            </a:solidFill>
          </a:ln>
        </p:spPr>
        <p:txBody>
          <a:bodyPr wrap="square" rtlCol="0">
            <a:spAutoFit/>
          </a:bodyPr>
          <a:lstStyle/>
          <a:p>
            <a:r>
              <a:rPr lang="ja-JP" altLang="fr-FR" sz="2400" b="1" dirty="0"/>
              <a:t>この非常に</a:t>
            </a:r>
            <a:r>
              <a:rPr lang="ja-JP" altLang="en-US" sz="2400" b="1" dirty="0"/>
              <a:t>簡単</a:t>
            </a:r>
            <a:r>
              <a:rPr lang="ja-JP" altLang="fr-FR" sz="2400" b="1" dirty="0"/>
              <a:t>な媒介の例</a:t>
            </a:r>
            <a:r>
              <a:rPr lang="ja-JP" altLang="en-US" sz="2400" b="1" dirty="0"/>
              <a:t>で</a:t>
            </a:r>
            <a:r>
              <a:rPr lang="ja-JP" altLang="fr-FR" sz="2400" b="1" dirty="0"/>
              <a:t>はこの種の教授・学習活動の可能性について限られた視点しか提供していない。</a:t>
            </a:r>
            <a:endParaRPr lang="en-US" sz="2400" b="1" dirty="0"/>
          </a:p>
        </p:txBody>
      </p:sp>
    </p:spTree>
    <p:extLst>
      <p:ext uri="{BB962C8B-B14F-4D97-AF65-F5344CB8AC3E}">
        <p14:creationId xmlns:p14="http://schemas.microsoft.com/office/powerpoint/2010/main" val="22693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31</a:t>
            </a:fld>
            <a:endParaRPr lang="fr-FR"/>
          </a:p>
        </p:txBody>
      </p:sp>
      <p:pic>
        <p:nvPicPr>
          <p:cNvPr id="5" name="Image 4"/>
          <p:cNvPicPr>
            <a:picLocks noChangeAspect="1"/>
          </p:cNvPicPr>
          <p:nvPr/>
        </p:nvPicPr>
        <p:blipFill>
          <a:blip r:embed="rId3"/>
          <a:stretch>
            <a:fillRect/>
          </a:stretch>
        </p:blipFill>
        <p:spPr>
          <a:xfrm>
            <a:off x="1563598" y="8218"/>
            <a:ext cx="6297680" cy="6836297"/>
          </a:xfrm>
          <a:prstGeom prst="rect">
            <a:avLst/>
          </a:prstGeom>
        </p:spPr>
      </p:pic>
      <p:sp>
        <p:nvSpPr>
          <p:cNvPr id="7" name="ZoneTexte 6"/>
          <p:cNvSpPr txBox="1"/>
          <p:nvPr/>
        </p:nvSpPr>
        <p:spPr>
          <a:xfrm>
            <a:off x="273980" y="404664"/>
            <a:ext cx="3289908" cy="830997"/>
          </a:xfrm>
          <a:prstGeom prst="rect">
            <a:avLst/>
          </a:prstGeom>
          <a:solidFill>
            <a:srgbClr val="FDFFE5">
              <a:alpha val="89804"/>
            </a:srgbClr>
          </a:solidFill>
          <a:ln>
            <a:solidFill>
              <a:schemeClr val="tx1"/>
            </a:solidFill>
          </a:ln>
        </p:spPr>
        <p:txBody>
          <a:bodyPr wrap="square" rtlCol="0">
            <a:spAutoFit/>
          </a:bodyPr>
          <a:lstStyle/>
          <a:p>
            <a:r>
              <a:rPr lang="ja-JP" altLang="en-US" sz="2400" b="1" dirty="0"/>
              <a:t>詳細</a:t>
            </a:r>
            <a:r>
              <a:rPr lang="ja-JP" altLang="fr-FR" sz="2400" b="1" dirty="0"/>
              <a:t>は</a:t>
            </a:r>
            <a:r>
              <a:rPr lang="en-US" altLang="ja-JP" sz="2400" b="1" dirty="0"/>
              <a:t>Guide</a:t>
            </a:r>
            <a:r>
              <a:rPr lang="ja-JP" altLang="fr-FR" sz="2400" b="1" dirty="0"/>
              <a:t> </a:t>
            </a:r>
            <a:r>
              <a:rPr lang="fr-FR" altLang="ja-JP" sz="2400" b="1" dirty="0"/>
              <a:t>(53-59)</a:t>
            </a:r>
            <a:r>
              <a:rPr lang="ja-JP" altLang="fr-FR" sz="2400" b="1" dirty="0"/>
              <a:t>を参照</a:t>
            </a:r>
            <a:endParaRPr lang="en-US" sz="2400" b="1" dirty="0"/>
          </a:p>
        </p:txBody>
      </p:sp>
      <p:sp>
        <p:nvSpPr>
          <p:cNvPr id="9" name="ZoneTexte 8"/>
          <p:cNvSpPr txBox="1"/>
          <p:nvPr/>
        </p:nvSpPr>
        <p:spPr>
          <a:xfrm>
            <a:off x="1741692" y="1869525"/>
            <a:ext cx="5904656" cy="1200329"/>
          </a:xfrm>
          <a:prstGeom prst="rect">
            <a:avLst/>
          </a:prstGeom>
          <a:solidFill>
            <a:srgbClr val="FDFFE5">
              <a:alpha val="89804"/>
            </a:srgbClr>
          </a:solidFill>
          <a:ln>
            <a:solidFill>
              <a:schemeClr val="tx1"/>
            </a:solidFill>
          </a:ln>
        </p:spPr>
        <p:txBody>
          <a:bodyPr wrap="square" rtlCol="0">
            <a:spAutoFit/>
          </a:bodyPr>
          <a:lstStyle/>
          <a:p>
            <a:r>
              <a:rPr lang="ja-JP" altLang="fr-FR" sz="2400" b="1" dirty="0"/>
              <a:t>言語的媒介＝ 全ての教授及び学習プロセスに偏在する一般的な現象として捉えられている媒介の特殊な形態</a:t>
            </a:r>
            <a:endParaRPr lang="en-US" sz="2400" b="1" dirty="0"/>
          </a:p>
        </p:txBody>
      </p:sp>
      <p:sp>
        <p:nvSpPr>
          <p:cNvPr id="13" name="ZoneTexte 12"/>
          <p:cNvSpPr txBox="1"/>
          <p:nvPr/>
        </p:nvSpPr>
        <p:spPr>
          <a:xfrm>
            <a:off x="1705937" y="3831455"/>
            <a:ext cx="5904656" cy="461665"/>
          </a:xfrm>
          <a:prstGeom prst="rect">
            <a:avLst/>
          </a:prstGeom>
          <a:solidFill>
            <a:srgbClr val="FDFFE5">
              <a:alpha val="89804"/>
            </a:srgbClr>
          </a:solidFill>
          <a:ln>
            <a:solidFill>
              <a:schemeClr val="tx1"/>
            </a:solidFill>
          </a:ln>
        </p:spPr>
        <p:txBody>
          <a:bodyPr wrap="square" rtlCol="0">
            <a:spAutoFit/>
          </a:bodyPr>
          <a:lstStyle/>
          <a:p>
            <a:r>
              <a:rPr lang="ja-JP" altLang="fr-FR" sz="2400" b="1" dirty="0"/>
              <a:t>媒介活動の文化的側面</a:t>
            </a:r>
            <a:endParaRPr lang="en-US" sz="2400" b="1" dirty="0"/>
          </a:p>
        </p:txBody>
      </p:sp>
      <p:sp>
        <p:nvSpPr>
          <p:cNvPr id="14" name="ZoneTexte 13"/>
          <p:cNvSpPr txBox="1"/>
          <p:nvPr/>
        </p:nvSpPr>
        <p:spPr>
          <a:xfrm>
            <a:off x="1760110" y="4945570"/>
            <a:ext cx="5904656" cy="830997"/>
          </a:xfrm>
          <a:prstGeom prst="rect">
            <a:avLst/>
          </a:prstGeom>
          <a:solidFill>
            <a:srgbClr val="FDFFE5">
              <a:alpha val="89804"/>
            </a:srgbClr>
          </a:solidFill>
          <a:ln>
            <a:solidFill>
              <a:schemeClr val="tx1"/>
            </a:solidFill>
          </a:ln>
        </p:spPr>
        <p:txBody>
          <a:bodyPr wrap="square" rtlCol="0">
            <a:spAutoFit/>
          </a:bodyPr>
          <a:lstStyle/>
          <a:p>
            <a:r>
              <a:rPr lang="ja-JP" altLang="fr-FR" sz="2400" b="1" dirty="0"/>
              <a:t>複言語及び相互文化教育における媒介の中心的役割（</a:t>
            </a:r>
            <a:r>
              <a:rPr lang="fr-FR" altLang="ja-JP" sz="2400" b="1" dirty="0"/>
              <a:t>FREPA</a:t>
            </a:r>
            <a:r>
              <a:rPr lang="ja-JP" altLang="fr-FR" sz="2400" b="1" dirty="0"/>
              <a:t>との強い関連性）</a:t>
            </a:r>
            <a:endParaRPr lang="en-US" sz="2400" b="1" dirty="0"/>
          </a:p>
        </p:txBody>
      </p:sp>
    </p:spTree>
    <p:extLst>
      <p:ext uri="{BB962C8B-B14F-4D97-AF65-F5344CB8AC3E}">
        <p14:creationId xmlns:p14="http://schemas.microsoft.com/office/powerpoint/2010/main" val="306561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588125" y="6381750"/>
            <a:ext cx="2133600" cy="476250"/>
          </a:xfrm>
        </p:spPr>
        <p:txBody>
          <a:bodyPr/>
          <a:lstStyle/>
          <a:p>
            <a:pPr>
              <a:defRPr/>
            </a:pPr>
            <a:fld id="{26B17524-9528-45DC-86CF-02015F0A8491}" type="slidenum">
              <a:rPr lang="fr-FR"/>
              <a:pPr>
                <a:defRPr/>
              </a:pPr>
              <a:t>32</a:t>
            </a:fld>
            <a:endParaRPr lang="fr-FR"/>
          </a:p>
        </p:txBody>
      </p:sp>
      <p:sp>
        <p:nvSpPr>
          <p:cNvPr id="54274" name="Rectangle 5"/>
          <p:cNvSpPr>
            <a:spLocks noChangeArrowheads="1"/>
          </p:cNvSpPr>
          <p:nvPr/>
        </p:nvSpPr>
        <p:spPr bwMode="auto">
          <a:xfrm>
            <a:off x="0" y="0"/>
            <a:ext cx="9144000" cy="1196752"/>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3600" b="1" dirty="0">
                <a:solidFill>
                  <a:srgbClr val="800000"/>
                </a:solidFill>
                <a:latin typeface="Times New Roman" pitchFamily="18" charset="0"/>
                <a:cs typeface="DejaVu Sans" pitchFamily="34" charset="0"/>
              </a:rPr>
              <a:t>FREPA</a:t>
            </a:r>
            <a:r>
              <a:rPr lang="ja-JP" altLang="fr-FR" sz="3600" b="1" dirty="0">
                <a:solidFill>
                  <a:srgbClr val="800000"/>
                </a:solidFill>
                <a:latin typeface="Times New Roman" pitchFamily="18" charset="0"/>
                <a:cs typeface="DejaVu Sans" pitchFamily="34" charset="0"/>
              </a:rPr>
              <a:t>－複言語及び相互文化教育への方法</a:t>
            </a:r>
            <a:endParaRPr lang="en-GB" sz="3600" b="1" dirty="0">
              <a:solidFill>
                <a:srgbClr val="800000"/>
              </a:solidFill>
              <a:latin typeface="Times New Roman" pitchFamily="18" charset="0"/>
              <a:cs typeface="DejaVu Sans" pitchFamily="34" charset="0"/>
            </a:endParaRPr>
          </a:p>
        </p:txBody>
      </p:sp>
      <p:pic>
        <p:nvPicPr>
          <p:cNvPr id="54275" name="Picture 7"/>
          <p:cNvPicPr>
            <a:picLocks noChangeAspect="1" noChangeArrowheads="1"/>
          </p:cNvPicPr>
          <p:nvPr/>
        </p:nvPicPr>
        <p:blipFill>
          <a:blip r:embed="rId3"/>
          <a:srcRect/>
          <a:stretch>
            <a:fillRect/>
          </a:stretch>
        </p:blipFill>
        <p:spPr bwMode="auto">
          <a:xfrm>
            <a:off x="4781675" y="1480195"/>
            <a:ext cx="3486784" cy="4463331"/>
          </a:xfrm>
          <a:prstGeom prst="rect">
            <a:avLst/>
          </a:prstGeom>
          <a:noFill/>
          <a:ln w="9525">
            <a:noFill/>
            <a:miter lim="800000"/>
            <a:headEnd/>
            <a:tailEnd/>
          </a:ln>
        </p:spPr>
      </p:pic>
      <p:pic>
        <p:nvPicPr>
          <p:cNvPr id="4" name="Image 3"/>
          <p:cNvPicPr>
            <a:picLocks noChangeAspect="1"/>
          </p:cNvPicPr>
          <p:nvPr/>
        </p:nvPicPr>
        <p:blipFill>
          <a:blip r:embed="rId4"/>
          <a:stretch>
            <a:fillRect/>
          </a:stretch>
        </p:blipFill>
        <p:spPr>
          <a:xfrm>
            <a:off x="3124200" y="3711861"/>
            <a:ext cx="4272561" cy="581236"/>
          </a:xfrm>
          <a:prstGeom prst="rect">
            <a:avLst/>
          </a:prstGeom>
          <a:ln>
            <a:solidFill>
              <a:schemeClr val="tx1"/>
            </a:solidFill>
          </a:ln>
        </p:spPr>
      </p:pic>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pic>
        <p:nvPicPr>
          <p:cNvPr id="3" name="Image 2"/>
          <p:cNvPicPr>
            <a:picLocks noChangeAspect="1"/>
          </p:cNvPicPr>
          <p:nvPr/>
        </p:nvPicPr>
        <p:blipFill>
          <a:blip r:embed="rId5"/>
          <a:stretch>
            <a:fillRect/>
          </a:stretch>
        </p:blipFill>
        <p:spPr>
          <a:xfrm>
            <a:off x="5292080" y="4943088"/>
            <a:ext cx="864096" cy="70088"/>
          </a:xfrm>
          <a:prstGeom prst="rect">
            <a:avLst/>
          </a:prstGeom>
        </p:spPr>
      </p:pic>
      <p:sp>
        <p:nvSpPr>
          <p:cNvPr id="10" name="ZoneTexte 9"/>
          <p:cNvSpPr txBox="1"/>
          <p:nvPr/>
        </p:nvSpPr>
        <p:spPr>
          <a:xfrm>
            <a:off x="9146" y="1588648"/>
            <a:ext cx="2546730" cy="3108544"/>
          </a:xfrm>
          <a:prstGeom prst="rect">
            <a:avLst/>
          </a:prstGeom>
          <a:solidFill>
            <a:srgbClr val="FDFFE5">
              <a:alpha val="54902"/>
            </a:srgbClr>
          </a:solidFill>
          <a:ln>
            <a:solidFill>
              <a:schemeClr val="tx1"/>
            </a:solidFill>
          </a:ln>
        </p:spPr>
        <p:txBody>
          <a:bodyPr wrap="square" rtlCol="0">
            <a:spAutoFit/>
          </a:bodyPr>
          <a:lstStyle/>
          <a:p>
            <a:r>
              <a:rPr lang="ja-JP" altLang="fr-FR" sz="2800" b="1" dirty="0"/>
              <a:t>複言語教育の</a:t>
            </a:r>
            <a:r>
              <a:rPr lang="ja-JP" altLang="fr-FR" sz="2800" b="1" dirty="0">
                <a:solidFill>
                  <a:srgbClr val="CB0066"/>
                </a:solidFill>
              </a:rPr>
              <a:t>教授と学習の目標</a:t>
            </a:r>
            <a:r>
              <a:rPr lang="ja-JP" altLang="fr-FR" sz="2800" b="1" dirty="0"/>
              <a:t>について</a:t>
            </a:r>
            <a:r>
              <a:rPr lang="ja-JP" altLang="fr-FR" sz="2800" b="1" dirty="0">
                <a:solidFill>
                  <a:srgbClr val="CB0066"/>
                </a:solidFill>
              </a:rPr>
              <a:t>具体的に</a:t>
            </a:r>
            <a:r>
              <a:rPr lang="ja-JP" altLang="fr-FR" sz="2800" b="1" dirty="0"/>
              <a:t>考えさせてくれる方法（</a:t>
            </a:r>
            <a:r>
              <a:rPr lang="en-US" altLang="fr-FR" sz="2800" b="1" dirty="0"/>
              <a:t>Guide</a:t>
            </a:r>
            <a:r>
              <a:rPr lang="fr-FR" altLang="ja-JP" sz="2800" b="1" dirty="0"/>
              <a:t>, 69</a:t>
            </a:r>
            <a:r>
              <a:rPr lang="ja-JP" altLang="fr-FR" sz="2800" b="1" dirty="0"/>
              <a:t>を参照）。</a:t>
            </a:r>
            <a:endParaRPr lang="en-US" sz="2800" b="1" dirty="0"/>
          </a:p>
        </p:txBody>
      </p:sp>
      <p:sp>
        <p:nvSpPr>
          <p:cNvPr id="5" name="ZoneTexte 4"/>
          <p:cNvSpPr txBox="1"/>
          <p:nvPr/>
        </p:nvSpPr>
        <p:spPr>
          <a:xfrm>
            <a:off x="4427984" y="4872806"/>
            <a:ext cx="2232247" cy="215444"/>
          </a:xfrm>
          <a:prstGeom prst="rect">
            <a:avLst/>
          </a:prstGeom>
          <a:solidFill>
            <a:schemeClr val="bg1"/>
          </a:solidFill>
          <a:ln>
            <a:solidFill>
              <a:schemeClr val="tx1"/>
            </a:solidFill>
          </a:ln>
        </p:spPr>
        <p:txBody>
          <a:bodyPr wrap="square" rtlCol="0">
            <a:spAutoFit/>
          </a:bodyPr>
          <a:lstStyle/>
          <a:p>
            <a:r>
              <a:rPr lang="ja-JP" altLang="fr-FR" sz="800" b="1" dirty="0"/>
              <a:t>ミシェル・カンドリエ（コーディネーター）</a:t>
            </a:r>
            <a:endParaRPr lang="fr-FR" sz="800" b="1" dirty="0"/>
          </a:p>
        </p:txBody>
      </p:sp>
    </p:spTree>
    <p:extLst>
      <p:ext uri="{BB962C8B-B14F-4D97-AF65-F5344CB8AC3E}">
        <p14:creationId xmlns:p14="http://schemas.microsoft.com/office/powerpoint/2010/main" val="4284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accel="50000" decel="50000" fill="hold" nodeType="withEffect">
                                  <p:stCondLst>
                                    <p:cond delay="0"/>
                                  </p:stCondLst>
                                  <p:childTnLst>
                                    <p:animMotion origin="layout" path="M -0.04236 -0.00833 L 0.0665 -0.31458 " pathEditMode="relative" rAng="0" ptsTypes="AA">
                                      <p:cBhvr>
                                        <p:cTn id="11" dur="3000" fill="hold"/>
                                        <p:tgtEl>
                                          <p:spTgt spid="4"/>
                                        </p:tgtEl>
                                        <p:attrNameLst>
                                          <p:attrName>ppt_x</p:attrName>
                                          <p:attrName>ppt_y</p:attrName>
                                        </p:attrNameLst>
                                      </p:cBhvr>
                                      <p:rCtr x="5434" y="-15324"/>
                                    </p:animMotion>
                                  </p:childTnLst>
                                </p:cTn>
                              </p:par>
                              <p:par>
                                <p:cTn id="12" presetID="6" presetClass="emph" presetSubtype="0" fill="hold" nodeType="withEffect">
                                  <p:stCondLst>
                                    <p:cond delay="0"/>
                                  </p:stCondLst>
                                  <p:childTnLst>
                                    <p:animScale>
                                      <p:cBhvr>
                                        <p:cTn id="13" dur="2000" fill="hold"/>
                                        <p:tgtEl>
                                          <p:spTgt spid="4"/>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42" presetClass="path" presetSubtype="0" accel="50000" decel="50000" fill="hold" grpId="1" nodeType="withEffect">
                                  <p:stCondLst>
                                    <p:cond delay="0"/>
                                  </p:stCondLst>
                                  <p:childTnLst>
                                    <p:animMotion origin="layout" path="M -0.01649 -0.01482 L -0.10625 -0.36273 " pathEditMode="relative" rAng="0" ptsTypes="AA">
                                      <p:cBhvr>
                                        <p:cTn id="22" dur="2000" fill="hold"/>
                                        <p:tgtEl>
                                          <p:spTgt spid="5"/>
                                        </p:tgtEl>
                                        <p:attrNameLst>
                                          <p:attrName>ppt_x</p:attrName>
                                          <p:attrName>ppt_y</p:attrName>
                                        </p:attrNameLst>
                                      </p:cBhvr>
                                      <p:rCtr x="-4497" y="-17407"/>
                                    </p:animMotion>
                                  </p:childTnLst>
                                </p:cTn>
                              </p:par>
                              <p:par>
                                <p:cTn id="23" presetID="6" presetClass="emph" presetSubtype="0" fill="hold" grpId="2" nodeType="withEffect">
                                  <p:stCondLst>
                                    <p:cond delay="0"/>
                                  </p:stCondLst>
                                  <p:childTnLst>
                                    <p:animScale>
                                      <p:cBhvr>
                                        <p:cTn id="2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33</a:t>
            </a:fld>
            <a:endParaRPr lang="fr-FR" dirty="0"/>
          </a:p>
        </p:txBody>
      </p:sp>
      <p:sp>
        <p:nvSpPr>
          <p:cNvPr id="5"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4400" b="1" dirty="0">
                <a:solidFill>
                  <a:srgbClr val="7F0000"/>
                </a:solidFill>
                <a:latin typeface="Times New Roman" pitchFamily="18" charset="0"/>
                <a:cs typeface="DejaVu Sans" pitchFamily="34" charset="0"/>
              </a:rPr>
              <a:t>複元的アプローチとは何か？</a:t>
            </a:r>
            <a:endParaRPr lang="en-GB" sz="4400" b="1" dirty="0">
              <a:solidFill>
                <a:srgbClr val="800000"/>
              </a:solidFill>
              <a:latin typeface="Times New Roman" pitchFamily="18" charset="0"/>
              <a:cs typeface="DejaVu Sans" pitchFamily="34" charset="0"/>
            </a:endParaRPr>
          </a:p>
        </p:txBody>
      </p:sp>
      <p:sp>
        <p:nvSpPr>
          <p:cNvPr id="6" name="ZoneTexte 5"/>
          <p:cNvSpPr txBox="1"/>
          <p:nvPr/>
        </p:nvSpPr>
        <p:spPr>
          <a:xfrm>
            <a:off x="9146" y="836712"/>
            <a:ext cx="9134854" cy="3539431"/>
          </a:xfrm>
          <a:prstGeom prst="rect">
            <a:avLst/>
          </a:prstGeom>
          <a:solidFill>
            <a:srgbClr val="FDFFE5">
              <a:alpha val="54902"/>
            </a:srgbClr>
          </a:solidFill>
          <a:ln>
            <a:solidFill>
              <a:schemeClr val="tx1"/>
            </a:solidFill>
          </a:ln>
        </p:spPr>
        <p:txBody>
          <a:bodyPr wrap="square" rtlCol="0">
            <a:spAutoFit/>
          </a:bodyPr>
          <a:lstStyle/>
          <a:p>
            <a:r>
              <a:rPr lang="fr-FR" altLang="ja-JP" sz="2800" b="1" dirty="0">
                <a:solidFill>
                  <a:srgbClr val="CB0066"/>
                </a:solidFill>
              </a:rPr>
              <a:t>2</a:t>
            </a:r>
            <a:r>
              <a:rPr lang="ja-JP" altLang="fr-FR" sz="2800" b="1" dirty="0">
                <a:solidFill>
                  <a:srgbClr val="CB0066"/>
                </a:solidFill>
              </a:rPr>
              <a:t>種類の教授的アプローチ</a:t>
            </a:r>
            <a:r>
              <a:rPr lang="ja-JP" altLang="fr-FR" sz="2800" b="1" dirty="0"/>
              <a:t>には違いがある：</a:t>
            </a:r>
            <a:endParaRPr lang="fr-FR" altLang="ja-JP" sz="2800" b="1" dirty="0"/>
          </a:p>
          <a:p>
            <a:endParaRPr lang="fr-FR" altLang="ja-JP" sz="2800" b="1" dirty="0"/>
          </a:p>
          <a:p>
            <a:r>
              <a:rPr lang="en-US" sz="2800" b="1" dirty="0"/>
              <a:t> </a:t>
            </a:r>
            <a:r>
              <a:rPr lang="ja-JP" altLang="fr-FR" sz="2800" b="1" dirty="0">
                <a:solidFill>
                  <a:srgbClr val="CB0066"/>
                </a:solidFill>
              </a:rPr>
              <a:t>言語と文化に対する複元的アプローチ</a:t>
            </a:r>
            <a:r>
              <a:rPr lang="ja-JP" altLang="fr-FR" sz="2800" b="1" dirty="0"/>
              <a:t>とは、</a:t>
            </a:r>
            <a:r>
              <a:rPr lang="ja-JP" altLang="fr-FR" sz="2800" b="1" dirty="0">
                <a:solidFill>
                  <a:srgbClr val="CB0066"/>
                </a:solidFill>
              </a:rPr>
              <a:t>複数の</a:t>
            </a:r>
            <a:r>
              <a:rPr lang="ja-JP" altLang="fr-FR" sz="2800" b="1" dirty="0"/>
              <a:t>（</a:t>
            </a:r>
            <a:r>
              <a:rPr lang="fr-FR" altLang="ja-JP" sz="2800" b="1" dirty="0"/>
              <a:t>i.e.</a:t>
            </a:r>
            <a:r>
              <a:rPr lang="ja-JP" altLang="fr-FR" sz="2800" b="1" dirty="0"/>
              <a:t>　一つ以上の）</a:t>
            </a:r>
            <a:r>
              <a:rPr lang="ja-JP" altLang="fr-FR" sz="2800" b="1" dirty="0">
                <a:solidFill>
                  <a:srgbClr val="CB0066"/>
                </a:solidFill>
              </a:rPr>
              <a:t>言語あるいは文化の変種</a:t>
            </a:r>
            <a:r>
              <a:rPr lang="ja-JP" altLang="fr-FR" sz="2800" b="1" dirty="0"/>
              <a:t>に関わる指導</a:t>
            </a:r>
            <a:r>
              <a:rPr lang="fr-FR" altLang="ja-JP" sz="2800" b="1" dirty="0"/>
              <a:t>/</a:t>
            </a:r>
            <a:r>
              <a:rPr lang="ja-JP" altLang="fr-FR" sz="2800" b="1" dirty="0"/>
              <a:t>学習</a:t>
            </a:r>
            <a:r>
              <a:rPr lang="ja-JP" altLang="fr-FR" sz="2800" b="1" dirty="0">
                <a:solidFill>
                  <a:srgbClr val="CB0066"/>
                </a:solidFill>
              </a:rPr>
              <a:t>活動</a:t>
            </a:r>
            <a:r>
              <a:rPr lang="ja-JP" altLang="fr-FR" sz="2800" b="1" dirty="0"/>
              <a:t>を扱った教授的アプローチを指す</a:t>
            </a:r>
            <a:r>
              <a:rPr lang="ja-JP" altLang="fr-FR" sz="2800" b="1" dirty="0">
                <a:solidFill>
                  <a:srgbClr val="993300"/>
                </a:solidFill>
              </a:rPr>
              <a:t>。</a:t>
            </a:r>
            <a:endParaRPr lang="fr-FR" altLang="ja-JP" sz="2800" b="1" dirty="0">
              <a:solidFill>
                <a:srgbClr val="993300"/>
              </a:solidFill>
            </a:endParaRPr>
          </a:p>
          <a:p>
            <a:r>
              <a:rPr lang="en-US" sz="2800" b="1" dirty="0"/>
              <a:t> </a:t>
            </a:r>
          </a:p>
          <a:p>
            <a:r>
              <a:rPr lang="ja-JP" altLang="fr-FR" sz="2800" b="1" dirty="0">
                <a:solidFill>
                  <a:srgbClr val="CB0066"/>
                </a:solidFill>
              </a:rPr>
              <a:t>“単一的アプローチ”</a:t>
            </a:r>
            <a:r>
              <a:rPr lang="ja-JP" altLang="fr-FR" sz="2800" b="1" dirty="0"/>
              <a:t>とは、</a:t>
            </a:r>
            <a:r>
              <a:rPr lang="ja-JP" altLang="fr-FR" sz="2800" b="1" dirty="0">
                <a:solidFill>
                  <a:srgbClr val="CB0066"/>
                </a:solidFill>
              </a:rPr>
              <a:t>一つの言語や特定の文化のみ</a:t>
            </a:r>
            <a:r>
              <a:rPr lang="ja-JP" altLang="fr-FR" sz="2800" b="1" dirty="0"/>
              <a:t>を考慮し、それらを</a:t>
            </a:r>
            <a:r>
              <a:rPr lang="ja-JP" altLang="fr-FR" sz="2800" b="1" dirty="0">
                <a:solidFill>
                  <a:srgbClr val="CB0066"/>
                </a:solidFill>
              </a:rPr>
              <a:t>単独で</a:t>
            </a:r>
            <a:r>
              <a:rPr lang="ja-JP" altLang="fr-FR" sz="2800" b="1" dirty="0"/>
              <a:t>扱う教授的アプローチである。</a:t>
            </a:r>
            <a:endParaRPr lang="en-US" sz="2800" b="1" dirty="0"/>
          </a:p>
        </p:txBody>
      </p:sp>
      <p:sp>
        <p:nvSpPr>
          <p:cNvPr id="7" name="ZoneTexte 6"/>
          <p:cNvSpPr txBox="1"/>
          <p:nvPr/>
        </p:nvSpPr>
        <p:spPr>
          <a:xfrm>
            <a:off x="1991852" y="5915789"/>
            <a:ext cx="5460467" cy="954107"/>
          </a:xfrm>
          <a:prstGeom prst="rect">
            <a:avLst/>
          </a:prstGeom>
          <a:solidFill>
            <a:srgbClr val="FDFFE5">
              <a:alpha val="54902"/>
            </a:srgbClr>
          </a:solidFill>
          <a:ln>
            <a:solidFill>
              <a:schemeClr val="tx1"/>
            </a:solidFill>
          </a:ln>
        </p:spPr>
        <p:txBody>
          <a:bodyPr wrap="square" rtlCol="0">
            <a:spAutoFit/>
          </a:bodyPr>
          <a:lstStyle/>
          <a:p>
            <a:pPr algn="ctr"/>
            <a:r>
              <a:rPr lang="ja-JP" altLang="fr-FR" sz="2800" b="1" dirty="0"/>
              <a:t>全ての言語教育を統合する</a:t>
            </a:r>
            <a:r>
              <a:rPr lang="fr-FR" altLang="ja-JP" sz="2800" b="1" dirty="0"/>
              <a:t/>
            </a:r>
            <a:br>
              <a:rPr lang="fr-FR" altLang="ja-JP" sz="2800" b="1" dirty="0"/>
            </a:br>
            <a:r>
              <a:rPr lang="ja-JP" altLang="fr-FR" sz="2800" b="1" dirty="0"/>
              <a:t>（</a:t>
            </a:r>
            <a:r>
              <a:rPr lang="ja-JP" altLang="fr-FR" sz="2800" b="1" dirty="0">
                <a:solidFill>
                  <a:srgbClr val="CB0066"/>
                </a:solidFill>
              </a:rPr>
              <a:t>複言語教育</a:t>
            </a:r>
            <a:r>
              <a:rPr lang="ja-JP" altLang="fr-FR" sz="2800" b="1" dirty="0"/>
              <a:t>）</a:t>
            </a:r>
            <a:endParaRPr lang="en-US" sz="2800" b="1" dirty="0"/>
          </a:p>
        </p:txBody>
      </p:sp>
      <p:grpSp>
        <p:nvGrpSpPr>
          <p:cNvPr id="10" name="Groupe 9"/>
          <p:cNvGrpSpPr/>
          <p:nvPr/>
        </p:nvGrpSpPr>
        <p:grpSpPr>
          <a:xfrm>
            <a:off x="3348012" y="1700808"/>
            <a:ext cx="2880320" cy="4214980"/>
            <a:chOff x="3419872" y="1286983"/>
            <a:chExt cx="2880320" cy="4628805"/>
          </a:xfrm>
        </p:grpSpPr>
        <p:cxnSp>
          <p:nvCxnSpPr>
            <p:cNvPr id="8" name="Connecteur droit avec flèche 7"/>
            <p:cNvCxnSpPr/>
            <p:nvPr/>
          </p:nvCxnSpPr>
          <p:spPr bwMode="auto">
            <a:xfrm>
              <a:off x="4140137" y="1759418"/>
              <a:ext cx="317906" cy="4156370"/>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ectangle 8"/>
            <p:cNvSpPr/>
            <p:nvPr/>
          </p:nvSpPr>
          <p:spPr bwMode="auto">
            <a:xfrm>
              <a:off x="3419872" y="1286983"/>
              <a:ext cx="2880320" cy="472435"/>
            </a:xfrm>
            <a:prstGeom prst="rect">
              <a:avLst/>
            </a:prstGeom>
            <a:noFill/>
            <a:ln w="762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14" name="Groupe 13"/>
          <p:cNvGrpSpPr/>
          <p:nvPr/>
        </p:nvGrpSpPr>
        <p:grpSpPr>
          <a:xfrm>
            <a:off x="251520" y="3429000"/>
            <a:ext cx="3456384" cy="2486788"/>
            <a:chOff x="242642" y="2905782"/>
            <a:chExt cx="3456384" cy="3171990"/>
          </a:xfrm>
        </p:grpSpPr>
        <p:sp>
          <p:nvSpPr>
            <p:cNvPr id="23" name="Rectangle 22"/>
            <p:cNvSpPr/>
            <p:nvPr/>
          </p:nvSpPr>
          <p:spPr bwMode="auto">
            <a:xfrm>
              <a:off x="242642" y="2905782"/>
              <a:ext cx="2992269" cy="576064"/>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cxnSp>
          <p:nvCxnSpPr>
            <p:cNvPr id="24" name="Connecteur droit avec flèche 23"/>
            <p:cNvCxnSpPr>
              <a:cxnSpLocks/>
            </p:cNvCxnSpPr>
            <p:nvPr/>
          </p:nvCxnSpPr>
          <p:spPr bwMode="auto">
            <a:xfrm>
              <a:off x="1841420" y="3573015"/>
              <a:ext cx="1857606" cy="2504757"/>
            </a:xfrm>
            <a:prstGeom prst="straightConnector1">
              <a:avLst/>
            </a:prstGeom>
            <a:solidFill>
              <a:schemeClr val="accent1"/>
            </a:solidFill>
            <a:ln w="76200" cap="flat" cmpd="sng" algn="ctr">
              <a:solidFill>
                <a:schemeClr val="accent4">
                  <a:lumMod val="50000"/>
                  <a:lumOff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15" name="Connecteur droit 14"/>
          <p:cNvCxnSpPr/>
          <p:nvPr/>
        </p:nvCxnSpPr>
        <p:spPr bwMode="auto">
          <a:xfrm>
            <a:off x="2188695" y="4878522"/>
            <a:ext cx="1519209" cy="53488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Connecteur droit 15"/>
          <p:cNvCxnSpPr/>
          <p:nvPr/>
        </p:nvCxnSpPr>
        <p:spPr bwMode="auto">
          <a:xfrm flipV="1">
            <a:off x="2412018" y="4827935"/>
            <a:ext cx="935994" cy="729112"/>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651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000"/>
                                        <p:tgtEl>
                                          <p:spTgt spid="10"/>
                                        </p:tgtEl>
                                      </p:cBhvr>
                                    </p:animEffect>
                                  </p:childTnLst>
                                </p:cTn>
                              </p:par>
                            </p:childTnLst>
                          </p:cTn>
                        </p:par>
                        <p:par>
                          <p:cTn id="11" fill="hold">
                            <p:stCondLst>
                              <p:cond delay="3000"/>
                            </p:stCondLst>
                            <p:childTnLst>
                              <p:par>
                                <p:cTn id="12" presetID="22" presetClass="entr" presetSubtype="1" fill="hold"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2000"/>
                                        <p:tgtEl>
                                          <p:spTgt spid="14"/>
                                        </p:tgtEl>
                                      </p:cBhvr>
                                    </p:animEffect>
                                  </p:childTnLst>
                                </p:cTn>
                              </p:par>
                            </p:childTnLst>
                          </p:cTn>
                        </p:par>
                        <p:par>
                          <p:cTn id="15" fill="hold">
                            <p:stCondLst>
                              <p:cond delay="6000"/>
                            </p:stCondLst>
                            <p:childTnLst>
                              <p:par>
                                <p:cTn id="16" presetID="22" presetClass="entr" presetSubtype="8" fill="hold" nodeType="after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7000"/>
                            </p:stCondLst>
                            <p:childTnLst>
                              <p:par>
                                <p:cTn id="20" presetID="22" presetClass="entr" presetSubtype="8" fill="hold"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34</a:t>
            </a:fld>
            <a:endParaRPr lang="fr-FR" dirty="0"/>
          </a:p>
        </p:txBody>
      </p:sp>
      <p:sp>
        <p:nvSpPr>
          <p:cNvPr id="5"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4400" b="1" dirty="0">
                <a:solidFill>
                  <a:srgbClr val="7F0000"/>
                </a:solidFill>
                <a:latin typeface="Times New Roman" pitchFamily="18" charset="0"/>
                <a:cs typeface="DejaVu Sans" pitchFamily="34" charset="0"/>
              </a:rPr>
              <a:t>複元的アプローチとは何か？</a:t>
            </a:r>
            <a:endParaRPr lang="en-GB" sz="4400" b="1" dirty="0">
              <a:solidFill>
                <a:srgbClr val="800000"/>
              </a:solidFill>
              <a:latin typeface="Times New Roman" pitchFamily="18" charset="0"/>
              <a:cs typeface="DejaVu Sans" pitchFamily="34" charset="0"/>
            </a:endParaRPr>
          </a:p>
        </p:txBody>
      </p:sp>
      <p:sp>
        <p:nvSpPr>
          <p:cNvPr id="6" name="ZoneTexte 5"/>
          <p:cNvSpPr txBox="1"/>
          <p:nvPr/>
        </p:nvSpPr>
        <p:spPr>
          <a:xfrm>
            <a:off x="9146" y="836712"/>
            <a:ext cx="9134854" cy="3539431"/>
          </a:xfrm>
          <a:prstGeom prst="rect">
            <a:avLst/>
          </a:prstGeom>
          <a:solidFill>
            <a:srgbClr val="FDFFE5">
              <a:alpha val="54902"/>
            </a:srgbClr>
          </a:solidFill>
          <a:ln>
            <a:solidFill>
              <a:schemeClr val="tx1"/>
            </a:solidFill>
          </a:ln>
        </p:spPr>
        <p:txBody>
          <a:bodyPr wrap="square" rtlCol="0">
            <a:spAutoFit/>
          </a:bodyPr>
          <a:lstStyle/>
          <a:p>
            <a:r>
              <a:rPr lang="fr-FR" altLang="ja-JP" sz="2800" b="1" dirty="0">
                <a:solidFill>
                  <a:srgbClr val="CB0066"/>
                </a:solidFill>
              </a:rPr>
              <a:t>2</a:t>
            </a:r>
            <a:r>
              <a:rPr lang="ja-JP" altLang="fr-FR" sz="2800" b="1" dirty="0">
                <a:solidFill>
                  <a:srgbClr val="CB0066"/>
                </a:solidFill>
              </a:rPr>
              <a:t>種類の教授的アプローチ</a:t>
            </a:r>
            <a:r>
              <a:rPr lang="ja-JP" altLang="fr-FR" sz="2800" b="1" dirty="0"/>
              <a:t>には違いがある：</a:t>
            </a:r>
            <a:endParaRPr lang="fr-FR" altLang="ja-JP" sz="2800" b="1" dirty="0"/>
          </a:p>
          <a:p>
            <a:endParaRPr lang="fr-FR" altLang="ja-JP" sz="2800" b="1" dirty="0"/>
          </a:p>
          <a:p>
            <a:r>
              <a:rPr lang="en-US" sz="2800" b="1" dirty="0"/>
              <a:t> </a:t>
            </a:r>
            <a:r>
              <a:rPr lang="ja-JP" altLang="fr-FR" sz="2800" b="1" dirty="0">
                <a:solidFill>
                  <a:srgbClr val="CB0066"/>
                </a:solidFill>
              </a:rPr>
              <a:t>言語と文化に対する複元的アプローチ</a:t>
            </a:r>
            <a:r>
              <a:rPr lang="ja-JP" altLang="fr-FR" sz="2800" b="1" dirty="0"/>
              <a:t>とは、</a:t>
            </a:r>
            <a:r>
              <a:rPr lang="ja-JP" altLang="fr-FR" sz="2800" b="1" dirty="0">
                <a:solidFill>
                  <a:srgbClr val="CB0066"/>
                </a:solidFill>
              </a:rPr>
              <a:t>複数の</a:t>
            </a:r>
            <a:r>
              <a:rPr lang="ja-JP" altLang="fr-FR" sz="2800" b="1" dirty="0"/>
              <a:t>（</a:t>
            </a:r>
            <a:r>
              <a:rPr lang="fr-FR" altLang="ja-JP" sz="2800" b="1" dirty="0"/>
              <a:t>i.e.</a:t>
            </a:r>
            <a:r>
              <a:rPr lang="ja-JP" altLang="fr-FR" sz="2800" b="1" dirty="0"/>
              <a:t>　一つ以上の）</a:t>
            </a:r>
            <a:r>
              <a:rPr lang="ja-JP" altLang="fr-FR" sz="2800" b="1" dirty="0">
                <a:solidFill>
                  <a:srgbClr val="CB0066"/>
                </a:solidFill>
              </a:rPr>
              <a:t>言語あるいは文化の変種</a:t>
            </a:r>
            <a:r>
              <a:rPr lang="ja-JP" altLang="fr-FR" sz="2800" b="1" dirty="0"/>
              <a:t>に関わる指導</a:t>
            </a:r>
            <a:r>
              <a:rPr lang="fr-FR" altLang="ja-JP" sz="2800" b="1" dirty="0"/>
              <a:t>/</a:t>
            </a:r>
            <a:r>
              <a:rPr lang="ja-JP" altLang="fr-FR" sz="2800" b="1" dirty="0"/>
              <a:t>学習</a:t>
            </a:r>
            <a:r>
              <a:rPr lang="ja-JP" altLang="fr-FR" sz="2800" b="1" dirty="0">
                <a:solidFill>
                  <a:srgbClr val="CB0066"/>
                </a:solidFill>
              </a:rPr>
              <a:t>活動</a:t>
            </a:r>
            <a:r>
              <a:rPr lang="ja-JP" altLang="fr-FR" sz="2800" b="1" dirty="0"/>
              <a:t>を扱った教授的アプローチを指す</a:t>
            </a:r>
            <a:r>
              <a:rPr lang="ja-JP" altLang="fr-FR" sz="2800" b="1" dirty="0">
                <a:solidFill>
                  <a:srgbClr val="993300"/>
                </a:solidFill>
              </a:rPr>
              <a:t>。</a:t>
            </a:r>
            <a:endParaRPr lang="fr-FR" altLang="ja-JP" sz="2800" b="1" dirty="0">
              <a:solidFill>
                <a:srgbClr val="993300"/>
              </a:solidFill>
            </a:endParaRPr>
          </a:p>
          <a:p>
            <a:r>
              <a:rPr lang="en-US" sz="2800" b="1" dirty="0"/>
              <a:t> </a:t>
            </a:r>
          </a:p>
          <a:p>
            <a:r>
              <a:rPr lang="ja-JP" altLang="fr-FR" sz="2800" b="1" dirty="0">
                <a:solidFill>
                  <a:srgbClr val="CB0066"/>
                </a:solidFill>
              </a:rPr>
              <a:t>“単一的アプローチ”</a:t>
            </a:r>
            <a:r>
              <a:rPr lang="ja-JP" altLang="fr-FR" sz="2800" b="1" dirty="0"/>
              <a:t>とは、</a:t>
            </a:r>
            <a:r>
              <a:rPr lang="ja-JP" altLang="fr-FR" sz="2800" b="1" dirty="0">
                <a:solidFill>
                  <a:srgbClr val="CB0066"/>
                </a:solidFill>
              </a:rPr>
              <a:t>一つの言語や特定の文化のみ</a:t>
            </a:r>
            <a:r>
              <a:rPr lang="ja-JP" altLang="fr-FR" sz="2800" b="1" dirty="0"/>
              <a:t>を考慮し、それらを</a:t>
            </a:r>
            <a:r>
              <a:rPr lang="ja-JP" altLang="fr-FR" sz="2800" b="1" dirty="0">
                <a:solidFill>
                  <a:srgbClr val="CB0066"/>
                </a:solidFill>
              </a:rPr>
              <a:t>単独で</a:t>
            </a:r>
            <a:r>
              <a:rPr lang="ja-JP" altLang="fr-FR" sz="2800" b="1" dirty="0"/>
              <a:t>扱う教授的アプローチである。</a:t>
            </a:r>
            <a:endParaRPr lang="en-US" sz="2800" b="1" dirty="0"/>
          </a:p>
        </p:txBody>
      </p:sp>
      <p:sp>
        <p:nvSpPr>
          <p:cNvPr id="7" name="ZoneTexte 6"/>
          <p:cNvSpPr txBox="1"/>
          <p:nvPr/>
        </p:nvSpPr>
        <p:spPr>
          <a:xfrm>
            <a:off x="1991852" y="5915789"/>
            <a:ext cx="5460467" cy="954107"/>
          </a:xfrm>
          <a:prstGeom prst="rect">
            <a:avLst/>
          </a:prstGeom>
          <a:solidFill>
            <a:srgbClr val="FDFFE5">
              <a:alpha val="54902"/>
            </a:srgbClr>
          </a:solidFill>
          <a:ln>
            <a:solidFill>
              <a:schemeClr val="tx1"/>
            </a:solidFill>
          </a:ln>
        </p:spPr>
        <p:txBody>
          <a:bodyPr wrap="square" rtlCol="0">
            <a:spAutoFit/>
          </a:bodyPr>
          <a:lstStyle/>
          <a:p>
            <a:pPr algn="ctr"/>
            <a:r>
              <a:rPr lang="ja-JP" altLang="fr-FR" sz="2800" b="1" dirty="0"/>
              <a:t>全ての言語教育を統合する</a:t>
            </a:r>
            <a:r>
              <a:rPr lang="fr-FR" altLang="ja-JP" sz="2800" b="1" dirty="0"/>
              <a:t/>
            </a:r>
            <a:br>
              <a:rPr lang="fr-FR" altLang="ja-JP" sz="2800" b="1" dirty="0"/>
            </a:br>
            <a:r>
              <a:rPr lang="ja-JP" altLang="fr-FR" sz="2800" b="1" dirty="0"/>
              <a:t>（</a:t>
            </a:r>
            <a:r>
              <a:rPr lang="ja-JP" altLang="fr-FR" sz="2800" b="1" dirty="0">
                <a:solidFill>
                  <a:srgbClr val="CB0066"/>
                </a:solidFill>
              </a:rPr>
              <a:t>複言語教育</a:t>
            </a:r>
            <a:r>
              <a:rPr lang="ja-JP" altLang="fr-FR" sz="2800" b="1" dirty="0"/>
              <a:t>）</a:t>
            </a:r>
            <a:endParaRPr lang="en-US" sz="2800" b="1" dirty="0"/>
          </a:p>
        </p:txBody>
      </p:sp>
      <p:grpSp>
        <p:nvGrpSpPr>
          <p:cNvPr id="10" name="Groupe 9"/>
          <p:cNvGrpSpPr/>
          <p:nvPr/>
        </p:nvGrpSpPr>
        <p:grpSpPr>
          <a:xfrm>
            <a:off x="3419872" y="1700808"/>
            <a:ext cx="2880320" cy="4214980"/>
            <a:chOff x="3419872" y="1286983"/>
            <a:chExt cx="2880320" cy="4628805"/>
          </a:xfrm>
        </p:grpSpPr>
        <p:cxnSp>
          <p:nvCxnSpPr>
            <p:cNvPr id="8" name="Connecteur droit avec flèche 7"/>
            <p:cNvCxnSpPr/>
            <p:nvPr/>
          </p:nvCxnSpPr>
          <p:spPr bwMode="auto">
            <a:xfrm>
              <a:off x="4140137" y="1759418"/>
              <a:ext cx="317906" cy="4156370"/>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ectangle 8"/>
            <p:cNvSpPr/>
            <p:nvPr/>
          </p:nvSpPr>
          <p:spPr bwMode="auto">
            <a:xfrm>
              <a:off x="3419872" y="1286983"/>
              <a:ext cx="2880320" cy="472435"/>
            </a:xfrm>
            <a:prstGeom prst="rect">
              <a:avLst/>
            </a:prstGeom>
            <a:noFill/>
            <a:ln w="762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14" name="Groupe 13"/>
          <p:cNvGrpSpPr/>
          <p:nvPr/>
        </p:nvGrpSpPr>
        <p:grpSpPr>
          <a:xfrm>
            <a:off x="242642" y="3501008"/>
            <a:ext cx="3616319" cy="2160240"/>
            <a:chOff x="242642" y="2905782"/>
            <a:chExt cx="3616319" cy="2755466"/>
          </a:xfrm>
        </p:grpSpPr>
        <p:sp>
          <p:nvSpPr>
            <p:cNvPr id="23" name="Rectangle 22"/>
            <p:cNvSpPr/>
            <p:nvPr/>
          </p:nvSpPr>
          <p:spPr bwMode="auto">
            <a:xfrm>
              <a:off x="242642" y="2905782"/>
              <a:ext cx="2992269" cy="576064"/>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cxnSp>
          <p:nvCxnSpPr>
            <p:cNvPr id="24" name="Connecteur droit avec flèche 23"/>
            <p:cNvCxnSpPr/>
            <p:nvPr/>
          </p:nvCxnSpPr>
          <p:spPr bwMode="auto">
            <a:xfrm>
              <a:off x="1841420" y="3573016"/>
              <a:ext cx="2017541" cy="2088232"/>
            </a:xfrm>
            <a:prstGeom prst="straightConnector1">
              <a:avLst/>
            </a:prstGeom>
            <a:solidFill>
              <a:schemeClr val="accent1"/>
            </a:solidFill>
            <a:ln w="76200" cap="flat" cmpd="sng" algn="ctr">
              <a:solidFill>
                <a:schemeClr val="accent4">
                  <a:lumMod val="50000"/>
                  <a:lumOff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15" name="Connecteur droit 14"/>
          <p:cNvCxnSpPr/>
          <p:nvPr/>
        </p:nvCxnSpPr>
        <p:spPr bwMode="auto">
          <a:xfrm>
            <a:off x="2476727" y="4795302"/>
            <a:ext cx="1519209" cy="53488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Connecteur droit 15"/>
          <p:cNvCxnSpPr/>
          <p:nvPr/>
        </p:nvCxnSpPr>
        <p:spPr bwMode="auto">
          <a:xfrm flipV="1">
            <a:off x="2555886" y="4653136"/>
            <a:ext cx="935994" cy="729112"/>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ZoneTexte 16"/>
          <p:cNvSpPr txBox="1"/>
          <p:nvPr/>
        </p:nvSpPr>
        <p:spPr>
          <a:xfrm>
            <a:off x="1043608" y="1412776"/>
            <a:ext cx="7325271" cy="1815882"/>
          </a:xfrm>
          <a:prstGeom prst="rect">
            <a:avLst/>
          </a:prstGeom>
          <a:solidFill>
            <a:srgbClr val="FFCC66"/>
          </a:solidFill>
          <a:ln>
            <a:solidFill>
              <a:schemeClr val="tx1"/>
            </a:solidFill>
          </a:ln>
        </p:spPr>
        <p:txBody>
          <a:bodyPr wrap="square" rtlCol="0">
            <a:spAutoFit/>
          </a:bodyPr>
          <a:lstStyle/>
          <a:p>
            <a:r>
              <a:rPr lang="ja-JP" altLang="fr-FR" sz="2800" b="1" dirty="0"/>
              <a:t>単一的アプローチは複元的アプローチに</a:t>
            </a:r>
            <a:r>
              <a:rPr lang="ja-JP" altLang="fr-FR" sz="2800" b="1" dirty="0">
                <a:solidFill>
                  <a:srgbClr val="CB0066"/>
                </a:solidFill>
              </a:rPr>
              <a:t>取って代わられる</a:t>
            </a:r>
            <a:r>
              <a:rPr lang="ja-JP" altLang="en-US" sz="2800" b="1" dirty="0">
                <a:solidFill>
                  <a:srgbClr val="CB0066"/>
                </a:solidFill>
              </a:rPr>
              <a:t>の</a:t>
            </a:r>
            <a:r>
              <a:rPr lang="ja-JP" altLang="fr-FR" sz="2800" b="1" dirty="0">
                <a:solidFill>
                  <a:srgbClr val="CB0066"/>
                </a:solidFill>
              </a:rPr>
              <a:t>ではない</a:t>
            </a:r>
            <a:r>
              <a:rPr lang="ja-JP" altLang="fr-FR" sz="2800" b="1" dirty="0"/>
              <a:t>。</a:t>
            </a:r>
          </a:p>
          <a:p>
            <a:r>
              <a:rPr lang="ja-JP" altLang="fr-FR" sz="2800" b="1" dirty="0"/>
              <a:t>単一的アプローチは複元的アプローチにより</a:t>
            </a:r>
            <a:r>
              <a:rPr lang="ja-JP" altLang="fr-FR" sz="2800" b="1" dirty="0">
                <a:solidFill>
                  <a:srgbClr val="CB0066"/>
                </a:solidFill>
              </a:rPr>
              <a:t>充実される</a:t>
            </a:r>
            <a:r>
              <a:rPr lang="ja-JP" altLang="fr-FR" sz="2800" b="1" dirty="0"/>
              <a:t>。</a:t>
            </a:r>
            <a:endParaRPr lang="en-US" sz="2800" b="1" dirty="0"/>
          </a:p>
        </p:txBody>
      </p:sp>
      <p:sp>
        <p:nvSpPr>
          <p:cNvPr id="18" name="ZoneTexte 17"/>
          <p:cNvSpPr txBox="1"/>
          <p:nvPr/>
        </p:nvSpPr>
        <p:spPr>
          <a:xfrm>
            <a:off x="908408" y="4168394"/>
            <a:ext cx="7627352" cy="954107"/>
          </a:xfrm>
          <a:prstGeom prst="rect">
            <a:avLst/>
          </a:prstGeom>
          <a:solidFill>
            <a:srgbClr val="FFCC66"/>
          </a:solidFill>
          <a:ln>
            <a:solidFill>
              <a:schemeClr val="tx1"/>
            </a:solidFill>
          </a:ln>
        </p:spPr>
        <p:txBody>
          <a:bodyPr wrap="square" rtlCol="0">
            <a:spAutoFit/>
          </a:bodyPr>
          <a:lstStyle/>
          <a:p>
            <a:r>
              <a:rPr lang="ja-JP" altLang="fr-FR" sz="2800" b="1" dirty="0"/>
              <a:t>このことは複言語及び相互文化教育の</a:t>
            </a:r>
            <a:r>
              <a:rPr lang="ja-JP" altLang="fr-FR" sz="2800" b="1" dirty="0">
                <a:solidFill>
                  <a:srgbClr val="CB0066"/>
                </a:solidFill>
              </a:rPr>
              <a:t>文化的側面</a:t>
            </a:r>
            <a:r>
              <a:rPr lang="ja-JP" altLang="fr-FR" sz="2800" b="1" dirty="0"/>
              <a:t>についても言える。</a:t>
            </a:r>
            <a:endParaRPr lang="en-US" sz="2800" b="1" dirty="0"/>
          </a:p>
        </p:txBody>
      </p:sp>
    </p:spTree>
    <p:extLst>
      <p:ext uri="{BB962C8B-B14F-4D97-AF65-F5344CB8AC3E}">
        <p14:creationId xmlns:p14="http://schemas.microsoft.com/office/powerpoint/2010/main" val="2135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35</a:t>
            </a:fld>
            <a:endParaRPr lang="fr-FR" dirty="0"/>
          </a:p>
        </p:txBody>
      </p:sp>
      <p:sp>
        <p:nvSpPr>
          <p:cNvPr id="6" name="ZoneTexte 5"/>
          <p:cNvSpPr txBox="1"/>
          <p:nvPr/>
        </p:nvSpPr>
        <p:spPr>
          <a:xfrm>
            <a:off x="9146" y="836712"/>
            <a:ext cx="9134854" cy="3539431"/>
          </a:xfrm>
          <a:prstGeom prst="rect">
            <a:avLst/>
          </a:prstGeom>
          <a:solidFill>
            <a:srgbClr val="FDFFE5">
              <a:alpha val="54902"/>
            </a:srgbClr>
          </a:solidFill>
          <a:ln>
            <a:solidFill>
              <a:schemeClr val="tx1"/>
            </a:solidFill>
          </a:ln>
        </p:spPr>
        <p:txBody>
          <a:bodyPr wrap="square" rtlCol="0">
            <a:spAutoFit/>
          </a:bodyPr>
          <a:lstStyle/>
          <a:p>
            <a:r>
              <a:rPr lang="fr-FR" altLang="ja-JP" sz="2800" b="1" dirty="0">
                <a:solidFill>
                  <a:srgbClr val="CB0066"/>
                </a:solidFill>
              </a:rPr>
              <a:t>2</a:t>
            </a:r>
            <a:r>
              <a:rPr lang="ja-JP" altLang="fr-FR" sz="2800" b="1" dirty="0">
                <a:solidFill>
                  <a:srgbClr val="CB0066"/>
                </a:solidFill>
              </a:rPr>
              <a:t>種類の教授的アプローチ</a:t>
            </a:r>
            <a:r>
              <a:rPr lang="ja-JP" altLang="fr-FR" sz="2800" b="1" dirty="0"/>
              <a:t>には違いがある：</a:t>
            </a:r>
            <a:endParaRPr lang="fr-FR" altLang="ja-JP" sz="2800" b="1" dirty="0"/>
          </a:p>
          <a:p>
            <a:endParaRPr lang="fr-FR" altLang="ja-JP" sz="2800" b="1" dirty="0"/>
          </a:p>
          <a:p>
            <a:r>
              <a:rPr lang="en-US" sz="2800" b="1" dirty="0"/>
              <a:t> </a:t>
            </a:r>
            <a:r>
              <a:rPr lang="ja-JP" altLang="fr-FR" sz="2800" b="1" dirty="0">
                <a:solidFill>
                  <a:srgbClr val="CB0066"/>
                </a:solidFill>
              </a:rPr>
              <a:t>言語と文化に対する複元的アプローチ</a:t>
            </a:r>
            <a:r>
              <a:rPr lang="ja-JP" altLang="fr-FR" sz="2800" b="1" dirty="0"/>
              <a:t>とは、</a:t>
            </a:r>
            <a:r>
              <a:rPr lang="ja-JP" altLang="fr-FR" sz="2800" b="1" dirty="0">
                <a:solidFill>
                  <a:srgbClr val="CB0066"/>
                </a:solidFill>
              </a:rPr>
              <a:t>複数の</a:t>
            </a:r>
            <a:r>
              <a:rPr lang="ja-JP" altLang="fr-FR" sz="2800" b="1" dirty="0"/>
              <a:t>（</a:t>
            </a:r>
            <a:r>
              <a:rPr lang="fr-FR" altLang="ja-JP" sz="2800" b="1" dirty="0"/>
              <a:t>i.e.</a:t>
            </a:r>
            <a:r>
              <a:rPr lang="ja-JP" altLang="fr-FR" sz="2800" b="1" dirty="0"/>
              <a:t>　一つ以上の）</a:t>
            </a:r>
            <a:r>
              <a:rPr lang="ja-JP" altLang="fr-FR" sz="2800" b="1" dirty="0">
                <a:solidFill>
                  <a:srgbClr val="CB0066"/>
                </a:solidFill>
              </a:rPr>
              <a:t>言語あるいは文化の変種</a:t>
            </a:r>
            <a:r>
              <a:rPr lang="ja-JP" altLang="fr-FR" sz="2800" b="1" dirty="0"/>
              <a:t>に関わる指導</a:t>
            </a:r>
            <a:r>
              <a:rPr lang="fr-FR" altLang="ja-JP" sz="2800" b="1" dirty="0"/>
              <a:t>/</a:t>
            </a:r>
            <a:r>
              <a:rPr lang="ja-JP" altLang="fr-FR" sz="2800" b="1" dirty="0"/>
              <a:t>学習</a:t>
            </a:r>
            <a:r>
              <a:rPr lang="ja-JP" altLang="fr-FR" sz="2800" b="1" dirty="0">
                <a:solidFill>
                  <a:srgbClr val="CB0066"/>
                </a:solidFill>
              </a:rPr>
              <a:t>活動</a:t>
            </a:r>
            <a:r>
              <a:rPr lang="ja-JP" altLang="fr-FR" sz="2800" b="1" dirty="0"/>
              <a:t>を扱った教授的アプローチを指す</a:t>
            </a:r>
            <a:r>
              <a:rPr lang="ja-JP" altLang="fr-FR" sz="2800" b="1" dirty="0">
                <a:solidFill>
                  <a:srgbClr val="993300"/>
                </a:solidFill>
              </a:rPr>
              <a:t>。</a:t>
            </a:r>
            <a:endParaRPr lang="fr-FR" altLang="ja-JP" sz="2800" b="1" dirty="0">
              <a:solidFill>
                <a:srgbClr val="993300"/>
              </a:solidFill>
            </a:endParaRPr>
          </a:p>
          <a:p>
            <a:r>
              <a:rPr lang="en-US" sz="2800" b="1" dirty="0"/>
              <a:t> </a:t>
            </a:r>
          </a:p>
          <a:p>
            <a:r>
              <a:rPr lang="ja-JP" altLang="fr-FR" sz="2800" b="1" dirty="0">
                <a:solidFill>
                  <a:srgbClr val="CB0066"/>
                </a:solidFill>
              </a:rPr>
              <a:t>“単一的アプローチ”</a:t>
            </a:r>
            <a:r>
              <a:rPr lang="ja-JP" altLang="fr-FR" sz="2800" b="1" dirty="0"/>
              <a:t>とは、</a:t>
            </a:r>
            <a:r>
              <a:rPr lang="ja-JP" altLang="fr-FR" sz="2800" b="1" dirty="0">
                <a:solidFill>
                  <a:srgbClr val="CB0066"/>
                </a:solidFill>
              </a:rPr>
              <a:t>一つの言語や特定の文化のみ</a:t>
            </a:r>
            <a:r>
              <a:rPr lang="ja-JP" altLang="fr-FR" sz="2800" b="1" dirty="0"/>
              <a:t>を考慮し、それらを</a:t>
            </a:r>
            <a:r>
              <a:rPr lang="ja-JP" altLang="fr-FR" sz="2800" b="1" dirty="0">
                <a:solidFill>
                  <a:srgbClr val="CB0066"/>
                </a:solidFill>
              </a:rPr>
              <a:t>単独で</a:t>
            </a:r>
            <a:r>
              <a:rPr lang="ja-JP" altLang="fr-FR" sz="2800" b="1" dirty="0"/>
              <a:t>扱う教授的アプローチである。</a:t>
            </a:r>
            <a:endParaRPr lang="en-US" sz="2800" b="1" dirty="0"/>
          </a:p>
        </p:txBody>
      </p:sp>
      <p:sp>
        <p:nvSpPr>
          <p:cNvPr id="7" name="ZoneTexte 6"/>
          <p:cNvSpPr txBox="1"/>
          <p:nvPr/>
        </p:nvSpPr>
        <p:spPr>
          <a:xfrm>
            <a:off x="1991852" y="5915789"/>
            <a:ext cx="5460467" cy="954107"/>
          </a:xfrm>
          <a:prstGeom prst="rect">
            <a:avLst/>
          </a:prstGeom>
          <a:solidFill>
            <a:srgbClr val="FDFFE5">
              <a:alpha val="54902"/>
            </a:srgbClr>
          </a:solidFill>
          <a:ln>
            <a:solidFill>
              <a:schemeClr val="tx1"/>
            </a:solidFill>
          </a:ln>
        </p:spPr>
        <p:txBody>
          <a:bodyPr wrap="square" rtlCol="0">
            <a:spAutoFit/>
          </a:bodyPr>
          <a:lstStyle/>
          <a:p>
            <a:pPr algn="ctr"/>
            <a:r>
              <a:rPr lang="ja-JP" altLang="fr-FR" sz="2800" b="1" dirty="0"/>
              <a:t>全ての言語教育を統合する</a:t>
            </a:r>
            <a:r>
              <a:rPr lang="fr-FR" altLang="ja-JP" sz="2800" b="1" dirty="0"/>
              <a:t/>
            </a:r>
            <a:br>
              <a:rPr lang="fr-FR" altLang="ja-JP" sz="2800" b="1" dirty="0"/>
            </a:br>
            <a:r>
              <a:rPr lang="ja-JP" altLang="fr-FR" sz="2800" b="1" dirty="0"/>
              <a:t>（</a:t>
            </a:r>
            <a:r>
              <a:rPr lang="ja-JP" altLang="fr-FR" sz="2800" b="1" dirty="0">
                <a:solidFill>
                  <a:srgbClr val="CB0066"/>
                </a:solidFill>
              </a:rPr>
              <a:t>複言語教育</a:t>
            </a:r>
            <a:r>
              <a:rPr lang="ja-JP" altLang="fr-FR" sz="2800" b="1" dirty="0"/>
              <a:t>）</a:t>
            </a:r>
            <a:endParaRPr lang="en-US" sz="2800" b="1" dirty="0"/>
          </a:p>
        </p:txBody>
      </p:sp>
      <p:grpSp>
        <p:nvGrpSpPr>
          <p:cNvPr id="10" name="Groupe 9"/>
          <p:cNvGrpSpPr/>
          <p:nvPr/>
        </p:nvGrpSpPr>
        <p:grpSpPr>
          <a:xfrm>
            <a:off x="3275856" y="1700808"/>
            <a:ext cx="2880320" cy="4214980"/>
            <a:chOff x="3419872" y="1286983"/>
            <a:chExt cx="2880320" cy="4628805"/>
          </a:xfrm>
        </p:grpSpPr>
        <p:cxnSp>
          <p:nvCxnSpPr>
            <p:cNvPr id="8" name="Connecteur droit avec flèche 7"/>
            <p:cNvCxnSpPr/>
            <p:nvPr/>
          </p:nvCxnSpPr>
          <p:spPr bwMode="auto">
            <a:xfrm>
              <a:off x="4140137" y="1759418"/>
              <a:ext cx="317906" cy="4156370"/>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ectangle 8"/>
            <p:cNvSpPr/>
            <p:nvPr/>
          </p:nvSpPr>
          <p:spPr bwMode="auto">
            <a:xfrm>
              <a:off x="3419872" y="1286983"/>
              <a:ext cx="2880320" cy="472435"/>
            </a:xfrm>
            <a:prstGeom prst="rect">
              <a:avLst/>
            </a:prstGeom>
            <a:noFill/>
            <a:ln w="762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14" name="Groupe 13"/>
          <p:cNvGrpSpPr/>
          <p:nvPr/>
        </p:nvGrpSpPr>
        <p:grpSpPr>
          <a:xfrm>
            <a:off x="242642" y="3501008"/>
            <a:ext cx="3616319" cy="2160240"/>
            <a:chOff x="242642" y="2905782"/>
            <a:chExt cx="3616319" cy="2755466"/>
          </a:xfrm>
        </p:grpSpPr>
        <p:sp>
          <p:nvSpPr>
            <p:cNvPr id="23" name="Rectangle 22"/>
            <p:cNvSpPr/>
            <p:nvPr/>
          </p:nvSpPr>
          <p:spPr bwMode="auto">
            <a:xfrm>
              <a:off x="242642" y="2905782"/>
              <a:ext cx="2992269" cy="576064"/>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cxnSp>
          <p:nvCxnSpPr>
            <p:cNvPr id="24" name="Connecteur droit avec flèche 23"/>
            <p:cNvCxnSpPr/>
            <p:nvPr/>
          </p:nvCxnSpPr>
          <p:spPr bwMode="auto">
            <a:xfrm>
              <a:off x="1841420" y="3573016"/>
              <a:ext cx="2017541" cy="2088232"/>
            </a:xfrm>
            <a:prstGeom prst="straightConnector1">
              <a:avLst/>
            </a:prstGeom>
            <a:solidFill>
              <a:schemeClr val="accent1"/>
            </a:solidFill>
            <a:ln w="76200" cap="flat" cmpd="sng" algn="ctr">
              <a:solidFill>
                <a:schemeClr val="accent4">
                  <a:lumMod val="50000"/>
                  <a:lumOff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15" name="Connecteur droit 14"/>
          <p:cNvCxnSpPr/>
          <p:nvPr/>
        </p:nvCxnSpPr>
        <p:spPr bwMode="auto">
          <a:xfrm>
            <a:off x="2476727" y="4795302"/>
            <a:ext cx="1519209" cy="53488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Connecteur droit 15"/>
          <p:cNvCxnSpPr/>
          <p:nvPr/>
        </p:nvCxnSpPr>
        <p:spPr bwMode="auto">
          <a:xfrm flipV="1">
            <a:off x="2555886" y="4653136"/>
            <a:ext cx="935994" cy="729112"/>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ZoneTexte 16"/>
          <p:cNvSpPr txBox="1"/>
          <p:nvPr/>
        </p:nvSpPr>
        <p:spPr>
          <a:xfrm>
            <a:off x="899592" y="1556792"/>
            <a:ext cx="7325271" cy="1815882"/>
          </a:xfrm>
          <a:prstGeom prst="rect">
            <a:avLst/>
          </a:prstGeom>
          <a:solidFill>
            <a:srgbClr val="FFCC66"/>
          </a:solidFill>
          <a:ln>
            <a:solidFill>
              <a:schemeClr val="tx1"/>
            </a:solidFill>
          </a:ln>
        </p:spPr>
        <p:txBody>
          <a:bodyPr wrap="square" rtlCol="0">
            <a:spAutoFit/>
          </a:bodyPr>
          <a:lstStyle/>
          <a:p>
            <a:r>
              <a:rPr lang="ja-JP" altLang="fr-FR" sz="2800" b="1" dirty="0"/>
              <a:t>単一的アプローチは複元的アプローチに</a:t>
            </a:r>
            <a:r>
              <a:rPr lang="ja-JP" altLang="fr-FR" sz="2800" b="1" dirty="0">
                <a:solidFill>
                  <a:srgbClr val="CB0066"/>
                </a:solidFill>
              </a:rPr>
              <a:t>取って代わられる</a:t>
            </a:r>
            <a:r>
              <a:rPr lang="ja-JP" altLang="en-US" sz="2800" b="1" dirty="0">
                <a:solidFill>
                  <a:srgbClr val="CB0066"/>
                </a:solidFill>
              </a:rPr>
              <a:t>の</a:t>
            </a:r>
            <a:r>
              <a:rPr lang="ja-JP" altLang="fr-FR" sz="2800" b="1" dirty="0">
                <a:solidFill>
                  <a:srgbClr val="CB0066"/>
                </a:solidFill>
              </a:rPr>
              <a:t>ではない</a:t>
            </a:r>
            <a:r>
              <a:rPr lang="ja-JP" altLang="fr-FR" sz="2800" b="1" dirty="0"/>
              <a:t>。</a:t>
            </a:r>
          </a:p>
          <a:p>
            <a:r>
              <a:rPr lang="ja-JP" altLang="fr-FR" sz="2800" b="1" dirty="0"/>
              <a:t>単一的アプローチは複元的アプローチにより</a:t>
            </a:r>
            <a:r>
              <a:rPr lang="ja-JP" altLang="fr-FR" sz="2800" b="1" dirty="0">
                <a:solidFill>
                  <a:srgbClr val="CB0066"/>
                </a:solidFill>
              </a:rPr>
              <a:t>充実される</a:t>
            </a:r>
            <a:r>
              <a:rPr lang="ja-JP" altLang="fr-FR" sz="2800" b="1" dirty="0"/>
              <a:t>。</a:t>
            </a:r>
            <a:endParaRPr lang="en-US" sz="2800" b="1" dirty="0"/>
          </a:p>
        </p:txBody>
      </p:sp>
      <p:sp>
        <p:nvSpPr>
          <p:cNvPr id="18" name="ZoneTexte 17"/>
          <p:cNvSpPr txBox="1"/>
          <p:nvPr/>
        </p:nvSpPr>
        <p:spPr>
          <a:xfrm>
            <a:off x="908408" y="4168394"/>
            <a:ext cx="7627352" cy="954107"/>
          </a:xfrm>
          <a:prstGeom prst="rect">
            <a:avLst/>
          </a:prstGeom>
          <a:solidFill>
            <a:srgbClr val="FFCC66"/>
          </a:solidFill>
          <a:ln>
            <a:solidFill>
              <a:schemeClr val="tx1"/>
            </a:solidFill>
          </a:ln>
        </p:spPr>
        <p:txBody>
          <a:bodyPr wrap="square" rtlCol="0">
            <a:spAutoFit/>
          </a:bodyPr>
          <a:lstStyle/>
          <a:p>
            <a:r>
              <a:rPr lang="ja-JP" altLang="fr-FR" sz="2800" b="1" dirty="0"/>
              <a:t>このことは複言語及び相互文化教育の</a:t>
            </a:r>
            <a:r>
              <a:rPr lang="ja-JP" altLang="fr-FR" sz="2800" b="1" dirty="0">
                <a:solidFill>
                  <a:srgbClr val="CB0066"/>
                </a:solidFill>
              </a:rPr>
              <a:t>文化的側面</a:t>
            </a:r>
            <a:r>
              <a:rPr lang="ja-JP" altLang="fr-FR" sz="2800" b="1" dirty="0"/>
              <a:t>についても言える。</a:t>
            </a:r>
            <a:endParaRPr lang="en-US" sz="2800" b="1" dirty="0"/>
          </a:p>
        </p:txBody>
      </p:sp>
      <p:sp>
        <p:nvSpPr>
          <p:cNvPr id="5" name="Rectangle 5"/>
          <p:cNvSpPr>
            <a:spLocks noChangeArrowheads="1"/>
          </p:cNvSpPr>
          <p:nvPr/>
        </p:nvSpPr>
        <p:spPr bwMode="auto">
          <a:xfrm>
            <a:off x="0" y="0"/>
            <a:ext cx="9144000" cy="1337718"/>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4400" b="1" dirty="0">
                <a:solidFill>
                  <a:srgbClr val="7F0000"/>
                </a:solidFill>
                <a:latin typeface="Times New Roman" pitchFamily="18" charset="0"/>
                <a:cs typeface="DejaVu Sans" pitchFamily="34" charset="0"/>
              </a:rPr>
              <a:t>複言語及び相互文化教育は複元的アプローチを必要とする。</a:t>
            </a:r>
            <a:endParaRPr lang="en-GB" sz="4400" b="1" dirty="0">
              <a:solidFill>
                <a:srgbClr val="800000"/>
              </a:solidFill>
              <a:latin typeface="Times New Roman" pitchFamily="18" charset="0"/>
              <a:cs typeface="DejaVu Sans" pitchFamily="34" charset="0"/>
            </a:endParaRPr>
          </a:p>
        </p:txBody>
      </p:sp>
    </p:spTree>
    <p:extLst>
      <p:ext uri="{BB962C8B-B14F-4D97-AF65-F5344CB8AC3E}">
        <p14:creationId xmlns:p14="http://schemas.microsoft.com/office/powerpoint/2010/main" val="1946731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36</a:t>
            </a:fld>
            <a:endParaRPr lang="fr-FR"/>
          </a:p>
        </p:txBody>
      </p:sp>
      <p:sp>
        <p:nvSpPr>
          <p:cNvPr id="7" name="ZoneTexte 6"/>
          <p:cNvSpPr txBox="1"/>
          <p:nvPr/>
        </p:nvSpPr>
        <p:spPr>
          <a:xfrm>
            <a:off x="390364" y="2852936"/>
            <a:ext cx="8363272" cy="1384995"/>
          </a:xfrm>
          <a:prstGeom prst="rect">
            <a:avLst/>
          </a:prstGeom>
          <a:solidFill>
            <a:srgbClr val="FDFFE5">
              <a:alpha val="54902"/>
            </a:srgbClr>
          </a:solidFill>
          <a:ln>
            <a:solidFill>
              <a:schemeClr val="tx1"/>
            </a:solidFill>
          </a:ln>
        </p:spPr>
        <p:txBody>
          <a:bodyPr wrap="square" rtlCol="0">
            <a:spAutoFit/>
          </a:bodyPr>
          <a:lstStyle/>
          <a:p>
            <a:r>
              <a:rPr lang="ja-JP" altLang="en-US" sz="2800" dirty="0">
                <a:solidFill>
                  <a:srgbClr val="000000"/>
                </a:solidFill>
                <a:latin typeface="ＭＳ Ｐゴシック"/>
                <a:ea typeface="ＭＳ Ｐゴシック"/>
                <a:cs typeface="ＭＳ Ｐゴシック"/>
              </a:rPr>
              <a:t>複元的アプローチについて“言語教師はよく調べたうえで、適用する必要がある”</a:t>
            </a:r>
            <a:r>
              <a:rPr lang="ja-JP" altLang="en-US" sz="2800" dirty="0">
                <a:latin typeface="ＭＳ Ｐゴシック"/>
                <a:ea typeface="ＭＳ Ｐゴシック"/>
                <a:cs typeface="ＭＳ Ｐゴシック"/>
              </a:rPr>
              <a:t> （</a:t>
            </a:r>
            <a:r>
              <a:rPr lang="en-US" altLang="ja-JP" sz="2800" dirty="0">
                <a:latin typeface="ＭＳ Ｐゴシック"/>
                <a:ea typeface="ＭＳ Ｐゴシック"/>
                <a:cs typeface="ＭＳ Ｐゴシック"/>
              </a:rPr>
              <a:t>p.51</a:t>
            </a:r>
            <a:r>
              <a:rPr lang="ja-JP" altLang="en-US" sz="2800" dirty="0">
                <a:latin typeface="ＭＳ Ｐゴシック"/>
                <a:ea typeface="ＭＳ Ｐゴシック"/>
                <a:cs typeface="ＭＳ Ｐゴシック"/>
              </a:rPr>
              <a:t>）と</a:t>
            </a:r>
            <a:r>
              <a:rPr lang="en-US" altLang="ja-JP" sz="2800" dirty="0">
                <a:latin typeface="ＭＳ Ｐゴシック"/>
                <a:ea typeface="ＭＳ Ｐゴシック"/>
                <a:cs typeface="ＭＳ Ｐゴシック"/>
              </a:rPr>
              <a:t>Guide</a:t>
            </a:r>
            <a:r>
              <a:rPr lang="ja-JP" altLang="en-US" sz="2800" dirty="0">
                <a:latin typeface="ＭＳ Ｐゴシック"/>
                <a:ea typeface="ＭＳ Ｐゴシック"/>
                <a:cs typeface="ＭＳ Ｐゴシック"/>
              </a:rPr>
              <a:t>で述べているのはこのためである。</a:t>
            </a:r>
            <a:endParaRPr lang="en-US" sz="2800" dirty="0"/>
          </a:p>
        </p:txBody>
      </p:sp>
      <p:sp>
        <p:nvSpPr>
          <p:cNvPr id="2" name="Espace réservé du pied de page 1"/>
          <p:cNvSpPr>
            <a:spLocks noGrp="1"/>
          </p:cNvSpPr>
          <p:nvPr>
            <p:ph type="ftr" sz="quarter" idx="11"/>
          </p:nvPr>
        </p:nvSpPr>
        <p:spPr/>
        <p:txBody>
          <a:bodyPr/>
          <a:lstStyle/>
          <a:p>
            <a:pPr>
              <a:defRPr/>
            </a:pPr>
            <a:r>
              <a:rPr lang="en-US" dirty="0"/>
              <a:t>M. </a:t>
            </a:r>
            <a:r>
              <a:rPr lang="en-US" dirty="0" err="1"/>
              <a:t>Candelier</a:t>
            </a:r>
            <a:r>
              <a:rPr lang="en-US" dirty="0"/>
              <a:t> Tokyo 01/02/18</a:t>
            </a:r>
            <a:endParaRPr lang="fr-FR" dirty="0"/>
          </a:p>
        </p:txBody>
      </p:sp>
      <p:sp>
        <p:nvSpPr>
          <p:cNvPr id="8" name="Rectangle 5"/>
          <p:cNvSpPr>
            <a:spLocks noChangeArrowheads="1"/>
          </p:cNvSpPr>
          <p:nvPr/>
        </p:nvSpPr>
        <p:spPr bwMode="auto">
          <a:xfrm>
            <a:off x="0" y="0"/>
            <a:ext cx="9144000" cy="1337718"/>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4400" b="1" dirty="0">
                <a:solidFill>
                  <a:srgbClr val="7F0000"/>
                </a:solidFill>
                <a:latin typeface="Times New Roman" pitchFamily="18" charset="0"/>
                <a:cs typeface="DejaVu Sans" pitchFamily="34" charset="0"/>
              </a:rPr>
              <a:t>複言語及び相互文化教育は複元的アプローチを必要とする。</a:t>
            </a:r>
            <a:endParaRPr lang="en-GB" sz="4400" b="1" dirty="0">
              <a:solidFill>
                <a:srgbClr val="800000"/>
              </a:solidFill>
              <a:latin typeface="Times New Roman" pitchFamily="18" charset="0"/>
              <a:cs typeface="DejaVu Sans" pitchFamily="34" charset="0"/>
            </a:endParaRPr>
          </a:p>
        </p:txBody>
      </p:sp>
    </p:spTree>
    <p:extLst>
      <p:ext uri="{BB962C8B-B14F-4D97-AF65-F5344CB8AC3E}">
        <p14:creationId xmlns:p14="http://schemas.microsoft.com/office/powerpoint/2010/main" val="40479906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37</a:t>
            </a:fld>
            <a:endParaRPr lang="fr-FR"/>
          </a:p>
        </p:txBody>
      </p:sp>
      <p:sp>
        <p:nvSpPr>
          <p:cNvPr id="5"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4400" b="1" dirty="0">
                <a:solidFill>
                  <a:srgbClr val="800000"/>
                </a:solidFill>
                <a:latin typeface="Times New Roman" pitchFamily="18" charset="0"/>
                <a:cs typeface="DejaVu Sans" pitchFamily="34" charset="0"/>
              </a:rPr>
              <a:t>FREPA</a:t>
            </a:r>
            <a:r>
              <a:rPr lang="ja-JP" altLang="fr-FR" sz="4400" b="1" dirty="0">
                <a:solidFill>
                  <a:srgbClr val="800000"/>
                </a:solidFill>
                <a:latin typeface="Times New Roman" pitchFamily="18" charset="0"/>
                <a:cs typeface="DejaVu Sans" pitchFamily="34" charset="0"/>
              </a:rPr>
              <a:t>ディスクリプタ（記述子）</a:t>
            </a:r>
            <a:endParaRPr lang="en-GB" sz="4400" b="1" dirty="0">
              <a:solidFill>
                <a:srgbClr val="800000"/>
              </a:solidFill>
              <a:latin typeface="Times New Roman" pitchFamily="18" charset="0"/>
              <a:cs typeface="DejaVu Sans" pitchFamily="34" charset="0"/>
            </a:endParaRPr>
          </a:p>
        </p:txBody>
      </p:sp>
      <p:pic>
        <p:nvPicPr>
          <p:cNvPr id="6" name="Picture 7"/>
          <p:cNvPicPr>
            <a:picLocks noChangeAspect="1" noChangeArrowheads="1"/>
          </p:cNvPicPr>
          <p:nvPr/>
        </p:nvPicPr>
        <p:blipFill>
          <a:blip r:embed="rId3"/>
          <a:srcRect/>
          <a:stretch>
            <a:fillRect/>
          </a:stretch>
        </p:blipFill>
        <p:spPr bwMode="auto">
          <a:xfrm>
            <a:off x="4781674" y="773579"/>
            <a:ext cx="4362326" cy="5584087"/>
          </a:xfrm>
          <a:prstGeom prst="rect">
            <a:avLst/>
          </a:prstGeom>
          <a:noFill/>
          <a:ln w="9525">
            <a:solidFill>
              <a:schemeClr val="tx1"/>
            </a:solidFill>
            <a:miter lim="800000"/>
            <a:headEnd/>
            <a:tailEnd/>
          </a:ln>
        </p:spPr>
      </p:pic>
      <p:sp>
        <p:nvSpPr>
          <p:cNvPr id="7" name="AutoShape 27"/>
          <p:cNvSpPr>
            <a:spLocks noChangeArrowheads="1"/>
          </p:cNvSpPr>
          <p:nvPr/>
        </p:nvSpPr>
        <p:spPr bwMode="auto">
          <a:xfrm>
            <a:off x="35496" y="1772816"/>
            <a:ext cx="4597048" cy="2945832"/>
          </a:xfrm>
          <a:prstGeom prst="wedgeRoundRectCallout">
            <a:avLst>
              <a:gd name="adj1" fmla="val 15821"/>
              <a:gd name="adj2" fmla="val -70482"/>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ja-JP" altLang="fr-FR" sz="2800" b="1" dirty="0"/>
              <a:t>ディスクリプタは複元的アプローチを使って達成できる教授と学習の目標について記載し、複言語教育に具体的な内容をもたらします。</a:t>
            </a:r>
            <a:endParaRPr lang="fr-FR" altLang="fr-FR" sz="2800" b="1" dirty="0"/>
          </a:p>
        </p:txBody>
      </p:sp>
      <p:sp>
        <p:nvSpPr>
          <p:cNvPr id="8" name="AutoShape 27"/>
          <p:cNvSpPr>
            <a:spLocks noChangeArrowheads="1"/>
          </p:cNvSpPr>
          <p:nvPr/>
        </p:nvSpPr>
        <p:spPr bwMode="auto">
          <a:xfrm>
            <a:off x="1619672" y="4526862"/>
            <a:ext cx="7067128" cy="2331138"/>
          </a:xfrm>
          <a:prstGeom prst="wedgeRoundRectCallout">
            <a:avLst>
              <a:gd name="adj1" fmla="val 3966"/>
              <a:gd name="adj2" fmla="val -102065"/>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ja-JP" altLang="fr-FR" sz="2800" b="1" dirty="0"/>
              <a:t>全レベルの指示！教師</a:t>
            </a:r>
            <a:r>
              <a:rPr lang="fr-FR" altLang="ja-JP" sz="2800" b="1" dirty="0"/>
              <a:t>/</a:t>
            </a:r>
            <a:r>
              <a:rPr lang="ja-JP" altLang="fr-FR" sz="2800" b="1" dirty="0"/>
              <a:t>教師チームがなすべき選択。ディスクリプタ一覧表（</a:t>
            </a:r>
            <a:r>
              <a:rPr lang="fr-FR" altLang="ja-JP" sz="2800" b="1" dirty="0"/>
              <a:t>FREPA</a:t>
            </a:r>
            <a:r>
              <a:rPr lang="ja-JP" altLang="fr-FR" sz="2800" b="1" dirty="0"/>
              <a:t>のウェブサイトで入手可能）を用いればカリキュラムの各科目においても適切な選択ができ</a:t>
            </a:r>
            <a:r>
              <a:rPr lang="ja-JP" altLang="en-US" sz="2800" b="1" dirty="0"/>
              <a:t>ます</a:t>
            </a:r>
            <a:r>
              <a:rPr lang="ja-JP" altLang="fr-FR" sz="2800" b="1" dirty="0"/>
              <a:t>。</a:t>
            </a:r>
            <a:endParaRPr lang="fr-FR" altLang="fr-FR" sz="2800" b="1" dirty="0"/>
          </a:p>
        </p:txBody>
      </p:sp>
    </p:spTree>
    <p:extLst>
      <p:ext uri="{BB962C8B-B14F-4D97-AF65-F5344CB8AC3E}">
        <p14:creationId xmlns:p14="http://schemas.microsoft.com/office/powerpoint/2010/main" val="5637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5"/>
          <p:cNvSpPr>
            <a:spLocks noGrp="1" noChangeArrowheads="1"/>
          </p:cNvSpPr>
          <p:nvPr>
            <p:ph type="ftr" sz="quarter" idx="11"/>
          </p:nvPr>
        </p:nvSpPr>
        <p:spPr>
          <a:noFill/>
          <a:ln>
            <a:miter lim="800000"/>
            <a:headEnd/>
            <a:tailEnd/>
          </a:ln>
        </p:spPr>
        <p:txBody>
          <a:bodyPr/>
          <a:lstStyle/>
          <a:p>
            <a:r>
              <a:rPr lang="en-US"/>
              <a:t>M. Candelier Tokyo 01/02/18</a:t>
            </a:r>
            <a:endParaRPr lang="fr-FR"/>
          </a:p>
        </p:txBody>
      </p:sp>
      <p:sp>
        <p:nvSpPr>
          <p:cNvPr id="6" name="Rectangle 6"/>
          <p:cNvSpPr>
            <a:spLocks noGrp="1" noChangeArrowheads="1"/>
          </p:cNvSpPr>
          <p:nvPr>
            <p:ph type="sldNum" sz="quarter" idx="12"/>
          </p:nvPr>
        </p:nvSpPr>
        <p:spPr/>
        <p:txBody>
          <a:bodyPr/>
          <a:lstStyle/>
          <a:p>
            <a:pPr>
              <a:defRPr/>
            </a:pPr>
            <a:fld id="{D06B4F37-B3B9-457A-B20A-63130A8338D7}" type="slidenum">
              <a:rPr lang="fr-FR"/>
              <a:pPr>
                <a:defRPr/>
              </a:pPr>
              <a:t>38</a:t>
            </a:fld>
            <a:endParaRPr lang="fr-FR"/>
          </a:p>
        </p:txBody>
      </p:sp>
      <p:pic>
        <p:nvPicPr>
          <p:cNvPr id="55299" name="Picture 5"/>
          <p:cNvPicPr>
            <a:picLocks noChangeAspect="1" noChangeArrowheads="1"/>
          </p:cNvPicPr>
          <p:nvPr/>
        </p:nvPicPr>
        <p:blipFill>
          <a:blip r:embed="rId3"/>
          <a:srcRect/>
          <a:stretch>
            <a:fillRect/>
          </a:stretch>
        </p:blipFill>
        <p:spPr bwMode="auto">
          <a:xfrm>
            <a:off x="684213" y="260350"/>
            <a:ext cx="7921625" cy="6597650"/>
          </a:xfrm>
          <a:prstGeom prst="rect">
            <a:avLst/>
          </a:prstGeom>
          <a:noFill/>
          <a:ln w="28575">
            <a:solidFill>
              <a:schemeClr val="tx1"/>
            </a:solidFill>
            <a:miter lim="800000"/>
            <a:headEnd/>
            <a:tailEnd/>
          </a:ln>
        </p:spPr>
      </p:pic>
      <p:pic>
        <p:nvPicPr>
          <p:cNvPr id="207878" name="Picture 6"/>
          <p:cNvPicPr>
            <a:picLocks noChangeAspect="1" noChangeArrowheads="1"/>
          </p:cNvPicPr>
          <p:nvPr/>
        </p:nvPicPr>
        <p:blipFill>
          <a:blip r:embed="rId4"/>
          <a:srcRect/>
          <a:stretch>
            <a:fillRect/>
          </a:stretch>
        </p:blipFill>
        <p:spPr bwMode="auto">
          <a:xfrm>
            <a:off x="684213" y="2311400"/>
            <a:ext cx="7920037" cy="4546600"/>
          </a:xfrm>
          <a:prstGeom prst="rect">
            <a:avLst/>
          </a:prstGeom>
          <a:noFill/>
          <a:ln w="9525">
            <a:noFill/>
            <a:miter lim="800000"/>
            <a:headEnd/>
            <a:tailEnd/>
          </a:ln>
        </p:spPr>
      </p:pic>
      <p:sp>
        <p:nvSpPr>
          <p:cNvPr id="55301" name="Text Box 8"/>
          <p:cNvSpPr txBox="1">
            <a:spLocks noChangeArrowheads="1"/>
          </p:cNvSpPr>
          <p:nvPr/>
        </p:nvSpPr>
        <p:spPr bwMode="auto">
          <a:xfrm>
            <a:off x="3563938" y="333375"/>
            <a:ext cx="4248150" cy="469900"/>
          </a:xfrm>
          <a:prstGeom prst="rect">
            <a:avLst/>
          </a:prstGeom>
          <a:solidFill>
            <a:srgbClr val="FFFFFF"/>
          </a:solidFill>
          <a:ln w="12700">
            <a:solidFill>
              <a:schemeClr val="tx1"/>
            </a:solidFill>
            <a:miter lim="800000"/>
            <a:headEnd/>
            <a:tailEnd/>
          </a:ln>
        </p:spPr>
        <p:txBody>
          <a:bodyPr>
            <a:spAutoFit/>
          </a:bodyPr>
          <a:lstStyle/>
          <a:p>
            <a:pPr algn="ctr">
              <a:spcBef>
                <a:spcPct val="50000"/>
              </a:spcBef>
            </a:pPr>
            <a:r>
              <a:rPr lang="fr-FR" sz="2400" b="1">
                <a:hlinkClick r:id="rId5"/>
              </a:rPr>
              <a:t>http://carap.ecml.at/ </a:t>
            </a:r>
            <a:r>
              <a:rPr lang="fr-FR"/>
              <a:t> </a:t>
            </a:r>
          </a:p>
        </p:txBody>
      </p:sp>
      <p:sp>
        <p:nvSpPr>
          <p:cNvPr id="5" name="Rectangle 6"/>
          <p:cNvSpPr txBox="1">
            <a:spLocks noGrp="1" noChangeArrowheads="1"/>
          </p:cNvSpPr>
          <p:nvPr/>
        </p:nvSpPr>
        <p:spPr bwMode="auto">
          <a:xfrm>
            <a:off x="250825" y="6165850"/>
            <a:ext cx="263525" cy="549275"/>
          </a:xfrm>
          <a:prstGeom prst="rect">
            <a:avLst/>
          </a:prstGeom>
          <a:noFill/>
          <a:extLst/>
        </p:spPr>
        <p:txBody>
          <a:bodyPr/>
          <a:lstStyle/>
          <a:p>
            <a:pPr algn="r" fontAlgn="auto">
              <a:spcBef>
                <a:spcPts val="0"/>
              </a:spcBef>
              <a:spcAft>
                <a:spcPts val="0"/>
              </a:spcAft>
              <a:defRPr/>
            </a:pPr>
            <a:fld id="{AFE8F1D3-63FC-4FE0-9340-81C13A9445FA}" type="slidenum">
              <a:rPr lang="fr-FR" sz="1400">
                <a:solidFill>
                  <a:srgbClr val="000000"/>
                </a:solidFill>
                <a:latin typeface="+mn-lt"/>
                <a:cs typeface="+mn-cs"/>
              </a:rPr>
              <a:pPr algn="r" fontAlgn="auto">
                <a:spcBef>
                  <a:spcPts val="0"/>
                </a:spcBef>
                <a:spcAft>
                  <a:spcPts val="0"/>
                </a:spcAft>
                <a:defRPr/>
              </a:pPr>
              <a:t>38</a:t>
            </a:fld>
            <a:endParaRPr lang="fr-FR" sz="1400">
              <a:solidFill>
                <a:srgbClr val="000000"/>
              </a:solidFill>
              <a:latin typeface="+mn-lt"/>
              <a:cs typeface="+mn-cs"/>
            </a:endParaRPr>
          </a:p>
        </p:txBody>
      </p:sp>
      <p:sp>
        <p:nvSpPr>
          <p:cNvPr id="8" name="ZoneTexte 7"/>
          <p:cNvSpPr txBox="1"/>
          <p:nvPr/>
        </p:nvSpPr>
        <p:spPr>
          <a:xfrm>
            <a:off x="2982996" y="1357293"/>
            <a:ext cx="5410033" cy="954107"/>
          </a:xfrm>
          <a:prstGeom prst="rect">
            <a:avLst/>
          </a:prstGeom>
          <a:solidFill>
            <a:srgbClr val="FDFFE5">
              <a:alpha val="54902"/>
            </a:srgbClr>
          </a:solidFill>
          <a:ln>
            <a:solidFill>
              <a:schemeClr val="tx1"/>
            </a:solidFill>
          </a:ln>
        </p:spPr>
        <p:txBody>
          <a:bodyPr wrap="square" rtlCol="0">
            <a:spAutoFit/>
          </a:bodyPr>
          <a:lstStyle/>
          <a:p>
            <a:r>
              <a:rPr lang="ja-JP" altLang="fr-FR" sz="2800" b="1" dirty="0"/>
              <a:t>ディスクリプタは日本語を含む</a:t>
            </a:r>
            <a:r>
              <a:rPr lang="fr-FR" altLang="ja-JP" sz="2800" b="1" dirty="0"/>
              <a:t>10</a:t>
            </a:r>
            <a:r>
              <a:rPr lang="ja-JP" altLang="fr-FR" sz="2800" b="1" dirty="0"/>
              <a:t>言語以上で展開。</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7878"/>
                                        </p:tgtEl>
                                        <p:attrNameLst>
                                          <p:attrName>style.visibility</p:attrName>
                                        </p:attrNameLst>
                                      </p:cBhvr>
                                      <p:to>
                                        <p:strVal val="visible"/>
                                      </p:to>
                                    </p:set>
                                    <p:anim calcmode="lin" valueType="num">
                                      <p:cBhvr additive="base">
                                        <p:cTn id="7" dur="2000" fill="hold"/>
                                        <p:tgtEl>
                                          <p:spTgt spid="207878"/>
                                        </p:tgtEl>
                                        <p:attrNameLst>
                                          <p:attrName>ppt_x</p:attrName>
                                        </p:attrNameLst>
                                      </p:cBhvr>
                                      <p:tavLst>
                                        <p:tav tm="0">
                                          <p:val>
                                            <p:strVal val="#ppt_x"/>
                                          </p:val>
                                        </p:tav>
                                        <p:tav tm="100000">
                                          <p:val>
                                            <p:strVal val="#ppt_x"/>
                                          </p:val>
                                        </p:tav>
                                      </p:tavLst>
                                    </p:anim>
                                    <p:anim calcmode="lin" valueType="num">
                                      <p:cBhvr additive="base">
                                        <p:cTn id="8" dur="2000" fill="hold"/>
                                        <p:tgtEl>
                                          <p:spTgt spid="2078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39</a:t>
            </a:fld>
            <a:endParaRPr lang="fr-FR"/>
          </a:p>
        </p:txBody>
      </p:sp>
      <p:pic>
        <p:nvPicPr>
          <p:cNvPr id="4" name="Image 3"/>
          <p:cNvPicPr>
            <a:picLocks noChangeAspect="1"/>
          </p:cNvPicPr>
          <p:nvPr/>
        </p:nvPicPr>
        <p:blipFill>
          <a:blip r:embed="rId3"/>
          <a:stretch>
            <a:fillRect/>
          </a:stretch>
        </p:blipFill>
        <p:spPr>
          <a:xfrm>
            <a:off x="279333" y="764704"/>
            <a:ext cx="8715556" cy="576064"/>
          </a:xfrm>
          <a:prstGeom prst="rect">
            <a:avLst/>
          </a:prstGeom>
          <a:ln w="38100">
            <a:solidFill>
              <a:srgbClr val="00B050"/>
            </a:solidFill>
          </a:ln>
        </p:spPr>
      </p:pic>
      <p:sp>
        <p:nvSpPr>
          <p:cNvPr id="6" name="Rectangle 1"/>
          <p:cNvSpPr>
            <a:spLocks noChangeArrowheads="1"/>
          </p:cNvSpPr>
          <p:nvPr/>
        </p:nvSpPr>
        <p:spPr bwMode="auto">
          <a:xfrm>
            <a:off x="1952625" y="37719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ZoneTexte 16"/>
          <p:cNvSpPr txBox="1"/>
          <p:nvPr/>
        </p:nvSpPr>
        <p:spPr>
          <a:xfrm>
            <a:off x="221925" y="6237312"/>
            <a:ext cx="8172400" cy="646331"/>
          </a:xfrm>
          <a:prstGeom prst="rect">
            <a:avLst/>
          </a:prstGeom>
          <a:noFill/>
        </p:spPr>
        <p:txBody>
          <a:bodyPr wrap="square" rtlCol="0">
            <a:spAutoFit/>
          </a:bodyPr>
          <a:lstStyle/>
          <a:p>
            <a:r>
              <a:rPr lang="fr-FR" b="1" dirty="0"/>
              <a:t>http://carap.ecml.at/CARAPinEurope/tabid/3045/language/fr-FR/Default.aspx</a:t>
            </a:r>
          </a:p>
        </p:txBody>
      </p:sp>
      <p:pic>
        <p:nvPicPr>
          <p:cNvPr id="5" name="Image 4"/>
          <p:cNvPicPr>
            <a:picLocks noChangeAspect="1"/>
          </p:cNvPicPr>
          <p:nvPr/>
        </p:nvPicPr>
        <p:blipFill>
          <a:blip r:embed="rId4"/>
          <a:stretch>
            <a:fillRect/>
          </a:stretch>
        </p:blipFill>
        <p:spPr>
          <a:xfrm>
            <a:off x="254082" y="1700808"/>
            <a:ext cx="8740806" cy="783188"/>
          </a:xfrm>
          <a:prstGeom prst="rect">
            <a:avLst/>
          </a:prstGeom>
        </p:spPr>
      </p:pic>
      <p:pic>
        <p:nvPicPr>
          <p:cNvPr id="7" name="Image 6"/>
          <p:cNvPicPr>
            <a:picLocks noChangeAspect="1"/>
          </p:cNvPicPr>
          <p:nvPr/>
        </p:nvPicPr>
        <p:blipFill>
          <a:blip r:embed="rId5"/>
          <a:stretch>
            <a:fillRect/>
          </a:stretch>
        </p:blipFill>
        <p:spPr>
          <a:xfrm>
            <a:off x="302561" y="2774118"/>
            <a:ext cx="8715556" cy="852738"/>
          </a:xfrm>
          <a:prstGeom prst="rect">
            <a:avLst/>
          </a:prstGeom>
        </p:spPr>
      </p:pic>
      <p:pic>
        <p:nvPicPr>
          <p:cNvPr id="8" name="Image 7"/>
          <p:cNvPicPr>
            <a:picLocks noChangeAspect="1"/>
          </p:cNvPicPr>
          <p:nvPr/>
        </p:nvPicPr>
        <p:blipFill>
          <a:blip r:embed="rId6"/>
          <a:stretch>
            <a:fillRect/>
          </a:stretch>
        </p:blipFill>
        <p:spPr>
          <a:xfrm>
            <a:off x="279333" y="3916945"/>
            <a:ext cx="8720215" cy="820352"/>
          </a:xfrm>
          <a:prstGeom prst="rect">
            <a:avLst/>
          </a:prstGeom>
        </p:spPr>
      </p:pic>
      <p:pic>
        <p:nvPicPr>
          <p:cNvPr id="9" name="Image 8"/>
          <p:cNvPicPr>
            <a:picLocks noChangeAspect="1"/>
          </p:cNvPicPr>
          <p:nvPr/>
        </p:nvPicPr>
        <p:blipFill>
          <a:blip r:embed="rId7"/>
          <a:stretch>
            <a:fillRect/>
          </a:stretch>
        </p:blipFill>
        <p:spPr>
          <a:xfrm>
            <a:off x="289495" y="5077145"/>
            <a:ext cx="8715556" cy="829342"/>
          </a:xfrm>
          <a:prstGeom prst="rect">
            <a:avLst/>
          </a:prstGeom>
        </p:spPr>
      </p:pic>
    </p:spTree>
    <p:extLst>
      <p:ext uri="{BB962C8B-B14F-4D97-AF65-F5344CB8AC3E}">
        <p14:creationId xmlns:p14="http://schemas.microsoft.com/office/powerpoint/2010/main" val="1275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1500"/>
                            </p:stCondLst>
                            <p:childTnLst>
                              <p:par>
                                <p:cTn id="9" presetID="22" presetClass="entr" presetSubtype="1" fill="hold"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3000"/>
                            </p:stCondLst>
                            <p:childTnLst>
                              <p:par>
                                <p:cTn id="13" presetID="22" presetClass="entr" presetSubtype="1" fill="hold"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par>
                          <p:cTn id="16" fill="hold">
                            <p:stCondLst>
                              <p:cond delay="4500"/>
                            </p:stCondLst>
                            <p:childTnLst>
                              <p:par>
                                <p:cTn id="17" presetID="22" presetClass="entr" presetSubtype="1" fill="hold" nodeType="after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a:t>
            </a:fld>
            <a:endParaRPr lang="fr-FR"/>
          </a:p>
        </p:txBody>
      </p:sp>
      <p:sp>
        <p:nvSpPr>
          <p:cNvPr id="4"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4400" b="1" dirty="0">
                <a:solidFill>
                  <a:srgbClr val="800000"/>
                </a:solidFill>
                <a:latin typeface="Times New Roman" pitchFamily="18" charset="0"/>
                <a:cs typeface="DejaVu Sans" pitchFamily="34" charset="0"/>
              </a:rPr>
              <a:t>なぜ統合的方法か？</a:t>
            </a:r>
            <a:endParaRPr lang="en-GB" sz="4400" b="1" dirty="0">
              <a:solidFill>
                <a:srgbClr val="800000"/>
              </a:solidFill>
              <a:latin typeface="Times New Roman" pitchFamily="18" charset="0"/>
              <a:cs typeface="DejaVu Sans" pitchFamily="34" charset="0"/>
            </a:endParaRPr>
          </a:p>
        </p:txBody>
      </p:sp>
      <p:sp>
        <p:nvSpPr>
          <p:cNvPr id="6" name="ZoneTexte 5"/>
          <p:cNvSpPr txBox="1"/>
          <p:nvPr/>
        </p:nvSpPr>
        <p:spPr>
          <a:xfrm>
            <a:off x="251520" y="1036568"/>
            <a:ext cx="8598413" cy="830997"/>
          </a:xfrm>
          <a:prstGeom prst="rect">
            <a:avLst/>
          </a:prstGeom>
          <a:solidFill>
            <a:srgbClr val="FDFFE5">
              <a:alpha val="54902"/>
            </a:srgbClr>
          </a:solidFill>
          <a:ln>
            <a:solidFill>
              <a:schemeClr val="tx1"/>
            </a:solidFill>
          </a:ln>
        </p:spPr>
        <p:txBody>
          <a:bodyPr wrap="square" rtlCol="0">
            <a:spAutoFit/>
          </a:bodyPr>
          <a:lstStyle/>
          <a:p>
            <a:r>
              <a:rPr lang="ja-JP" altLang="en-US" sz="2400" b="1" dirty="0"/>
              <a:t>複言語教育では“話者と学習者”の複言語能力とは何かを考慮しなければならない（学習者中心の教授法では自明的な側面）。</a:t>
            </a:r>
            <a:endParaRPr lang="en-US" sz="2400" b="1" dirty="0"/>
          </a:p>
        </p:txBody>
      </p:sp>
      <p:sp>
        <p:nvSpPr>
          <p:cNvPr id="7" name="Rectangle 10"/>
          <p:cNvSpPr>
            <a:spLocks noChangeArrowheads="1"/>
          </p:cNvSpPr>
          <p:nvPr/>
        </p:nvSpPr>
        <p:spPr bwMode="auto">
          <a:xfrm>
            <a:off x="251520" y="3310619"/>
            <a:ext cx="8598413" cy="2934605"/>
          </a:xfrm>
          <a:prstGeom prst="rect">
            <a:avLst/>
          </a:prstGeom>
          <a:solidFill>
            <a:srgbClr val="FDFFE5"/>
          </a:solidFill>
          <a:ln w="9360">
            <a:solidFill>
              <a:schemeClr val="tx1"/>
            </a:solidFill>
            <a:miter lim="800000"/>
            <a:headEnd/>
            <a:tailEnd/>
          </a:ln>
          <a:effectLs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endParaRPr lang="fr-FR" altLang="ja-JP" sz="2400" b="1" i="1" dirty="0"/>
          </a:p>
          <a:p>
            <a:r>
              <a:rPr lang="ja-JP" altLang="fr-FR" sz="2400" b="1" i="1" dirty="0"/>
              <a:t>“ある個人は、</a:t>
            </a:r>
            <a:r>
              <a:rPr lang="ja-JP" altLang="fr-FR" sz="2400" b="1" i="1" dirty="0">
                <a:solidFill>
                  <a:srgbClr val="CB0066"/>
                </a:solidFill>
              </a:rPr>
              <a:t>ばらばらで別々の</a:t>
            </a:r>
            <a:r>
              <a:rPr lang="ja-JP" altLang="fr-FR" sz="2400" b="1" i="1" dirty="0"/>
              <a:t>コミュニケーション</a:t>
            </a:r>
            <a:r>
              <a:rPr lang="ja-JP" altLang="fr-FR" sz="2400" b="1" i="1" dirty="0">
                <a:solidFill>
                  <a:srgbClr val="CB0066"/>
                </a:solidFill>
              </a:rPr>
              <a:t>能力</a:t>
            </a:r>
            <a:r>
              <a:rPr lang="ja-JP" altLang="fr-FR" sz="2400" b="1" i="1" dirty="0"/>
              <a:t>の寄せ集めをその人が知っている言語ごとに持つの</a:t>
            </a:r>
            <a:r>
              <a:rPr lang="ja-JP" altLang="fr-FR" sz="2400" b="1" i="1" dirty="0">
                <a:solidFill>
                  <a:srgbClr val="CB0066"/>
                </a:solidFill>
              </a:rPr>
              <a:t>ではなく、むしろその人が使用可能な言語の全範囲を包含する複言語・複文化能力</a:t>
            </a:r>
            <a:r>
              <a:rPr lang="ja-JP" altLang="fr-FR" sz="2400" b="1" i="1" dirty="0"/>
              <a:t>を持つのである”</a:t>
            </a:r>
            <a:r>
              <a:rPr lang="fr-FR" altLang="ja-JP" sz="2400" b="1" i="1" dirty="0"/>
              <a:t/>
            </a:r>
            <a:br>
              <a:rPr lang="fr-FR" altLang="ja-JP" sz="2400" b="1" i="1" dirty="0"/>
            </a:br>
            <a:r>
              <a:rPr lang="en-US" altLang="fr-FR" sz="2400" b="1" i="1" dirty="0"/>
              <a:t/>
            </a:r>
            <a:br>
              <a:rPr lang="en-US" altLang="fr-FR" sz="2400" b="1" i="1" dirty="0"/>
            </a:br>
            <a:r>
              <a:rPr lang="en-US" altLang="fr-FR" sz="2000" b="1" dirty="0"/>
              <a:t>(Common European Framework of Reference for Languages, Council of Europe, 2000, 168).</a:t>
            </a:r>
            <a:endParaRPr lang="en-GB" altLang="fr-FR" sz="2000" dirty="0"/>
          </a:p>
        </p:txBody>
      </p:sp>
      <p:sp>
        <p:nvSpPr>
          <p:cNvPr id="8" name="ZoneTexte 7"/>
          <p:cNvSpPr txBox="1"/>
          <p:nvPr/>
        </p:nvSpPr>
        <p:spPr>
          <a:xfrm>
            <a:off x="251521" y="2679303"/>
            <a:ext cx="4104456" cy="461665"/>
          </a:xfrm>
          <a:prstGeom prst="rect">
            <a:avLst/>
          </a:prstGeom>
          <a:solidFill>
            <a:srgbClr val="FDFFE5">
              <a:alpha val="54902"/>
            </a:srgbClr>
          </a:solidFill>
          <a:ln>
            <a:solidFill>
              <a:schemeClr val="tx1"/>
            </a:solidFill>
          </a:ln>
        </p:spPr>
        <p:txBody>
          <a:bodyPr wrap="square" rtlCol="0">
            <a:spAutoFit/>
          </a:bodyPr>
          <a:lstStyle/>
          <a:p>
            <a:r>
              <a:rPr lang="ja-JP" altLang="fr-FR" sz="2400" b="1" dirty="0">
                <a:solidFill>
                  <a:srgbClr val="CB0066"/>
                </a:solidFill>
              </a:rPr>
              <a:t>複言語・複文化能力の定義 </a:t>
            </a:r>
            <a:r>
              <a:rPr lang="en-US" altLang="fr-FR" sz="2400" b="1" dirty="0"/>
              <a:t>: </a:t>
            </a:r>
          </a:p>
        </p:txBody>
      </p:sp>
    </p:spTree>
    <p:extLst>
      <p:ext uri="{BB962C8B-B14F-4D97-AF65-F5344CB8AC3E}">
        <p14:creationId xmlns:p14="http://schemas.microsoft.com/office/powerpoint/2010/main" val="25632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40</a:t>
            </a:fld>
            <a:endParaRPr lang="fr-FR"/>
          </a:p>
        </p:txBody>
      </p:sp>
      <p:pic>
        <p:nvPicPr>
          <p:cNvPr id="4" name="Image 3"/>
          <p:cNvPicPr>
            <a:picLocks noChangeAspect="1"/>
          </p:cNvPicPr>
          <p:nvPr/>
        </p:nvPicPr>
        <p:blipFill>
          <a:blip r:embed="rId3"/>
          <a:stretch>
            <a:fillRect/>
          </a:stretch>
        </p:blipFill>
        <p:spPr>
          <a:xfrm>
            <a:off x="279333" y="764704"/>
            <a:ext cx="8715556" cy="576064"/>
          </a:xfrm>
          <a:prstGeom prst="rect">
            <a:avLst/>
          </a:prstGeom>
          <a:ln w="38100">
            <a:solidFill>
              <a:srgbClr val="00B050"/>
            </a:solidFill>
          </a:ln>
        </p:spPr>
      </p:pic>
      <p:sp>
        <p:nvSpPr>
          <p:cNvPr id="6" name="Rectangle 1"/>
          <p:cNvSpPr>
            <a:spLocks noChangeArrowheads="1"/>
          </p:cNvSpPr>
          <p:nvPr/>
        </p:nvSpPr>
        <p:spPr bwMode="auto">
          <a:xfrm>
            <a:off x="1952625" y="37719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ZoneTexte 16"/>
          <p:cNvSpPr txBox="1"/>
          <p:nvPr/>
        </p:nvSpPr>
        <p:spPr>
          <a:xfrm>
            <a:off x="221925" y="6237312"/>
            <a:ext cx="8172400" cy="646331"/>
          </a:xfrm>
          <a:prstGeom prst="rect">
            <a:avLst/>
          </a:prstGeom>
          <a:noFill/>
        </p:spPr>
        <p:txBody>
          <a:bodyPr wrap="square" rtlCol="0">
            <a:spAutoFit/>
          </a:bodyPr>
          <a:lstStyle/>
          <a:p>
            <a:r>
              <a:rPr lang="fr-FR" b="1" dirty="0"/>
              <a:t>http://carap.ecml.at/CARAPinEurope/tabid/3045/language/fr-FR/Default.aspx</a:t>
            </a:r>
          </a:p>
        </p:txBody>
      </p:sp>
      <p:pic>
        <p:nvPicPr>
          <p:cNvPr id="5" name="Image 4"/>
          <p:cNvPicPr>
            <a:picLocks noChangeAspect="1"/>
          </p:cNvPicPr>
          <p:nvPr/>
        </p:nvPicPr>
        <p:blipFill>
          <a:blip r:embed="rId4"/>
          <a:stretch>
            <a:fillRect/>
          </a:stretch>
        </p:blipFill>
        <p:spPr>
          <a:xfrm>
            <a:off x="254082" y="1700808"/>
            <a:ext cx="8740806" cy="783188"/>
          </a:xfrm>
          <a:prstGeom prst="rect">
            <a:avLst/>
          </a:prstGeom>
        </p:spPr>
      </p:pic>
      <p:pic>
        <p:nvPicPr>
          <p:cNvPr id="7" name="Image 6"/>
          <p:cNvPicPr>
            <a:picLocks noChangeAspect="1"/>
          </p:cNvPicPr>
          <p:nvPr/>
        </p:nvPicPr>
        <p:blipFill>
          <a:blip r:embed="rId5"/>
          <a:stretch>
            <a:fillRect/>
          </a:stretch>
        </p:blipFill>
        <p:spPr>
          <a:xfrm>
            <a:off x="302561" y="2774118"/>
            <a:ext cx="8715556" cy="852738"/>
          </a:xfrm>
          <a:prstGeom prst="rect">
            <a:avLst/>
          </a:prstGeom>
        </p:spPr>
      </p:pic>
      <p:pic>
        <p:nvPicPr>
          <p:cNvPr id="8" name="Image 7"/>
          <p:cNvPicPr>
            <a:picLocks noChangeAspect="1"/>
          </p:cNvPicPr>
          <p:nvPr/>
        </p:nvPicPr>
        <p:blipFill>
          <a:blip r:embed="rId6"/>
          <a:stretch>
            <a:fillRect/>
          </a:stretch>
        </p:blipFill>
        <p:spPr>
          <a:xfrm>
            <a:off x="279333" y="3916945"/>
            <a:ext cx="8720215" cy="820352"/>
          </a:xfrm>
          <a:prstGeom prst="rect">
            <a:avLst/>
          </a:prstGeom>
        </p:spPr>
      </p:pic>
      <p:pic>
        <p:nvPicPr>
          <p:cNvPr id="9" name="Image 8"/>
          <p:cNvPicPr>
            <a:picLocks noChangeAspect="1"/>
          </p:cNvPicPr>
          <p:nvPr/>
        </p:nvPicPr>
        <p:blipFill>
          <a:blip r:embed="rId7"/>
          <a:stretch>
            <a:fillRect/>
          </a:stretch>
        </p:blipFill>
        <p:spPr>
          <a:xfrm>
            <a:off x="289495" y="5077145"/>
            <a:ext cx="8715556" cy="829342"/>
          </a:xfrm>
          <a:prstGeom prst="rect">
            <a:avLst/>
          </a:prstGeom>
        </p:spPr>
      </p:pic>
      <p:grpSp>
        <p:nvGrpSpPr>
          <p:cNvPr id="20" name="Groupe 19"/>
          <p:cNvGrpSpPr/>
          <p:nvPr/>
        </p:nvGrpSpPr>
        <p:grpSpPr>
          <a:xfrm>
            <a:off x="928379" y="233945"/>
            <a:ext cx="8089738" cy="4773848"/>
            <a:chOff x="928379" y="233945"/>
            <a:chExt cx="8089738" cy="4773848"/>
          </a:xfrm>
        </p:grpSpPr>
        <p:grpSp>
          <p:nvGrpSpPr>
            <p:cNvPr id="14" name="Groupe 13"/>
            <p:cNvGrpSpPr/>
            <p:nvPr/>
          </p:nvGrpSpPr>
          <p:grpSpPr>
            <a:xfrm>
              <a:off x="1835696" y="233945"/>
              <a:ext cx="7182421" cy="4438305"/>
              <a:chOff x="1950056" y="476672"/>
              <a:chExt cx="6734175" cy="4438305"/>
            </a:xfrm>
          </p:grpSpPr>
          <p:sp>
            <p:nvSpPr>
              <p:cNvPr id="2" name="Rectangle 1"/>
              <p:cNvSpPr/>
              <p:nvPr/>
            </p:nvSpPr>
            <p:spPr bwMode="auto">
              <a:xfrm>
                <a:off x="1950056" y="476672"/>
                <a:ext cx="6734175" cy="443830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pic>
            <p:nvPicPr>
              <p:cNvPr id="10" name="Image 9"/>
              <p:cNvPicPr>
                <a:picLocks noChangeAspect="1"/>
              </p:cNvPicPr>
              <p:nvPr/>
            </p:nvPicPr>
            <p:blipFill>
              <a:blip r:embed="rId8"/>
              <a:stretch>
                <a:fillRect/>
              </a:stretch>
            </p:blipFill>
            <p:spPr>
              <a:xfrm>
                <a:off x="2066924" y="708806"/>
                <a:ext cx="6505575" cy="752475"/>
              </a:xfrm>
              <a:prstGeom prst="rect">
                <a:avLst/>
              </a:prstGeom>
            </p:spPr>
          </p:pic>
          <p:pic>
            <p:nvPicPr>
              <p:cNvPr id="11" name="Image 10"/>
              <p:cNvPicPr>
                <a:picLocks noChangeAspect="1"/>
              </p:cNvPicPr>
              <p:nvPr/>
            </p:nvPicPr>
            <p:blipFill>
              <a:blip r:embed="rId9"/>
              <a:stretch>
                <a:fillRect/>
              </a:stretch>
            </p:blipFill>
            <p:spPr>
              <a:xfrm>
                <a:off x="2066924" y="1561469"/>
                <a:ext cx="6505575" cy="1076325"/>
              </a:xfrm>
              <a:prstGeom prst="rect">
                <a:avLst/>
              </a:prstGeom>
            </p:spPr>
          </p:pic>
          <p:pic>
            <p:nvPicPr>
              <p:cNvPr id="12" name="Image 11"/>
              <p:cNvPicPr>
                <a:picLocks noChangeAspect="1"/>
              </p:cNvPicPr>
              <p:nvPr/>
            </p:nvPicPr>
            <p:blipFill>
              <a:blip r:embed="rId10"/>
              <a:stretch>
                <a:fillRect/>
              </a:stretch>
            </p:blipFill>
            <p:spPr>
              <a:xfrm>
                <a:off x="2066924" y="3720827"/>
                <a:ext cx="6505575" cy="1076325"/>
              </a:xfrm>
              <a:prstGeom prst="rect">
                <a:avLst/>
              </a:prstGeom>
            </p:spPr>
          </p:pic>
          <p:pic>
            <p:nvPicPr>
              <p:cNvPr id="13" name="Image 12"/>
              <p:cNvPicPr>
                <a:picLocks noChangeAspect="1"/>
              </p:cNvPicPr>
              <p:nvPr/>
            </p:nvPicPr>
            <p:blipFill>
              <a:blip r:embed="rId11"/>
              <a:stretch>
                <a:fillRect/>
              </a:stretch>
            </p:blipFill>
            <p:spPr>
              <a:xfrm>
                <a:off x="2483769" y="2691115"/>
                <a:ext cx="6088730" cy="953909"/>
              </a:xfrm>
              <a:prstGeom prst="rect">
                <a:avLst/>
              </a:prstGeom>
            </p:spPr>
          </p:pic>
        </p:grpSp>
        <p:sp>
          <p:nvSpPr>
            <p:cNvPr id="18" name="ZoneTexte 17"/>
            <p:cNvSpPr txBox="1"/>
            <p:nvPr/>
          </p:nvSpPr>
          <p:spPr>
            <a:xfrm>
              <a:off x="928379" y="4176796"/>
              <a:ext cx="1939282" cy="830997"/>
            </a:xfrm>
            <a:prstGeom prst="rect">
              <a:avLst/>
            </a:prstGeom>
            <a:solidFill>
              <a:schemeClr val="accent2">
                <a:lumMod val="20000"/>
                <a:lumOff val="80000"/>
              </a:schemeClr>
            </a:solidFill>
            <a:ln>
              <a:solidFill>
                <a:srgbClr val="00B050"/>
              </a:solidFill>
            </a:ln>
          </p:spPr>
          <p:txBody>
            <a:bodyPr wrap="square" rtlCol="0">
              <a:spAutoFit/>
            </a:bodyPr>
            <a:lstStyle/>
            <a:p>
              <a:r>
                <a:rPr lang="ja-JP" altLang="fr-FR" sz="2400" b="1" dirty="0"/>
                <a:t>サブディスクリプタ</a:t>
              </a:r>
              <a:endParaRPr lang="fr-FR" sz="2400" b="1" dirty="0"/>
            </a:p>
          </p:txBody>
        </p:sp>
      </p:grpSp>
    </p:spTree>
    <p:extLst>
      <p:ext uri="{BB962C8B-B14F-4D97-AF65-F5344CB8AC3E}">
        <p14:creationId xmlns:p14="http://schemas.microsoft.com/office/powerpoint/2010/main" val="48808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119263" y="6302375"/>
            <a:ext cx="2895600" cy="476250"/>
          </a:xfrm>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41</a:t>
            </a:fld>
            <a:endParaRPr lang="fr-FR"/>
          </a:p>
        </p:txBody>
      </p:sp>
      <p:pic>
        <p:nvPicPr>
          <p:cNvPr id="6" name="Image 5"/>
          <p:cNvPicPr>
            <a:picLocks noChangeAspect="1"/>
          </p:cNvPicPr>
          <p:nvPr/>
        </p:nvPicPr>
        <p:blipFill>
          <a:blip r:embed="rId2"/>
          <a:stretch>
            <a:fillRect/>
          </a:stretch>
        </p:blipFill>
        <p:spPr>
          <a:xfrm>
            <a:off x="201596" y="404664"/>
            <a:ext cx="8740807" cy="683032"/>
          </a:xfrm>
          <a:prstGeom prst="rect">
            <a:avLst/>
          </a:prstGeom>
          <a:ln w="57150">
            <a:solidFill>
              <a:srgbClr val="FF9D67"/>
            </a:solidFill>
          </a:ln>
        </p:spPr>
      </p:pic>
      <p:pic>
        <p:nvPicPr>
          <p:cNvPr id="7" name="Image 6"/>
          <p:cNvPicPr>
            <a:picLocks noChangeAspect="1"/>
          </p:cNvPicPr>
          <p:nvPr/>
        </p:nvPicPr>
        <p:blipFill>
          <a:blip r:embed="rId3"/>
          <a:stretch>
            <a:fillRect/>
          </a:stretch>
        </p:blipFill>
        <p:spPr>
          <a:xfrm>
            <a:off x="201595" y="1340768"/>
            <a:ext cx="8740808" cy="1440160"/>
          </a:xfrm>
          <a:prstGeom prst="rect">
            <a:avLst/>
          </a:prstGeom>
        </p:spPr>
      </p:pic>
      <p:pic>
        <p:nvPicPr>
          <p:cNvPr id="8" name="Image 7"/>
          <p:cNvPicPr>
            <a:picLocks noChangeAspect="1"/>
          </p:cNvPicPr>
          <p:nvPr/>
        </p:nvPicPr>
        <p:blipFill>
          <a:blip r:embed="rId4"/>
          <a:stretch>
            <a:fillRect/>
          </a:stretch>
        </p:blipFill>
        <p:spPr>
          <a:xfrm>
            <a:off x="191723" y="2852936"/>
            <a:ext cx="8750680" cy="1334924"/>
          </a:xfrm>
          <a:prstGeom prst="rect">
            <a:avLst/>
          </a:prstGeom>
        </p:spPr>
      </p:pic>
      <p:pic>
        <p:nvPicPr>
          <p:cNvPr id="9" name="Image 8"/>
          <p:cNvPicPr>
            <a:picLocks noChangeAspect="1"/>
          </p:cNvPicPr>
          <p:nvPr/>
        </p:nvPicPr>
        <p:blipFill>
          <a:blip r:embed="rId5"/>
          <a:stretch>
            <a:fillRect/>
          </a:stretch>
        </p:blipFill>
        <p:spPr>
          <a:xfrm>
            <a:off x="191723" y="4259868"/>
            <a:ext cx="8750680" cy="1113348"/>
          </a:xfrm>
          <a:prstGeom prst="rect">
            <a:avLst/>
          </a:prstGeom>
        </p:spPr>
      </p:pic>
      <p:pic>
        <p:nvPicPr>
          <p:cNvPr id="10" name="Image 9"/>
          <p:cNvPicPr>
            <a:picLocks noChangeAspect="1"/>
          </p:cNvPicPr>
          <p:nvPr/>
        </p:nvPicPr>
        <p:blipFill>
          <a:blip r:embed="rId6"/>
          <a:stretch>
            <a:fillRect/>
          </a:stretch>
        </p:blipFill>
        <p:spPr>
          <a:xfrm>
            <a:off x="201595" y="5474940"/>
            <a:ext cx="8740808" cy="762372"/>
          </a:xfrm>
          <a:prstGeom prst="rect">
            <a:avLst/>
          </a:prstGeom>
        </p:spPr>
      </p:pic>
    </p:spTree>
    <p:extLst>
      <p:ext uri="{BB962C8B-B14F-4D97-AF65-F5344CB8AC3E}">
        <p14:creationId xmlns:p14="http://schemas.microsoft.com/office/powerpoint/2010/main" val="39611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1500"/>
                            </p:stCondLst>
                            <p:childTnLst>
                              <p:par>
                                <p:cTn id="9" presetID="22" presetClass="entr" presetSubtype="1" fill="hold" nodeType="after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750"/>
                                        <p:tgtEl>
                                          <p:spTgt spid="8"/>
                                        </p:tgtEl>
                                      </p:cBhvr>
                                    </p:animEffect>
                                  </p:childTnLst>
                                </p:cTn>
                              </p:par>
                            </p:childTnLst>
                          </p:cTn>
                        </p:par>
                        <p:par>
                          <p:cTn id="12" fill="hold">
                            <p:stCondLst>
                              <p:cond delay="3000"/>
                            </p:stCondLst>
                            <p:childTnLst>
                              <p:par>
                                <p:cTn id="13" presetID="22" presetClass="entr" presetSubtype="1" fill="hold" nodeType="after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750"/>
                                        <p:tgtEl>
                                          <p:spTgt spid="9"/>
                                        </p:tgtEl>
                                      </p:cBhvr>
                                    </p:animEffect>
                                  </p:childTnLst>
                                </p:cTn>
                              </p:par>
                            </p:childTnLst>
                          </p:cTn>
                        </p:par>
                        <p:par>
                          <p:cTn id="16" fill="hold">
                            <p:stCondLst>
                              <p:cond delay="4500"/>
                            </p:stCondLst>
                            <p:childTnLst>
                              <p:par>
                                <p:cTn id="17" presetID="22" presetClass="entr" presetSubtype="1" fill="hold" nodeType="after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42</a:t>
            </a:fld>
            <a:endParaRPr lang="fr-FR"/>
          </a:p>
        </p:txBody>
      </p:sp>
      <p:pic>
        <p:nvPicPr>
          <p:cNvPr id="4" name="Image 3"/>
          <p:cNvPicPr>
            <a:picLocks noChangeAspect="1"/>
          </p:cNvPicPr>
          <p:nvPr/>
        </p:nvPicPr>
        <p:blipFill>
          <a:blip r:embed="rId2"/>
          <a:stretch>
            <a:fillRect/>
          </a:stretch>
        </p:blipFill>
        <p:spPr>
          <a:xfrm>
            <a:off x="191723" y="404664"/>
            <a:ext cx="8750679" cy="741284"/>
          </a:xfrm>
          <a:prstGeom prst="rect">
            <a:avLst/>
          </a:prstGeom>
          <a:ln w="57150">
            <a:solidFill>
              <a:schemeClr val="accent1">
                <a:lumMod val="75000"/>
              </a:schemeClr>
            </a:solidFill>
          </a:ln>
        </p:spPr>
      </p:pic>
      <p:pic>
        <p:nvPicPr>
          <p:cNvPr id="5" name="Image 4"/>
          <p:cNvPicPr>
            <a:picLocks noChangeAspect="1"/>
          </p:cNvPicPr>
          <p:nvPr/>
        </p:nvPicPr>
        <p:blipFill>
          <a:blip r:embed="rId3"/>
          <a:stretch>
            <a:fillRect/>
          </a:stretch>
        </p:blipFill>
        <p:spPr>
          <a:xfrm>
            <a:off x="191723" y="1340768"/>
            <a:ext cx="8750680" cy="1296143"/>
          </a:xfrm>
          <a:prstGeom prst="rect">
            <a:avLst/>
          </a:prstGeom>
        </p:spPr>
      </p:pic>
      <p:pic>
        <p:nvPicPr>
          <p:cNvPr id="6" name="Image 5"/>
          <p:cNvPicPr>
            <a:picLocks noChangeAspect="1"/>
          </p:cNvPicPr>
          <p:nvPr/>
        </p:nvPicPr>
        <p:blipFill>
          <a:blip r:embed="rId4"/>
          <a:stretch>
            <a:fillRect/>
          </a:stretch>
        </p:blipFill>
        <p:spPr>
          <a:xfrm>
            <a:off x="191723" y="2780928"/>
            <a:ext cx="8750680" cy="1152128"/>
          </a:xfrm>
          <a:prstGeom prst="rect">
            <a:avLst/>
          </a:prstGeom>
        </p:spPr>
      </p:pic>
      <p:pic>
        <p:nvPicPr>
          <p:cNvPr id="7" name="Image 6"/>
          <p:cNvPicPr>
            <a:picLocks noChangeAspect="1"/>
          </p:cNvPicPr>
          <p:nvPr/>
        </p:nvPicPr>
        <p:blipFill>
          <a:blip r:embed="rId5"/>
          <a:stretch>
            <a:fillRect/>
          </a:stretch>
        </p:blipFill>
        <p:spPr>
          <a:xfrm>
            <a:off x="191722" y="4077072"/>
            <a:ext cx="8750681" cy="1264617"/>
          </a:xfrm>
          <a:prstGeom prst="rect">
            <a:avLst/>
          </a:prstGeom>
        </p:spPr>
      </p:pic>
      <p:pic>
        <p:nvPicPr>
          <p:cNvPr id="8" name="Image 7"/>
          <p:cNvPicPr>
            <a:picLocks noChangeAspect="1"/>
          </p:cNvPicPr>
          <p:nvPr/>
        </p:nvPicPr>
        <p:blipFill>
          <a:blip r:embed="rId6"/>
          <a:stretch>
            <a:fillRect/>
          </a:stretch>
        </p:blipFill>
        <p:spPr>
          <a:xfrm>
            <a:off x="191721" y="5445224"/>
            <a:ext cx="8750681" cy="1235770"/>
          </a:xfrm>
          <a:prstGeom prst="rect">
            <a:avLst/>
          </a:prstGeom>
        </p:spPr>
      </p:pic>
    </p:spTree>
    <p:extLst>
      <p:ext uri="{BB962C8B-B14F-4D97-AF65-F5344CB8AC3E}">
        <p14:creationId xmlns:p14="http://schemas.microsoft.com/office/powerpoint/2010/main" val="6512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1500"/>
                            </p:stCondLst>
                            <p:childTnLst>
                              <p:par>
                                <p:cTn id="9" presetID="22" presetClass="entr" presetSubtype="1"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750"/>
                                        <p:tgtEl>
                                          <p:spTgt spid="6"/>
                                        </p:tgtEl>
                                      </p:cBhvr>
                                    </p:animEffect>
                                  </p:childTnLst>
                                </p:cTn>
                              </p:par>
                            </p:childTnLst>
                          </p:cTn>
                        </p:par>
                        <p:par>
                          <p:cTn id="12" fill="hold">
                            <p:stCondLst>
                              <p:cond delay="3000"/>
                            </p:stCondLst>
                            <p:childTnLst>
                              <p:par>
                                <p:cTn id="13" presetID="22" presetClass="entr" presetSubtype="1" fill="hold" nodeType="after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750"/>
                                        <p:tgtEl>
                                          <p:spTgt spid="7"/>
                                        </p:tgtEl>
                                      </p:cBhvr>
                                    </p:animEffect>
                                  </p:childTnLst>
                                </p:cTn>
                              </p:par>
                            </p:childTnLst>
                          </p:cTn>
                        </p:par>
                        <p:par>
                          <p:cTn id="16" fill="hold">
                            <p:stCondLst>
                              <p:cond delay="4500"/>
                            </p:stCondLst>
                            <p:childTnLst>
                              <p:par>
                                <p:cTn id="17" presetID="22" presetClass="entr" presetSubtype="1" fill="hold" nodeType="after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a:defRPr/>
            </a:pPr>
            <a:fld id="{48AA17D8-DF45-4D95-978B-1BFAC03A1DBB}" type="slidenum">
              <a:rPr lang="fr-FR"/>
              <a:pPr>
                <a:defRPr/>
              </a:pPr>
              <a:t>43</a:t>
            </a:fld>
            <a:endParaRPr lang="fr-FR"/>
          </a:p>
        </p:txBody>
      </p:sp>
      <p:pic>
        <p:nvPicPr>
          <p:cNvPr id="221187" name="Picture 3" descr="ANd9GcRpZGIJqwm3cbn60W3pVZ_C1ytPV_PPQPnUZYI2IOJXONAFjioctA"/>
          <p:cNvPicPr>
            <a:picLocks noChangeAspect="1" noChangeArrowheads="1"/>
          </p:cNvPicPr>
          <p:nvPr/>
        </p:nvPicPr>
        <p:blipFill>
          <a:blip r:embed="rId3"/>
          <a:srcRect/>
          <a:stretch>
            <a:fillRect/>
          </a:stretch>
        </p:blipFill>
        <p:spPr bwMode="auto">
          <a:xfrm>
            <a:off x="34925" y="-26988"/>
            <a:ext cx="3816350" cy="2378076"/>
          </a:xfrm>
          <a:prstGeom prst="rect">
            <a:avLst/>
          </a:prstGeom>
          <a:noFill/>
          <a:ln w="9525">
            <a:noFill/>
            <a:miter lim="800000"/>
            <a:headEnd/>
            <a:tailEnd/>
          </a:ln>
        </p:spPr>
      </p:pic>
      <p:pic>
        <p:nvPicPr>
          <p:cNvPr id="221190" name="Picture 6"/>
          <p:cNvPicPr>
            <a:picLocks noChangeAspect="1" noChangeArrowheads="1"/>
          </p:cNvPicPr>
          <p:nvPr/>
        </p:nvPicPr>
        <p:blipFill>
          <a:blip r:embed="rId4"/>
          <a:srcRect/>
          <a:stretch>
            <a:fillRect/>
          </a:stretch>
        </p:blipFill>
        <p:spPr bwMode="auto">
          <a:xfrm>
            <a:off x="250825" y="2636838"/>
            <a:ext cx="4751388" cy="3563937"/>
          </a:xfrm>
          <a:prstGeom prst="rect">
            <a:avLst/>
          </a:prstGeom>
          <a:noFill/>
          <a:ln w="9525">
            <a:noFill/>
            <a:miter lim="800000"/>
            <a:headEnd/>
            <a:tailEnd/>
          </a:ln>
        </p:spPr>
      </p:pic>
      <p:pic>
        <p:nvPicPr>
          <p:cNvPr id="221189" name="Picture 5"/>
          <p:cNvPicPr>
            <a:picLocks noChangeAspect="1" noChangeArrowheads="1"/>
          </p:cNvPicPr>
          <p:nvPr/>
        </p:nvPicPr>
        <p:blipFill>
          <a:blip r:embed="rId5"/>
          <a:srcRect/>
          <a:stretch>
            <a:fillRect/>
          </a:stretch>
        </p:blipFill>
        <p:spPr bwMode="auto">
          <a:xfrm>
            <a:off x="3059113" y="1916113"/>
            <a:ext cx="3851275" cy="3744912"/>
          </a:xfrm>
          <a:prstGeom prst="rect">
            <a:avLst/>
          </a:prstGeom>
          <a:noFill/>
          <a:ln w="9525">
            <a:noFill/>
            <a:miter lim="800000"/>
            <a:headEnd/>
            <a:tailEnd/>
          </a:ln>
        </p:spPr>
      </p:pic>
      <p:pic>
        <p:nvPicPr>
          <p:cNvPr id="221188" name="Picture 4"/>
          <p:cNvPicPr>
            <a:picLocks noChangeAspect="1" noChangeArrowheads="1"/>
          </p:cNvPicPr>
          <p:nvPr/>
        </p:nvPicPr>
        <p:blipFill>
          <a:blip r:embed="rId6"/>
          <a:srcRect/>
          <a:stretch>
            <a:fillRect/>
          </a:stretch>
        </p:blipFill>
        <p:spPr bwMode="auto">
          <a:xfrm>
            <a:off x="5219700" y="2205038"/>
            <a:ext cx="3640138" cy="3816350"/>
          </a:xfrm>
          <a:prstGeom prst="rect">
            <a:avLst/>
          </a:prstGeom>
          <a:noFill/>
          <a:ln w="9525">
            <a:noFill/>
            <a:miter lim="800000"/>
            <a:headEnd/>
            <a:tailEnd/>
          </a:ln>
        </p:spPr>
      </p:pic>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grpSp>
        <p:nvGrpSpPr>
          <p:cNvPr id="5" name="Groupe 4"/>
          <p:cNvGrpSpPr/>
          <p:nvPr/>
        </p:nvGrpSpPr>
        <p:grpSpPr>
          <a:xfrm>
            <a:off x="3922713" y="35430"/>
            <a:ext cx="4895850" cy="2962636"/>
            <a:chOff x="3929063" y="90632"/>
            <a:chExt cx="4895850" cy="2962636"/>
          </a:xfrm>
        </p:grpSpPr>
        <p:pic>
          <p:nvPicPr>
            <p:cNvPr id="4" name="Image 3"/>
            <p:cNvPicPr>
              <a:picLocks noChangeAspect="1"/>
            </p:cNvPicPr>
            <p:nvPr/>
          </p:nvPicPr>
          <p:blipFill>
            <a:blip r:embed="rId7"/>
            <a:stretch>
              <a:fillRect/>
            </a:stretch>
          </p:blipFill>
          <p:spPr>
            <a:xfrm>
              <a:off x="4759681" y="90632"/>
              <a:ext cx="1972559" cy="802218"/>
            </a:xfrm>
            <a:prstGeom prst="rect">
              <a:avLst/>
            </a:prstGeom>
          </p:spPr>
        </p:pic>
        <p:sp>
          <p:nvSpPr>
            <p:cNvPr id="11" name="AutoShape 7"/>
            <p:cNvSpPr>
              <a:spLocks noChangeArrowheads="1"/>
            </p:cNvSpPr>
            <p:nvPr/>
          </p:nvSpPr>
          <p:spPr bwMode="auto">
            <a:xfrm>
              <a:off x="3929063" y="749037"/>
              <a:ext cx="4895850" cy="2304231"/>
            </a:xfrm>
            <a:prstGeom prst="wedgeRoundRectCallout">
              <a:avLst>
                <a:gd name="adj1" fmla="val -84079"/>
                <a:gd name="adj2" fmla="val 278"/>
                <a:gd name="adj3" fmla="val 16667"/>
              </a:avLst>
            </a:prstGeom>
            <a:solidFill>
              <a:schemeClr val="accent1"/>
            </a:solidFill>
            <a:ln w="9525">
              <a:solidFill>
                <a:schemeClr val="tx1"/>
              </a:solidFill>
              <a:miter lim="800000"/>
              <a:headEnd/>
              <a:tailEnd/>
            </a:ln>
          </p:spPr>
          <p:txBody>
            <a:bodyPr/>
            <a:lstStyle/>
            <a:p>
              <a:pPr algn="ctr"/>
              <a:r>
                <a:rPr lang="fr-FR" sz="3200" b="1" dirty="0" err="1"/>
                <a:t>Where</a:t>
              </a:r>
              <a:r>
                <a:rPr lang="fr-FR" sz="3200" b="1" dirty="0"/>
                <a:t> do </a:t>
              </a:r>
              <a:r>
                <a:rPr lang="fr-FR" sz="3200" b="1" dirty="0" err="1"/>
                <a:t>they</a:t>
              </a:r>
              <a:r>
                <a:rPr lang="fr-FR" sz="3200" b="1" dirty="0"/>
                <a:t> all come </a:t>
              </a:r>
              <a:r>
                <a:rPr lang="fr-FR" sz="3200" b="1" dirty="0" err="1"/>
                <a:t>from</a:t>
              </a:r>
              <a:r>
                <a:rPr lang="fr-FR" sz="3200" b="1" dirty="0"/>
                <a:t>?</a:t>
              </a:r>
              <a:br>
                <a:rPr lang="fr-FR" sz="3200" b="1" dirty="0"/>
              </a:br>
              <a:r>
                <a:rPr lang="ja-JP" altLang="fr-FR" sz="3200" b="1" dirty="0"/>
                <a:t>これらは全部どこからやってきたのだろう？</a:t>
              </a:r>
              <a:endParaRPr lang="fr-FR" sz="3200" b="1" dirty="0"/>
            </a:p>
          </p:txBody>
        </p:sp>
      </p:grpSp>
    </p:spTree>
    <p:extLst>
      <p:ext uri="{BB962C8B-B14F-4D97-AF65-F5344CB8AC3E}">
        <p14:creationId xmlns:p14="http://schemas.microsoft.com/office/powerpoint/2010/main" val="381145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p:cNvPicPr>
            <a:picLocks noChangeAspect="1" noChangeArrowheads="1"/>
          </p:cNvPicPr>
          <p:nvPr/>
        </p:nvPicPr>
        <p:blipFill>
          <a:blip r:embed="rId3"/>
          <a:srcRect/>
          <a:stretch>
            <a:fillRect/>
          </a:stretch>
        </p:blipFill>
        <p:spPr bwMode="auto">
          <a:xfrm>
            <a:off x="250825" y="2636838"/>
            <a:ext cx="4751388" cy="3563937"/>
          </a:xfrm>
          <a:prstGeom prst="rect">
            <a:avLst/>
          </a:prstGeom>
          <a:noFill/>
          <a:ln w="9525">
            <a:noFill/>
            <a:miter lim="800000"/>
            <a:headEnd/>
            <a:tailEnd/>
          </a:ln>
        </p:spPr>
      </p:pic>
      <p:pic>
        <p:nvPicPr>
          <p:cNvPr id="33" name="Picture 5"/>
          <p:cNvPicPr>
            <a:picLocks noChangeAspect="1" noChangeArrowheads="1"/>
          </p:cNvPicPr>
          <p:nvPr/>
        </p:nvPicPr>
        <p:blipFill>
          <a:blip r:embed="rId4"/>
          <a:srcRect/>
          <a:stretch>
            <a:fillRect/>
          </a:stretch>
        </p:blipFill>
        <p:spPr bwMode="auto">
          <a:xfrm>
            <a:off x="3059113" y="1916113"/>
            <a:ext cx="3851275" cy="3744912"/>
          </a:xfrm>
          <a:prstGeom prst="rect">
            <a:avLst/>
          </a:prstGeom>
          <a:noFill/>
          <a:ln w="9525">
            <a:noFill/>
            <a:miter lim="800000"/>
            <a:headEnd/>
            <a:tailEnd/>
          </a:ln>
        </p:spPr>
      </p:pic>
      <p:pic>
        <p:nvPicPr>
          <p:cNvPr id="34" name="Picture 4"/>
          <p:cNvPicPr>
            <a:picLocks noChangeAspect="1" noChangeArrowheads="1"/>
          </p:cNvPicPr>
          <p:nvPr/>
        </p:nvPicPr>
        <p:blipFill>
          <a:blip r:embed="rId5"/>
          <a:srcRect/>
          <a:stretch>
            <a:fillRect/>
          </a:stretch>
        </p:blipFill>
        <p:spPr bwMode="auto">
          <a:xfrm>
            <a:off x="5219700" y="2205038"/>
            <a:ext cx="3640138" cy="3816350"/>
          </a:xfrm>
          <a:prstGeom prst="rect">
            <a:avLst/>
          </a:prstGeom>
          <a:noFill/>
          <a:ln w="9525">
            <a:noFill/>
            <a:miter lim="800000"/>
            <a:headEnd/>
            <a:tailEnd/>
          </a:ln>
        </p:spPr>
      </p:pic>
      <p:grpSp>
        <p:nvGrpSpPr>
          <p:cNvPr id="177179" name="Group 27"/>
          <p:cNvGrpSpPr>
            <a:grpSpLocks/>
          </p:cNvGrpSpPr>
          <p:nvPr/>
        </p:nvGrpSpPr>
        <p:grpSpPr bwMode="auto">
          <a:xfrm>
            <a:off x="0" y="612601"/>
            <a:ext cx="9144000" cy="1773238"/>
            <a:chOff x="0" y="0"/>
            <a:chExt cx="5760" cy="1117"/>
          </a:xfrm>
        </p:grpSpPr>
        <p:grpSp>
          <p:nvGrpSpPr>
            <p:cNvPr id="102412" name="Group 9"/>
            <p:cNvGrpSpPr>
              <a:grpSpLocks/>
            </p:cNvGrpSpPr>
            <p:nvPr/>
          </p:nvGrpSpPr>
          <p:grpSpPr bwMode="auto">
            <a:xfrm>
              <a:off x="0" y="0"/>
              <a:ext cx="5760" cy="890"/>
              <a:chOff x="0" y="1364"/>
              <a:chExt cx="5760" cy="977"/>
            </a:xfrm>
          </p:grpSpPr>
          <p:pic>
            <p:nvPicPr>
              <p:cNvPr id="102418" name="Picture 10" descr="ANd9GcQiHo2fXI_vcT5dcDAnivFhFDVl6KMEd6lH_8Yrv_s3veEKgDcc"/>
              <p:cNvPicPr>
                <a:picLocks noChangeAspect="1" noChangeArrowheads="1"/>
              </p:cNvPicPr>
              <p:nvPr/>
            </p:nvPicPr>
            <p:blipFill>
              <a:blip r:embed="rId6"/>
              <a:srcRect/>
              <a:stretch>
                <a:fillRect/>
              </a:stretch>
            </p:blipFill>
            <p:spPr bwMode="auto">
              <a:xfrm>
                <a:off x="0" y="1364"/>
                <a:ext cx="1474" cy="977"/>
              </a:xfrm>
              <a:prstGeom prst="rect">
                <a:avLst/>
              </a:prstGeom>
              <a:noFill/>
              <a:ln w="9525">
                <a:noFill/>
                <a:miter lim="800000"/>
                <a:headEnd/>
                <a:tailEnd/>
              </a:ln>
            </p:spPr>
          </p:pic>
          <p:pic>
            <p:nvPicPr>
              <p:cNvPr id="102419" name="Picture 11" descr="ANd9GcQiHo2fXI_vcT5dcDAnivFhFDVl6KMEd6lH_8Yrv_s3veEKgDcc"/>
              <p:cNvPicPr>
                <a:picLocks noChangeAspect="1" noChangeArrowheads="1"/>
              </p:cNvPicPr>
              <p:nvPr/>
            </p:nvPicPr>
            <p:blipFill>
              <a:blip r:embed="rId6"/>
              <a:srcRect/>
              <a:stretch>
                <a:fillRect/>
              </a:stretch>
            </p:blipFill>
            <p:spPr bwMode="auto">
              <a:xfrm>
                <a:off x="1383" y="1364"/>
                <a:ext cx="1519" cy="977"/>
              </a:xfrm>
              <a:prstGeom prst="rect">
                <a:avLst/>
              </a:prstGeom>
              <a:noFill/>
              <a:ln w="9525">
                <a:noFill/>
                <a:miter lim="800000"/>
                <a:headEnd/>
                <a:tailEnd/>
              </a:ln>
            </p:spPr>
          </p:pic>
          <p:pic>
            <p:nvPicPr>
              <p:cNvPr id="102420" name="Picture 12" descr="ANd9GcQiHo2fXI_vcT5dcDAnivFhFDVl6KMEd6lH_8Yrv_s3veEKgDcc"/>
              <p:cNvPicPr>
                <a:picLocks noChangeAspect="1" noChangeArrowheads="1"/>
              </p:cNvPicPr>
              <p:nvPr/>
            </p:nvPicPr>
            <p:blipFill>
              <a:blip r:embed="rId6"/>
              <a:srcRect/>
              <a:stretch>
                <a:fillRect/>
              </a:stretch>
            </p:blipFill>
            <p:spPr bwMode="auto">
              <a:xfrm>
                <a:off x="2858" y="1364"/>
                <a:ext cx="1474" cy="977"/>
              </a:xfrm>
              <a:prstGeom prst="rect">
                <a:avLst/>
              </a:prstGeom>
              <a:noFill/>
              <a:ln w="9525">
                <a:noFill/>
                <a:miter lim="800000"/>
                <a:headEnd/>
                <a:tailEnd/>
              </a:ln>
            </p:spPr>
          </p:pic>
          <p:pic>
            <p:nvPicPr>
              <p:cNvPr id="102421" name="Picture 13" descr="ANd9GcQiHo2fXI_vcT5dcDAnivFhFDVl6KMEd6lH_8Yrv_s3veEKgDcc"/>
              <p:cNvPicPr>
                <a:picLocks noChangeAspect="1" noChangeArrowheads="1"/>
              </p:cNvPicPr>
              <p:nvPr/>
            </p:nvPicPr>
            <p:blipFill>
              <a:blip r:embed="rId6"/>
              <a:srcRect/>
              <a:stretch>
                <a:fillRect/>
              </a:stretch>
            </p:blipFill>
            <p:spPr bwMode="auto">
              <a:xfrm>
                <a:off x="4241" y="1364"/>
                <a:ext cx="1519" cy="977"/>
              </a:xfrm>
              <a:prstGeom prst="rect">
                <a:avLst/>
              </a:prstGeom>
              <a:noFill/>
              <a:ln w="9525">
                <a:noFill/>
                <a:miter lim="800000"/>
                <a:headEnd/>
                <a:tailEnd/>
              </a:ln>
            </p:spPr>
          </p:pic>
        </p:grpSp>
        <p:grpSp>
          <p:nvGrpSpPr>
            <p:cNvPr id="102413" name="Group 26"/>
            <p:cNvGrpSpPr>
              <a:grpSpLocks/>
            </p:cNvGrpSpPr>
            <p:nvPr/>
          </p:nvGrpSpPr>
          <p:grpSpPr bwMode="auto">
            <a:xfrm>
              <a:off x="0" y="555"/>
              <a:ext cx="5760" cy="562"/>
              <a:chOff x="0" y="1190"/>
              <a:chExt cx="5760" cy="562"/>
            </a:xfrm>
          </p:grpSpPr>
          <p:sp>
            <p:nvSpPr>
              <p:cNvPr id="102414" name="AutoShape 5"/>
              <p:cNvSpPr>
                <a:spLocks noChangeArrowheads="1"/>
              </p:cNvSpPr>
              <p:nvPr/>
            </p:nvSpPr>
            <p:spPr bwMode="auto">
              <a:xfrm>
                <a:off x="3719" y="1190"/>
                <a:ext cx="2041" cy="335"/>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Integrated didactic approach</a:t>
                </a:r>
              </a:p>
            </p:txBody>
          </p:sp>
          <p:sp>
            <p:nvSpPr>
              <p:cNvPr id="102415" name="AutoShape 11"/>
              <p:cNvSpPr>
                <a:spLocks noChangeArrowheads="1"/>
              </p:cNvSpPr>
              <p:nvPr/>
            </p:nvSpPr>
            <p:spPr bwMode="auto">
              <a:xfrm>
                <a:off x="0" y="1462"/>
                <a:ext cx="1791" cy="227"/>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Intercultural approach(es</a:t>
                </a:r>
                <a:r>
                  <a:rPr lang="fr-FR" sz="1600" b="1">
                    <a:solidFill>
                      <a:srgbClr val="CC0066"/>
                    </a:solidFill>
                  </a:rPr>
                  <a:t>)</a:t>
                </a:r>
              </a:p>
            </p:txBody>
          </p:sp>
          <p:sp>
            <p:nvSpPr>
              <p:cNvPr id="102416" name="AutoShape 9"/>
              <p:cNvSpPr>
                <a:spLocks noChangeArrowheads="1"/>
              </p:cNvSpPr>
              <p:nvPr/>
            </p:nvSpPr>
            <p:spPr bwMode="auto">
              <a:xfrm>
                <a:off x="1156" y="1281"/>
                <a:ext cx="1724" cy="226"/>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Awakening to languages</a:t>
                </a:r>
              </a:p>
            </p:txBody>
          </p:sp>
          <p:sp>
            <p:nvSpPr>
              <p:cNvPr id="102417" name="AutoShape 7"/>
              <p:cNvSpPr>
                <a:spLocks noChangeArrowheads="1"/>
              </p:cNvSpPr>
              <p:nvPr/>
            </p:nvSpPr>
            <p:spPr bwMode="auto">
              <a:xfrm>
                <a:off x="2653" y="1462"/>
                <a:ext cx="1496" cy="290"/>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Intercomprehension</a:t>
                </a:r>
              </a:p>
            </p:txBody>
          </p:sp>
        </p:grpSp>
      </p:grpSp>
      <p:grpSp>
        <p:nvGrpSpPr>
          <p:cNvPr id="177193" name="Group 41"/>
          <p:cNvGrpSpPr>
            <a:grpSpLocks/>
          </p:cNvGrpSpPr>
          <p:nvPr/>
        </p:nvGrpSpPr>
        <p:grpSpPr bwMode="auto">
          <a:xfrm>
            <a:off x="0" y="2025476"/>
            <a:ext cx="9144000" cy="1366838"/>
            <a:chOff x="0" y="980"/>
            <a:chExt cx="5760" cy="861"/>
          </a:xfrm>
        </p:grpSpPr>
        <p:sp>
          <p:nvSpPr>
            <p:cNvPr id="102408" name="Line 37"/>
            <p:cNvSpPr>
              <a:spLocks noChangeShapeType="1"/>
            </p:cNvSpPr>
            <p:nvPr/>
          </p:nvSpPr>
          <p:spPr bwMode="auto">
            <a:xfrm flipH="1">
              <a:off x="2472" y="1389"/>
              <a:ext cx="408" cy="271"/>
            </a:xfrm>
            <a:prstGeom prst="line">
              <a:avLst/>
            </a:prstGeom>
            <a:noFill/>
            <a:ln w="76200">
              <a:solidFill>
                <a:srgbClr val="CC0066"/>
              </a:solidFill>
              <a:round/>
              <a:headEnd/>
              <a:tailEnd type="triangle" w="med" len="med"/>
            </a:ln>
          </p:spPr>
          <p:txBody>
            <a:bodyPr/>
            <a:lstStyle/>
            <a:p>
              <a:endParaRPr lang="fr-FR"/>
            </a:p>
          </p:txBody>
        </p:sp>
        <p:sp>
          <p:nvSpPr>
            <p:cNvPr id="102409" name="Line 38"/>
            <p:cNvSpPr>
              <a:spLocks noChangeShapeType="1"/>
            </p:cNvSpPr>
            <p:nvPr/>
          </p:nvSpPr>
          <p:spPr bwMode="auto">
            <a:xfrm>
              <a:off x="2880" y="1433"/>
              <a:ext cx="0" cy="408"/>
            </a:xfrm>
            <a:prstGeom prst="line">
              <a:avLst/>
            </a:prstGeom>
            <a:noFill/>
            <a:ln w="76200">
              <a:solidFill>
                <a:srgbClr val="CC0066"/>
              </a:solidFill>
              <a:round/>
              <a:headEnd/>
              <a:tailEnd type="triangle" w="med" len="med"/>
            </a:ln>
          </p:spPr>
          <p:txBody>
            <a:bodyPr/>
            <a:lstStyle/>
            <a:p>
              <a:endParaRPr lang="fr-FR"/>
            </a:p>
          </p:txBody>
        </p:sp>
        <p:sp>
          <p:nvSpPr>
            <p:cNvPr id="102410" name="AutoShape 39"/>
            <p:cNvSpPr>
              <a:spLocks/>
            </p:cNvSpPr>
            <p:nvPr/>
          </p:nvSpPr>
          <p:spPr bwMode="auto">
            <a:xfrm rot="-5400000">
              <a:off x="2653" y="-1673"/>
              <a:ext cx="454" cy="5760"/>
            </a:xfrm>
            <a:prstGeom prst="leftBrace">
              <a:avLst>
                <a:gd name="adj1" fmla="val 105727"/>
                <a:gd name="adj2" fmla="val 50000"/>
              </a:avLst>
            </a:prstGeom>
            <a:noFill/>
            <a:ln w="76200">
              <a:solidFill>
                <a:srgbClr val="CC0066"/>
              </a:solidFill>
              <a:round/>
              <a:headEnd/>
              <a:tailEnd/>
            </a:ln>
          </p:spPr>
          <p:txBody>
            <a:bodyPr wrap="none" anchor="ctr"/>
            <a:lstStyle/>
            <a:p>
              <a:endParaRPr lang="fr-FR"/>
            </a:p>
          </p:txBody>
        </p:sp>
        <p:sp>
          <p:nvSpPr>
            <p:cNvPr id="102411" name="Line 40"/>
            <p:cNvSpPr>
              <a:spLocks noChangeShapeType="1"/>
            </p:cNvSpPr>
            <p:nvPr/>
          </p:nvSpPr>
          <p:spPr bwMode="auto">
            <a:xfrm>
              <a:off x="2880" y="1388"/>
              <a:ext cx="408" cy="317"/>
            </a:xfrm>
            <a:prstGeom prst="line">
              <a:avLst/>
            </a:prstGeom>
            <a:noFill/>
            <a:ln w="76200">
              <a:solidFill>
                <a:srgbClr val="CC0066"/>
              </a:solidFill>
              <a:round/>
              <a:headEnd/>
              <a:tailEnd type="triangle" w="med" len="med"/>
            </a:ln>
          </p:spPr>
          <p:txBody>
            <a:bodyPr/>
            <a:lstStyle/>
            <a:p>
              <a:endParaRPr lang="fr-FR"/>
            </a:p>
          </p:txBody>
        </p:sp>
      </p:grpSp>
      <p:sp>
        <p:nvSpPr>
          <p:cNvPr id="3" name="Espace réservé du numéro de diapositive 2"/>
          <p:cNvSpPr>
            <a:spLocks noGrp="1"/>
          </p:cNvSpPr>
          <p:nvPr>
            <p:ph type="sldNum" sz="quarter" idx="12"/>
          </p:nvPr>
        </p:nvSpPr>
        <p:spPr>
          <a:xfrm>
            <a:off x="6553200" y="6217841"/>
            <a:ext cx="2133600" cy="476250"/>
          </a:xfrm>
        </p:spPr>
        <p:txBody>
          <a:bodyPr/>
          <a:lstStyle/>
          <a:p>
            <a:pPr>
              <a:defRPr/>
            </a:pPr>
            <a:fld id="{98A05B4A-660E-4FF3-A4DF-D00CCA8BA4B2}" type="slidenum">
              <a:rPr lang="fr-FR" smtClean="0"/>
              <a:pPr>
                <a:defRPr/>
              </a:pPr>
              <a:t>44</a:t>
            </a:fld>
            <a:endParaRPr lang="fr-FR"/>
          </a:p>
        </p:txBody>
      </p:sp>
      <p:sp>
        <p:nvSpPr>
          <p:cNvPr id="4" name="ZoneTexte 3"/>
          <p:cNvSpPr txBox="1"/>
          <p:nvPr/>
        </p:nvSpPr>
        <p:spPr>
          <a:xfrm>
            <a:off x="-10580" y="188640"/>
            <a:ext cx="9144000" cy="461665"/>
          </a:xfrm>
          <a:prstGeom prst="rect">
            <a:avLst/>
          </a:prstGeom>
          <a:solidFill>
            <a:schemeClr val="bg1"/>
          </a:solidFill>
        </p:spPr>
        <p:txBody>
          <a:bodyPr wrap="square" rtlCol="0">
            <a:spAutoFit/>
          </a:bodyPr>
          <a:lstStyle/>
          <a:p>
            <a:r>
              <a:rPr lang="en-US" altLang="ja-JP" sz="2400" b="1" dirty="0"/>
              <a:t>4</a:t>
            </a:r>
            <a:r>
              <a:rPr lang="ja-JP" altLang="en-US" sz="2400" b="1" dirty="0"/>
              <a:t>種類の複元的アプローチは</a:t>
            </a:r>
            <a:r>
              <a:rPr lang="en-US" altLang="ja-JP" sz="2400" b="1" dirty="0"/>
              <a:t>40</a:t>
            </a:r>
            <a:r>
              <a:rPr lang="ja-JP" altLang="en-US" sz="2400" b="1" dirty="0"/>
              <a:t>年の歳月をかけて形成された</a:t>
            </a:r>
            <a:r>
              <a:rPr lang="en-US" altLang="ja-JP" sz="2400" b="1" dirty="0"/>
              <a:t>…</a:t>
            </a:r>
          </a:p>
        </p:txBody>
      </p:sp>
      <p:sp>
        <p:nvSpPr>
          <p:cNvPr id="28" name="ZoneTexte 27"/>
          <p:cNvSpPr txBox="1"/>
          <p:nvPr/>
        </p:nvSpPr>
        <p:spPr>
          <a:xfrm>
            <a:off x="390363" y="4853478"/>
            <a:ext cx="8363272" cy="1815882"/>
          </a:xfrm>
          <a:prstGeom prst="rect">
            <a:avLst/>
          </a:prstGeom>
          <a:solidFill>
            <a:srgbClr val="FDFFE5">
              <a:alpha val="89020"/>
            </a:srgbClr>
          </a:solidFill>
          <a:ln>
            <a:solidFill>
              <a:schemeClr val="tx1"/>
            </a:solidFill>
          </a:ln>
        </p:spPr>
        <p:txBody>
          <a:bodyPr wrap="square" rtlCol="0">
            <a:spAutoFit/>
          </a:bodyPr>
          <a:lstStyle/>
          <a:p>
            <a:r>
              <a:rPr lang="ja-JP" altLang="fr-FR" sz="2800" b="1" dirty="0"/>
              <a:t>この一覧を準備するために、</a:t>
            </a:r>
            <a:r>
              <a:rPr lang="fr-FR" altLang="ja-JP" sz="2800" b="1" dirty="0"/>
              <a:t>FREPA</a:t>
            </a:r>
            <a:r>
              <a:rPr lang="ja-JP" altLang="fr-FR" sz="2800" b="1" dirty="0"/>
              <a:t>の著者は、複元的アプローチについて書かれた約</a:t>
            </a:r>
            <a:r>
              <a:rPr lang="fr-FR" altLang="ja-JP" sz="2800" b="1" dirty="0"/>
              <a:t>100</a:t>
            </a:r>
            <a:r>
              <a:rPr lang="ja-JP" altLang="fr-FR" sz="2800" b="1" dirty="0"/>
              <a:t>種類の出版物から複言語及び相互文化能力に関する記述を抜粋し、統合した。</a:t>
            </a:r>
            <a:endParaRPr lang="en-US" sz="2800" b="1" dirty="0"/>
          </a:p>
        </p:txBody>
      </p:sp>
    </p:spTree>
    <p:extLst>
      <p:ext uri="{BB962C8B-B14F-4D97-AF65-F5344CB8AC3E}">
        <p14:creationId xmlns:p14="http://schemas.microsoft.com/office/powerpoint/2010/main" val="11384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7179"/>
                                        </p:tgtEl>
                                        <p:attrNameLst>
                                          <p:attrName>style.visibility</p:attrName>
                                        </p:attrNameLst>
                                      </p:cBhvr>
                                      <p:to>
                                        <p:strVal val="visible"/>
                                      </p:to>
                                    </p:set>
                                    <p:anim calcmode="lin" valueType="num">
                                      <p:cBhvr additive="base">
                                        <p:cTn id="7" dur="2000" fill="hold"/>
                                        <p:tgtEl>
                                          <p:spTgt spid="177179"/>
                                        </p:tgtEl>
                                        <p:attrNameLst>
                                          <p:attrName>ppt_x</p:attrName>
                                        </p:attrNameLst>
                                      </p:cBhvr>
                                      <p:tavLst>
                                        <p:tav tm="0">
                                          <p:val>
                                            <p:strVal val="1+#ppt_w/2"/>
                                          </p:val>
                                        </p:tav>
                                        <p:tav tm="100000">
                                          <p:val>
                                            <p:strVal val="#ppt_x"/>
                                          </p:val>
                                        </p:tav>
                                      </p:tavLst>
                                    </p:anim>
                                    <p:anim calcmode="lin" valueType="num">
                                      <p:cBhvr additive="base">
                                        <p:cTn id="8" dur="2000" fill="hold"/>
                                        <p:tgtEl>
                                          <p:spTgt spid="1771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7193"/>
                                        </p:tgtEl>
                                        <p:attrNameLst>
                                          <p:attrName>style.visibility</p:attrName>
                                        </p:attrNameLst>
                                      </p:cBhvr>
                                      <p:to>
                                        <p:strVal val="visible"/>
                                      </p:to>
                                    </p:set>
                                  </p:childTnLst>
                                </p:cTn>
                              </p:par>
                            </p:childTnLst>
                          </p:cTn>
                        </p:par>
                        <p:par>
                          <p:cTn id="13" fill="hold">
                            <p:stCondLst>
                              <p:cond delay="0"/>
                            </p:stCondLst>
                            <p:childTnLst>
                              <p:par>
                                <p:cTn id="14" presetID="22" presetClass="entr" presetSubtype="1" fill="hold" grpId="0" nodeType="afterEffect">
                                  <p:stCondLst>
                                    <p:cond delay="10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Text Box 4"/>
          <p:cNvSpPr txBox="1">
            <a:spLocks noChangeArrowheads="1"/>
          </p:cNvSpPr>
          <p:nvPr/>
        </p:nvSpPr>
        <p:spPr bwMode="auto">
          <a:xfrm>
            <a:off x="456828" y="1196752"/>
            <a:ext cx="8077200" cy="669925"/>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ja-JP" altLang="fr-FR" sz="3600" b="1" i="1" dirty="0">
                <a:solidFill>
                  <a:srgbClr val="000000"/>
                </a:solidFill>
                <a:latin typeface="Times New Roman" panose="02020603050405020304" pitchFamily="18" charset="0"/>
              </a:rPr>
              <a:t>相互文化的アプローチ</a:t>
            </a:r>
            <a:endParaRPr lang="en-GB" altLang="fr-FR" sz="3600" b="1" i="1" dirty="0">
              <a:solidFill>
                <a:srgbClr val="000000"/>
              </a:solidFill>
              <a:latin typeface="Times New Roman" panose="02020603050405020304" pitchFamily="18" charset="0"/>
            </a:endParaRPr>
          </a:p>
        </p:txBody>
      </p:sp>
      <p:sp>
        <p:nvSpPr>
          <p:cNvPr id="134149" name="Text Box 5"/>
          <p:cNvSpPr txBox="1">
            <a:spLocks noChangeArrowheads="1"/>
          </p:cNvSpPr>
          <p:nvPr/>
        </p:nvSpPr>
        <p:spPr bwMode="auto">
          <a:xfrm>
            <a:off x="456828" y="2420888"/>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ja-JP" altLang="fr-FR" sz="3600" b="1" i="1" dirty="0">
                <a:solidFill>
                  <a:srgbClr val="000000"/>
                </a:solidFill>
                <a:latin typeface="Times New Roman" panose="02020603050405020304" pitchFamily="18" charset="0"/>
              </a:rPr>
              <a:t>対象言語への統合型アプローチ</a:t>
            </a:r>
            <a:endParaRPr lang="en-GB" altLang="fr-FR" sz="3600" b="1" i="1" dirty="0">
              <a:solidFill>
                <a:srgbClr val="000000"/>
              </a:solidFill>
              <a:latin typeface="Times New Roman" panose="02020603050405020304" pitchFamily="18" charset="0"/>
            </a:endParaRPr>
          </a:p>
        </p:txBody>
      </p:sp>
      <p:sp>
        <p:nvSpPr>
          <p:cNvPr id="134150" name="Text Box 6"/>
          <p:cNvSpPr txBox="1">
            <a:spLocks noChangeArrowheads="1"/>
          </p:cNvSpPr>
          <p:nvPr/>
        </p:nvSpPr>
        <p:spPr bwMode="auto">
          <a:xfrm>
            <a:off x="456828" y="3717032"/>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ja-JP" altLang="fr-FR" sz="3600" b="1" i="1" dirty="0">
                <a:solidFill>
                  <a:srgbClr val="000000"/>
                </a:solidFill>
                <a:latin typeface="Times New Roman" panose="02020603050405020304" pitchFamily="18" charset="0"/>
              </a:rPr>
              <a:t>言語への目覚め活動</a:t>
            </a:r>
            <a:endParaRPr lang="en-GB" altLang="fr-FR" sz="3600" b="1" i="1" dirty="0">
              <a:solidFill>
                <a:srgbClr val="000000"/>
              </a:solidFill>
              <a:latin typeface="Times New Roman" panose="02020603050405020304" pitchFamily="18" charset="0"/>
            </a:endParaRPr>
          </a:p>
        </p:txBody>
      </p:sp>
      <p:sp>
        <p:nvSpPr>
          <p:cNvPr id="7"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4400" b="1" dirty="0">
                <a:solidFill>
                  <a:srgbClr val="800000"/>
                </a:solidFill>
                <a:latin typeface="Times New Roman" pitchFamily="18" charset="0"/>
                <a:cs typeface="DejaVu Sans" pitchFamily="34" charset="0"/>
              </a:rPr>
              <a:t>4</a:t>
            </a:r>
            <a:r>
              <a:rPr lang="ja-JP" altLang="fr-FR" sz="4400" b="1" dirty="0">
                <a:solidFill>
                  <a:srgbClr val="800000"/>
                </a:solidFill>
                <a:latin typeface="Times New Roman" pitchFamily="18" charset="0"/>
                <a:cs typeface="DejaVu Sans" pitchFamily="34" charset="0"/>
              </a:rPr>
              <a:t>種類の複元的アプローチ</a:t>
            </a:r>
            <a:endParaRPr lang="en-GB" sz="4400" b="1" dirty="0">
              <a:solidFill>
                <a:srgbClr val="800000"/>
              </a:solidFill>
              <a:latin typeface="Times New Roman" pitchFamily="18" charset="0"/>
              <a:cs typeface="DejaVu Sans" pitchFamily="34" charset="0"/>
            </a:endParaRPr>
          </a:p>
        </p:txBody>
      </p:sp>
      <p:sp>
        <p:nvSpPr>
          <p:cNvPr id="8" name="Text Box 6"/>
          <p:cNvSpPr txBox="1">
            <a:spLocks noChangeArrowheads="1"/>
          </p:cNvSpPr>
          <p:nvPr/>
        </p:nvSpPr>
        <p:spPr bwMode="auto">
          <a:xfrm>
            <a:off x="456828" y="5012736"/>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 </a:t>
            </a:r>
            <a:r>
              <a:rPr lang="ja-JP" altLang="fr-FR" sz="3600" b="1" i="1" dirty="0">
                <a:solidFill>
                  <a:srgbClr val="000000"/>
                </a:solidFill>
                <a:latin typeface="Times New Roman" panose="02020603050405020304" pitchFamily="18" charset="0"/>
              </a:rPr>
              <a:t>類縁言語間における相互理解</a:t>
            </a:r>
            <a:endParaRPr lang="en-GB" altLang="fr-FR" sz="3600" b="1" i="1" dirty="0">
              <a:solidFill>
                <a:srgbClr val="000000"/>
              </a:solidFill>
              <a:latin typeface="Times New Roman" panose="02020603050405020304" pitchFamily="18" charset="0"/>
            </a:endParaRP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45</a:t>
            </a:fld>
            <a:endParaRPr lang="fr-FR"/>
          </a:p>
        </p:txBody>
      </p:sp>
    </p:spTree>
    <p:extLst>
      <p:ext uri="{BB962C8B-B14F-4D97-AF65-F5344CB8AC3E}">
        <p14:creationId xmlns:p14="http://schemas.microsoft.com/office/powerpoint/2010/main" val="380991292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90364" y="2564904"/>
            <a:ext cx="8296436" cy="2736304"/>
          </a:xfrm>
          <a:prstGeom prst="rect">
            <a:avLst/>
          </a:prstGeom>
          <a:solidFill>
            <a:srgbClr val="FDFFE5">
              <a:alpha val="89020"/>
            </a:srgbClr>
          </a:solidFill>
          <a:ln>
            <a:solidFill>
              <a:schemeClr val="tx1"/>
            </a:solidFill>
          </a:ln>
        </p:spPr>
        <p:txBody>
          <a:bodyPr wrap="square" rtlCol="0">
            <a:spAutoFit/>
          </a:bodyPr>
          <a:lstStyle/>
          <a:p>
            <a:r>
              <a:rPr lang="ja-JP" altLang="fr-FR" sz="2800" b="1" dirty="0"/>
              <a:t>よく知られているアプローチだが、未だに激しい論争の的になる。相互文化的アプローチ</a:t>
            </a:r>
            <a:r>
              <a:rPr lang="ja-JP" altLang="en-US" sz="2800" b="1" dirty="0"/>
              <a:t>の</a:t>
            </a:r>
            <a:r>
              <a:rPr lang="ja-JP" altLang="en-US" sz="2800" b="1" dirty="0">
                <a:solidFill>
                  <a:srgbClr val="CB0066"/>
                </a:solidFill>
              </a:rPr>
              <a:t>全てのバリエーション</a:t>
            </a:r>
            <a:r>
              <a:rPr lang="ja-JP" altLang="fr-FR" sz="2800" b="1" dirty="0">
                <a:solidFill>
                  <a:srgbClr val="CB0066"/>
                </a:solidFill>
              </a:rPr>
              <a:t>は、一つないし複数の文化的地域の現象を使用することが、一つ、あるいは多くの地域を理解する</a:t>
            </a:r>
            <a:r>
              <a:rPr lang="ja-JP" altLang="fr-FR" sz="2800" b="1" dirty="0"/>
              <a:t>基盤になるという主張に依拠している。</a:t>
            </a:r>
            <a:endParaRPr lang="en-US" sz="2800" b="1" dirty="0">
              <a:solidFill>
                <a:srgbClr val="993300"/>
              </a:solidFill>
            </a:endParaRP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46</a:t>
            </a:fld>
            <a:endParaRPr lang="fr-FR"/>
          </a:p>
        </p:txBody>
      </p:sp>
      <p:sp>
        <p:nvSpPr>
          <p:cNvPr id="8"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4400" b="1" dirty="0">
                <a:solidFill>
                  <a:srgbClr val="800000"/>
                </a:solidFill>
                <a:latin typeface="Times New Roman" pitchFamily="18" charset="0"/>
                <a:cs typeface="DejaVu Sans" pitchFamily="34" charset="0"/>
              </a:rPr>
              <a:t>4</a:t>
            </a:r>
            <a:r>
              <a:rPr lang="ja-JP" altLang="fr-FR" sz="4400" b="1" dirty="0">
                <a:solidFill>
                  <a:srgbClr val="800000"/>
                </a:solidFill>
                <a:latin typeface="Times New Roman" pitchFamily="18" charset="0"/>
                <a:cs typeface="DejaVu Sans" pitchFamily="34" charset="0"/>
              </a:rPr>
              <a:t>種類の複元的アプローチ</a:t>
            </a:r>
            <a:endParaRPr lang="en-GB" sz="4400" b="1" dirty="0">
              <a:solidFill>
                <a:srgbClr val="800000"/>
              </a:solidFill>
              <a:latin typeface="Times New Roman" pitchFamily="18" charset="0"/>
              <a:cs typeface="DejaVu Sans" pitchFamily="34" charset="0"/>
            </a:endParaRPr>
          </a:p>
        </p:txBody>
      </p:sp>
      <p:sp>
        <p:nvSpPr>
          <p:cNvPr id="10" name="Text Box 4"/>
          <p:cNvSpPr txBox="1">
            <a:spLocks noChangeArrowheads="1"/>
          </p:cNvSpPr>
          <p:nvPr/>
        </p:nvSpPr>
        <p:spPr bwMode="auto">
          <a:xfrm>
            <a:off x="533400" y="737791"/>
            <a:ext cx="8077200" cy="669925"/>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ja-JP" altLang="fr-FR" sz="3600" b="1" i="1" dirty="0">
                <a:solidFill>
                  <a:srgbClr val="000000"/>
                </a:solidFill>
                <a:latin typeface="Times New Roman" panose="02020603050405020304" pitchFamily="18" charset="0"/>
              </a:rPr>
              <a:t>相互文化的アプローチ</a:t>
            </a:r>
            <a:endParaRPr lang="en-GB" altLang="fr-FR" sz="36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99429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90364" y="3212976"/>
            <a:ext cx="8363272" cy="1815882"/>
          </a:xfrm>
          <a:prstGeom prst="rect">
            <a:avLst/>
          </a:prstGeom>
          <a:solidFill>
            <a:srgbClr val="FDFFE5">
              <a:alpha val="89020"/>
            </a:srgbClr>
          </a:solidFill>
          <a:ln>
            <a:solidFill>
              <a:schemeClr val="tx1"/>
            </a:solidFill>
          </a:ln>
        </p:spPr>
        <p:txBody>
          <a:bodyPr wrap="square" rtlCol="0">
            <a:spAutoFit/>
          </a:bodyPr>
          <a:lstStyle/>
          <a:p>
            <a:r>
              <a:rPr lang="ja-JP" altLang="fr-FR" sz="2800" b="1" dirty="0"/>
              <a:t>数が限定された言語（</a:t>
            </a:r>
            <a:r>
              <a:rPr lang="ja-JP" altLang="fr-FR" sz="2800" b="1" dirty="0">
                <a:solidFill>
                  <a:srgbClr val="CB0066"/>
                </a:solidFill>
              </a:rPr>
              <a:t>カリキュラムのなかで教授されている</a:t>
            </a:r>
            <a:r>
              <a:rPr lang="ja-JP" altLang="fr-FR" sz="2800" b="1" dirty="0"/>
              <a:t>言語）の間</a:t>
            </a:r>
            <a:r>
              <a:rPr lang="ja-JP" altLang="en-US" sz="2800" b="1" dirty="0"/>
              <a:t>で</a:t>
            </a:r>
            <a:r>
              <a:rPr lang="ja-JP" altLang="fr-FR" sz="2800" b="1" dirty="0"/>
              <a:t>学習者が関係性を確立するのを助ける。</a:t>
            </a:r>
          </a:p>
          <a:p>
            <a:r>
              <a:rPr lang="ja-JP" altLang="fr-FR" sz="2800" b="1" dirty="0">
                <a:solidFill>
                  <a:srgbClr val="CB0066"/>
                </a:solidFill>
              </a:rPr>
              <a:t>＝ここで焦点があてられているアプローチ</a:t>
            </a:r>
            <a:endParaRPr lang="en-US" sz="2800" b="1" dirty="0">
              <a:solidFill>
                <a:srgbClr val="CB0066"/>
              </a:solidFill>
            </a:endParaRPr>
          </a:p>
        </p:txBody>
      </p:sp>
      <p:sp>
        <p:nvSpPr>
          <p:cNvPr id="4" name="Espace réservé du pied de page 3"/>
          <p:cNvSpPr>
            <a:spLocks noGrp="1"/>
          </p:cNvSpPr>
          <p:nvPr>
            <p:ph type="ftr" sz="quarter" idx="11"/>
          </p:nvPr>
        </p:nvSpPr>
        <p:spPr/>
        <p:txBody>
          <a:bodyPr/>
          <a:lstStyle/>
          <a:p>
            <a:pPr>
              <a:defRPr/>
            </a:pPr>
            <a:r>
              <a:rPr lang="en-US"/>
              <a:t>M. Candelier Tokyo 01/02/18</a:t>
            </a:r>
            <a:endParaRPr lang="fr-FR"/>
          </a:p>
        </p:txBody>
      </p:sp>
      <p:sp>
        <p:nvSpPr>
          <p:cNvPr id="5" name="Espace réservé du numéro de diapositive 4"/>
          <p:cNvSpPr>
            <a:spLocks noGrp="1"/>
          </p:cNvSpPr>
          <p:nvPr>
            <p:ph type="sldNum" sz="quarter" idx="12"/>
          </p:nvPr>
        </p:nvSpPr>
        <p:spPr/>
        <p:txBody>
          <a:bodyPr/>
          <a:lstStyle/>
          <a:p>
            <a:pPr>
              <a:defRPr/>
            </a:pPr>
            <a:fld id="{98A05B4A-660E-4FF3-A4DF-D00CCA8BA4B2}" type="slidenum">
              <a:rPr lang="fr-FR" smtClean="0"/>
              <a:pPr>
                <a:defRPr/>
              </a:pPr>
              <a:t>47</a:t>
            </a:fld>
            <a:endParaRPr lang="fr-FR"/>
          </a:p>
        </p:txBody>
      </p:sp>
      <p:sp>
        <p:nvSpPr>
          <p:cNvPr id="8"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4400" b="1" dirty="0">
                <a:solidFill>
                  <a:srgbClr val="800000"/>
                </a:solidFill>
                <a:latin typeface="Times New Roman" pitchFamily="18" charset="0"/>
                <a:cs typeface="DejaVu Sans" pitchFamily="34" charset="0"/>
              </a:rPr>
              <a:t>4</a:t>
            </a:r>
            <a:r>
              <a:rPr lang="ja-JP" altLang="fr-FR" sz="4400" b="1" dirty="0">
                <a:solidFill>
                  <a:srgbClr val="800000"/>
                </a:solidFill>
                <a:latin typeface="Times New Roman" pitchFamily="18" charset="0"/>
                <a:cs typeface="DejaVu Sans" pitchFamily="34" charset="0"/>
              </a:rPr>
              <a:t>種類の複元的アプローチ</a:t>
            </a:r>
            <a:endParaRPr lang="en-GB" sz="4400" b="1" dirty="0">
              <a:solidFill>
                <a:srgbClr val="800000"/>
              </a:solidFill>
              <a:latin typeface="Times New Roman" pitchFamily="18" charset="0"/>
              <a:cs typeface="DejaVu Sans" pitchFamily="34" charset="0"/>
            </a:endParaRPr>
          </a:p>
        </p:txBody>
      </p:sp>
      <p:sp>
        <p:nvSpPr>
          <p:cNvPr id="11" name="Text Box 5"/>
          <p:cNvSpPr txBox="1">
            <a:spLocks noChangeArrowheads="1"/>
          </p:cNvSpPr>
          <p:nvPr/>
        </p:nvSpPr>
        <p:spPr bwMode="auto">
          <a:xfrm>
            <a:off x="533400" y="764264"/>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ja-JP" altLang="fr-FR" sz="3600" b="1" i="1" dirty="0">
                <a:solidFill>
                  <a:srgbClr val="000000"/>
                </a:solidFill>
                <a:latin typeface="Times New Roman" panose="02020603050405020304" pitchFamily="18" charset="0"/>
              </a:rPr>
              <a:t>対象言語への統合型アプローチ</a:t>
            </a:r>
            <a:endParaRPr lang="en-GB" altLang="fr-FR" sz="36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46426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90364" y="2267431"/>
            <a:ext cx="8363272" cy="3108543"/>
          </a:xfrm>
          <a:prstGeom prst="rect">
            <a:avLst/>
          </a:prstGeom>
          <a:solidFill>
            <a:srgbClr val="FDFFE5">
              <a:alpha val="89020"/>
            </a:srgbClr>
          </a:solidFill>
          <a:ln>
            <a:solidFill>
              <a:schemeClr val="tx1"/>
            </a:solidFill>
          </a:ln>
        </p:spPr>
        <p:txBody>
          <a:bodyPr wrap="square" rtlCol="0">
            <a:spAutoFit/>
          </a:bodyPr>
          <a:lstStyle/>
          <a:p>
            <a:r>
              <a:rPr lang="ja-JP" altLang="fr-FR" sz="2800" b="1" dirty="0">
                <a:solidFill>
                  <a:srgbClr val="CB0066"/>
                </a:solidFill>
              </a:rPr>
              <a:t>教育機関が教授対象に必ずしも定めていない言語</a:t>
            </a:r>
            <a:r>
              <a:rPr lang="ja-JP" altLang="fr-FR" sz="2800" b="1" dirty="0"/>
              <a:t>に関連するアクティビティもある。</a:t>
            </a:r>
          </a:p>
          <a:p>
            <a:r>
              <a:rPr lang="ja-JP" altLang="fr-FR" sz="2800" b="1" dirty="0"/>
              <a:t>多くは</a:t>
            </a:r>
            <a:r>
              <a:rPr lang="ja-JP" altLang="fr-FR" sz="2800" b="1" dirty="0">
                <a:solidFill>
                  <a:srgbClr val="CB0066"/>
                </a:solidFill>
              </a:rPr>
              <a:t>年齢が小さい児童を対象</a:t>
            </a:r>
            <a:r>
              <a:rPr lang="ja-JP" altLang="fr-FR" sz="2800" b="1" dirty="0"/>
              <a:t>としている。</a:t>
            </a:r>
          </a:p>
          <a:p>
            <a:r>
              <a:rPr lang="ja-JP" altLang="fr-FR" sz="2800" b="1" dirty="0">
                <a:solidFill>
                  <a:srgbClr val="CB0066"/>
                </a:solidFill>
              </a:rPr>
              <a:t>また、年齢が大きい学生には、統合型アプローチと併せて行う</a:t>
            </a:r>
            <a:r>
              <a:rPr lang="ja-JP" altLang="fr-FR" sz="2800" b="1" dirty="0"/>
              <a:t>。言語の多種多様性の利点を活かすため、あるいは学生が家庭で他の言語を話すときのため。</a:t>
            </a:r>
            <a:endParaRPr lang="en-US" sz="2800" b="1" dirty="0"/>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48</a:t>
            </a:fld>
            <a:endParaRPr lang="fr-FR"/>
          </a:p>
        </p:txBody>
      </p:sp>
      <p:sp>
        <p:nvSpPr>
          <p:cNvPr id="8"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4400" b="1" dirty="0">
                <a:solidFill>
                  <a:srgbClr val="800000"/>
                </a:solidFill>
                <a:latin typeface="Times New Roman" pitchFamily="18" charset="0"/>
                <a:cs typeface="DejaVu Sans" pitchFamily="34" charset="0"/>
              </a:rPr>
              <a:t>4</a:t>
            </a:r>
            <a:r>
              <a:rPr lang="ja-JP" altLang="fr-FR" sz="4400" b="1" dirty="0">
                <a:solidFill>
                  <a:srgbClr val="800000"/>
                </a:solidFill>
                <a:latin typeface="Times New Roman" pitchFamily="18" charset="0"/>
                <a:cs typeface="DejaVu Sans" pitchFamily="34" charset="0"/>
              </a:rPr>
              <a:t>種類の複元的アプローチ</a:t>
            </a:r>
            <a:endParaRPr lang="en-GB" sz="4400" b="1" dirty="0">
              <a:solidFill>
                <a:srgbClr val="800000"/>
              </a:solidFill>
              <a:latin typeface="Times New Roman" pitchFamily="18" charset="0"/>
              <a:cs typeface="DejaVu Sans" pitchFamily="34" charset="0"/>
            </a:endParaRPr>
          </a:p>
        </p:txBody>
      </p:sp>
      <p:sp>
        <p:nvSpPr>
          <p:cNvPr id="10" name="Text Box 6"/>
          <p:cNvSpPr txBox="1">
            <a:spLocks noChangeArrowheads="1"/>
          </p:cNvSpPr>
          <p:nvPr/>
        </p:nvSpPr>
        <p:spPr bwMode="auto">
          <a:xfrm>
            <a:off x="533400" y="739806"/>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ja-JP" altLang="fr-FR" sz="3600" b="1" i="1" dirty="0">
                <a:solidFill>
                  <a:srgbClr val="000000"/>
                </a:solidFill>
                <a:latin typeface="Times New Roman" panose="02020603050405020304" pitchFamily="18" charset="0"/>
              </a:rPr>
              <a:t>言語への目覚め活動</a:t>
            </a:r>
            <a:endParaRPr lang="en-GB" altLang="fr-FR" sz="36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45906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0364" y="2488170"/>
            <a:ext cx="8363272" cy="3108543"/>
          </a:xfrm>
          <a:prstGeom prst="rect">
            <a:avLst/>
          </a:prstGeom>
          <a:solidFill>
            <a:srgbClr val="FDFFE5">
              <a:alpha val="89020"/>
            </a:srgbClr>
          </a:solidFill>
          <a:ln>
            <a:solidFill>
              <a:schemeClr val="tx1"/>
            </a:solidFill>
          </a:ln>
        </p:spPr>
        <p:txBody>
          <a:bodyPr wrap="square" rtlCol="0">
            <a:spAutoFit/>
          </a:bodyPr>
          <a:lstStyle/>
          <a:p>
            <a:r>
              <a:rPr lang="ja-JP" altLang="fr-FR" sz="2800" b="1" dirty="0">
                <a:solidFill>
                  <a:srgbClr val="CB0066"/>
                </a:solidFill>
              </a:rPr>
              <a:t>同時に同族の言語</a:t>
            </a:r>
            <a:r>
              <a:rPr lang="ja-JP" altLang="fr-FR" sz="2800" b="1" dirty="0"/>
              <a:t>（ロマンス諸語、ゲルマン諸語、スラブ諸語など）</a:t>
            </a:r>
            <a:r>
              <a:rPr lang="ja-JP" altLang="fr-FR" sz="2800" b="1" dirty="0">
                <a:solidFill>
                  <a:srgbClr val="CB0066"/>
                </a:solidFill>
              </a:rPr>
              <a:t>を</a:t>
            </a:r>
            <a:r>
              <a:rPr lang="fr-FR" altLang="ja-JP" sz="2800" b="1" dirty="0">
                <a:solidFill>
                  <a:srgbClr val="CB0066"/>
                </a:solidFill>
              </a:rPr>
              <a:t>2</a:t>
            </a:r>
            <a:r>
              <a:rPr lang="ja-JP" altLang="fr-FR" sz="2800" b="1" dirty="0">
                <a:solidFill>
                  <a:srgbClr val="CB0066"/>
                </a:solidFill>
              </a:rPr>
              <a:t>つあるいは</a:t>
            </a:r>
            <a:r>
              <a:rPr lang="fr-FR" altLang="ja-JP" sz="2800" b="1" dirty="0">
                <a:solidFill>
                  <a:srgbClr val="CB0066"/>
                </a:solidFill>
              </a:rPr>
              <a:t>3</a:t>
            </a:r>
            <a:r>
              <a:rPr lang="ja-JP" altLang="fr-FR" sz="2800" b="1" dirty="0">
                <a:solidFill>
                  <a:srgbClr val="CB0066"/>
                </a:solidFill>
              </a:rPr>
              <a:t>つ</a:t>
            </a:r>
            <a:r>
              <a:rPr lang="ja-JP" altLang="fr-FR" sz="2800" b="1" dirty="0"/>
              <a:t>学んでいる学習者。</a:t>
            </a:r>
          </a:p>
          <a:p>
            <a:r>
              <a:rPr lang="ja-JP" altLang="fr-FR" sz="2800" b="1" dirty="0">
                <a:solidFill>
                  <a:srgbClr val="CB0066"/>
                </a:solidFill>
              </a:rPr>
              <a:t>受容能力（の伸長）に体系的焦点がある</a:t>
            </a:r>
            <a:r>
              <a:rPr lang="ja-JP" altLang="fr-FR" sz="2800" b="1" dirty="0"/>
              <a:t>。</a:t>
            </a:r>
          </a:p>
          <a:p>
            <a:r>
              <a:rPr lang="ja-JP" altLang="fr-FR" sz="2800" b="1" dirty="0">
                <a:solidFill>
                  <a:srgbClr val="CB0066"/>
                </a:solidFill>
              </a:rPr>
              <a:t>日本の学生の場合</a:t>
            </a:r>
            <a:r>
              <a:rPr lang="ja-JP" altLang="fr-FR" sz="2800" b="1" dirty="0"/>
              <a:t>：提示する言語の数を増やすために。</a:t>
            </a:r>
            <a:r>
              <a:rPr lang="ja-JP" altLang="fr-FR" sz="2800" b="1" dirty="0">
                <a:solidFill>
                  <a:srgbClr val="CB0066"/>
                </a:solidFill>
              </a:rPr>
              <a:t>たとえば、フランス語の後にポルトガル語</a:t>
            </a:r>
            <a:r>
              <a:rPr lang="ja-JP" altLang="fr-FR" sz="2800" b="1" dirty="0"/>
              <a:t>。</a:t>
            </a:r>
            <a:endParaRPr lang="en-US" sz="2800" b="1" dirty="0">
              <a:solidFill>
                <a:srgbClr val="993300"/>
              </a:solidFill>
            </a:endParaRP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49</a:t>
            </a:fld>
            <a:endParaRPr lang="fr-FR"/>
          </a:p>
        </p:txBody>
      </p:sp>
      <p:sp>
        <p:nvSpPr>
          <p:cNvPr id="9"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ja-JP" sz="4400" b="1" dirty="0">
                <a:solidFill>
                  <a:srgbClr val="800000"/>
                </a:solidFill>
                <a:latin typeface="Times New Roman" pitchFamily="18" charset="0"/>
                <a:cs typeface="DejaVu Sans" pitchFamily="34" charset="0"/>
              </a:rPr>
              <a:t>4</a:t>
            </a:r>
            <a:r>
              <a:rPr lang="ja-JP" altLang="fr-FR" sz="4400" b="1" dirty="0">
                <a:solidFill>
                  <a:srgbClr val="800000"/>
                </a:solidFill>
                <a:latin typeface="Times New Roman" pitchFamily="18" charset="0"/>
                <a:cs typeface="DejaVu Sans" pitchFamily="34" charset="0"/>
              </a:rPr>
              <a:t>種類の複元的アプローチ</a:t>
            </a:r>
            <a:endParaRPr lang="en-GB" sz="4400" b="1" dirty="0">
              <a:solidFill>
                <a:srgbClr val="800000"/>
              </a:solidFill>
              <a:latin typeface="Times New Roman" pitchFamily="18" charset="0"/>
              <a:cs typeface="DejaVu Sans" pitchFamily="34" charset="0"/>
            </a:endParaRPr>
          </a:p>
        </p:txBody>
      </p:sp>
      <p:sp>
        <p:nvSpPr>
          <p:cNvPr id="10" name="Text Box 6"/>
          <p:cNvSpPr txBox="1">
            <a:spLocks noChangeArrowheads="1"/>
          </p:cNvSpPr>
          <p:nvPr/>
        </p:nvSpPr>
        <p:spPr bwMode="auto">
          <a:xfrm>
            <a:off x="533400" y="737791"/>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 </a:t>
            </a:r>
            <a:r>
              <a:rPr lang="ja-JP" altLang="fr-FR" sz="3600" b="1" i="1" dirty="0">
                <a:solidFill>
                  <a:srgbClr val="000000"/>
                </a:solidFill>
                <a:latin typeface="Times New Roman" panose="02020603050405020304" pitchFamily="18" charset="0"/>
              </a:rPr>
              <a:t>類縁言語間における相互理解</a:t>
            </a:r>
            <a:endParaRPr lang="en-GB" altLang="fr-FR" sz="36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21240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AutoShape 3"/>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457732" name="AutoShape 4"/>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457733" name="AutoShape 5"/>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2" name="AutoShape 11"/>
          <p:cNvSpPr>
            <a:spLocks noChangeArrowheads="1"/>
          </p:cNvSpPr>
          <p:nvPr/>
        </p:nvSpPr>
        <p:spPr bwMode="auto">
          <a:xfrm>
            <a:off x="-25574" y="1740236"/>
            <a:ext cx="9144000" cy="1341437"/>
          </a:xfrm>
          <a:prstGeom prst="wedgeEllipseCallout">
            <a:avLst>
              <a:gd name="adj1" fmla="val -22639"/>
              <a:gd name="adj2" fmla="val -81481"/>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ja-JP" sz="2400" b="1" dirty="0"/>
              <a:t>……</a:t>
            </a:r>
            <a:r>
              <a:rPr lang="ja-JP" altLang="fr-FR" sz="2400" b="1" dirty="0"/>
              <a:t>これは、ドイツ語を知っていて、これから日本語を学ぼうとしているフランス語話者についてのお話です。</a:t>
            </a:r>
            <a:endParaRPr lang="fr-FR" altLang="fr-FR" sz="2400" b="1" dirty="0"/>
          </a:p>
        </p:txBody>
      </p:sp>
      <p:pic>
        <p:nvPicPr>
          <p:cNvPr id="4577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1888"/>
            <a:ext cx="1547813" cy="191611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57736" name="Group 8"/>
          <p:cNvGrpSpPr>
            <a:grpSpLocks/>
          </p:cNvGrpSpPr>
          <p:nvPr/>
        </p:nvGrpSpPr>
        <p:grpSpPr bwMode="auto">
          <a:xfrm>
            <a:off x="2616191" y="3367556"/>
            <a:ext cx="5616575" cy="2781300"/>
            <a:chOff x="2245" y="2115"/>
            <a:chExt cx="3311" cy="1996"/>
          </a:xfrm>
        </p:grpSpPr>
        <p:sp>
          <p:nvSpPr>
            <p:cNvPr id="457737" name="AutoShape 9"/>
            <p:cNvSpPr>
              <a:spLocks noChangeArrowheads="1"/>
            </p:cNvSpPr>
            <p:nvPr/>
          </p:nvSpPr>
          <p:spPr bwMode="auto">
            <a:xfrm>
              <a:off x="2245" y="2115"/>
              <a:ext cx="3311" cy="1996"/>
            </a:xfrm>
            <a:prstGeom prst="wedgeRoundRectCallout">
              <a:avLst>
                <a:gd name="adj1" fmla="val -73111"/>
                <a:gd name="adj2" fmla="val 22100"/>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457738" name="Text Box 10"/>
            <p:cNvSpPr txBox="1">
              <a:spLocks noChangeArrowheads="1"/>
            </p:cNvSpPr>
            <p:nvPr/>
          </p:nvSpPr>
          <p:spPr bwMode="auto">
            <a:xfrm>
              <a:off x="2373" y="2274"/>
              <a:ext cx="3055" cy="16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eaLnBrk="1" hangingPunct="1">
                <a:spcBef>
                  <a:spcPts val="1750"/>
                </a:spcBef>
                <a:buClr>
                  <a:srgbClr val="000000"/>
                </a:buClr>
                <a:buSzPct val="100000"/>
                <a:buFont typeface="Times New Roman" panose="02020603050405020304" pitchFamily="18" charset="0"/>
                <a:buNone/>
              </a:pPr>
              <a:r>
                <a:rPr lang="ja-JP" altLang="fr-FR" sz="2400" b="1" dirty="0"/>
                <a:t>他のフランス語話者にとって（また多くの他の学習者にとっても！）日本語の難しさの一つは、動詞を文の最後に置くことです。しかし私にはこの問題がありません。なぜでしょうか？</a:t>
              </a:r>
              <a:endParaRPr lang="fr-FR" altLang="fr-FR" sz="2400" b="1" dirty="0"/>
            </a:p>
          </p:txBody>
        </p:sp>
      </p:grpSp>
      <p:sp>
        <p:nvSpPr>
          <p:cNvPr id="4" name="AutoShape 11"/>
          <p:cNvSpPr>
            <a:spLocks noChangeArrowheads="1"/>
          </p:cNvSpPr>
          <p:nvPr/>
        </p:nvSpPr>
        <p:spPr bwMode="auto">
          <a:xfrm>
            <a:off x="-25574" y="13172"/>
            <a:ext cx="9144000" cy="1341438"/>
          </a:xfrm>
          <a:prstGeom prst="wedgeEllipseCallout">
            <a:avLst>
              <a:gd name="adj1" fmla="val 25366"/>
              <a:gd name="adj2" fmla="val 77102"/>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ja-JP" altLang="fr-FR" sz="2400" b="1" dirty="0"/>
              <a:t>これがどういう意味か理解を深めるために、具体的な例を紹介しましょう。</a:t>
            </a:r>
            <a:endParaRPr lang="fr-FR" altLang="fr-FR" sz="2400" b="1" dirty="0"/>
          </a:p>
        </p:txBody>
      </p:sp>
      <p:sp>
        <p:nvSpPr>
          <p:cNvPr id="5" name="Espace réservé du pied de page 4"/>
          <p:cNvSpPr>
            <a:spLocks noGrp="1"/>
          </p:cNvSpPr>
          <p:nvPr>
            <p:ph type="ftr" sz="quarter" idx="11"/>
          </p:nvPr>
        </p:nvSpPr>
        <p:spPr/>
        <p:txBody>
          <a:bodyPr/>
          <a:lstStyle/>
          <a:p>
            <a:pPr>
              <a:defRPr/>
            </a:pPr>
            <a:r>
              <a:rPr lang="en-US"/>
              <a:t>M. Candelier Tokyo 01/02/18</a:t>
            </a:r>
            <a:endParaRPr lang="fr-FR"/>
          </a:p>
        </p:txBody>
      </p:sp>
      <p:sp>
        <p:nvSpPr>
          <p:cNvPr id="6" name="Espace réservé du numéro de diapositive 5"/>
          <p:cNvSpPr>
            <a:spLocks noGrp="1"/>
          </p:cNvSpPr>
          <p:nvPr>
            <p:ph type="sldNum" sz="quarter" idx="12"/>
          </p:nvPr>
        </p:nvSpPr>
        <p:spPr/>
        <p:txBody>
          <a:bodyPr/>
          <a:lstStyle/>
          <a:p>
            <a:pPr>
              <a:defRPr/>
            </a:pPr>
            <a:fld id="{98A05B4A-660E-4FF3-A4DF-D00CCA8BA4B2}" type="slidenum">
              <a:rPr lang="fr-FR" smtClean="0"/>
              <a:pPr>
                <a:defRPr/>
              </a:pPr>
              <a:t>5</a:t>
            </a:fld>
            <a:endParaRPr lang="fr-FR"/>
          </a:p>
        </p:txBody>
      </p:sp>
      <p:sp>
        <p:nvSpPr>
          <p:cNvPr id="7" name="Bulle ronde 6"/>
          <p:cNvSpPr/>
          <p:nvPr/>
        </p:nvSpPr>
        <p:spPr bwMode="auto">
          <a:xfrm>
            <a:off x="323528" y="3164036"/>
            <a:ext cx="8568952" cy="2425204"/>
          </a:xfrm>
          <a:prstGeom prst="wedgeEllipseCallout">
            <a:avLst>
              <a:gd name="adj1" fmla="val 78168"/>
              <a:gd name="adj2" fmla="val 115586"/>
            </a:avLst>
          </a:prstGeom>
          <a:solidFill>
            <a:srgbClr val="FF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ja-JP" altLang="fr-FR" sz="2800" b="1" dirty="0">
                <a:latin typeface="Arial" panose="020B0604020202020204" pitchFamily="34" charset="0"/>
                <a:cs typeface="Arial" panose="020B0604020202020204" pitchFamily="34" charset="0"/>
              </a:rPr>
              <a:t>実は、これは数年前に日本に滞在した時の私の話なのです！！！</a:t>
            </a:r>
            <a:endParaRPr lang="en-US" altLang="ja-JP" sz="2800" b="1" dirty="0">
              <a:latin typeface="Arial" panose="020B0604020202020204" pitchFamily="34" charset="0"/>
              <a:cs typeface="Arial" panose="020B0604020202020204" pitchFamily="34" charset="0"/>
            </a:endParaRPr>
          </a:p>
          <a:p>
            <a:pPr eaLnBrk="0" hangingPunct="0"/>
            <a:r>
              <a:rPr lang="ja-JP" altLang="fr-FR" sz="2800" b="1" dirty="0">
                <a:latin typeface="Arial" panose="020B0604020202020204" pitchFamily="34" charset="0"/>
                <a:cs typeface="Arial" panose="020B0604020202020204" pitchFamily="34" charset="0"/>
              </a:rPr>
              <a:t> きっとお分かりになるでしょう。</a:t>
            </a:r>
            <a:endParaRPr kumimoji="0" lang="fr-FR" sz="28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261328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57735"/>
                                        </p:tgtEl>
                                        <p:attrNameLst>
                                          <p:attrName>style.visibility</p:attrName>
                                        </p:attrNameLst>
                                      </p:cBhvr>
                                      <p:to>
                                        <p:strVal val="visible"/>
                                      </p:to>
                                    </p:set>
                                    <p:anim calcmode="lin" valueType="num">
                                      <p:cBhvr>
                                        <p:cTn id="21" dur="1000" fill="hold"/>
                                        <p:tgtEl>
                                          <p:spTgt spid="457735"/>
                                        </p:tgtEl>
                                        <p:attrNameLst>
                                          <p:attrName>ppt_w</p:attrName>
                                        </p:attrNameLst>
                                      </p:cBhvr>
                                      <p:tavLst>
                                        <p:tav tm="0">
                                          <p:val>
                                            <p:fltVal val="0"/>
                                          </p:val>
                                        </p:tav>
                                        <p:tav tm="100000">
                                          <p:val>
                                            <p:strVal val="#ppt_w"/>
                                          </p:val>
                                        </p:tav>
                                      </p:tavLst>
                                    </p:anim>
                                    <p:anim calcmode="lin" valueType="num">
                                      <p:cBhvr>
                                        <p:cTn id="22" dur="1000" fill="hold"/>
                                        <p:tgtEl>
                                          <p:spTgt spid="457735"/>
                                        </p:tgtEl>
                                        <p:attrNameLst>
                                          <p:attrName>ppt_h</p:attrName>
                                        </p:attrNameLst>
                                      </p:cBhvr>
                                      <p:tavLst>
                                        <p:tav tm="0">
                                          <p:val>
                                            <p:fltVal val="0"/>
                                          </p:val>
                                        </p:tav>
                                        <p:tav tm="100000">
                                          <p:val>
                                            <p:strVal val="#ppt_h"/>
                                          </p:val>
                                        </p:tav>
                                      </p:tavLst>
                                    </p:anim>
                                    <p:animEffect transition="in" filter="fade">
                                      <p:cBhvr>
                                        <p:cTn id="23" dur="1000"/>
                                        <p:tgtEl>
                                          <p:spTgt spid="457735"/>
                                        </p:tgtEl>
                                      </p:cBhvr>
                                    </p:animEffect>
                                  </p:childTnLst>
                                </p:cTn>
                              </p:par>
                            </p:childTnLst>
                          </p:cTn>
                        </p:par>
                        <p:par>
                          <p:cTn id="24" fill="hold">
                            <p:stCondLst>
                              <p:cond delay="1000"/>
                            </p:stCondLst>
                            <p:childTnLst>
                              <p:par>
                                <p:cTn id="25" presetID="22" presetClass="entr" presetSubtype="8" fill="hold" nodeType="afterEffect">
                                  <p:stCondLst>
                                    <p:cond delay="750"/>
                                  </p:stCondLst>
                                  <p:childTnLst>
                                    <p:set>
                                      <p:cBhvr>
                                        <p:cTn id="26" dur="1" fill="hold">
                                          <p:stCondLst>
                                            <p:cond delay="0"/>
                                          </p:stCondLst>
                                        </p:cTn>
                                        <p:tgtEl>
                                          <p:spTgt spid="457736"/>
                                        </p:tgtEl>
                                        <p:attrNameLst>
                                          <p:attrName>style.visibility</p:attrName>
                                        </p:attrNameLst>
                                      </p:cBhvr>
                                      <p:to>
                                        <p:strVal val="visible"/>
                                      </p:to>
                                    </p:set>
                                    <p:animEffect transition="in" filter="wipe(left)">
                                      <p:cBhvr>
                                        <p:cTn id="27" dur="1000"/>
                                        <p:tgtEl>
                                          <p:spTgt spid="457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subTitle" idx="4294967295"/>
          </p:nvPr>
        </p:nvSpPr>
        <p:spPr>
          <a:xfrm>
            <a:off x="1371600" y="3886200"/>
            <a:ext cx="6400800" cy="1752600"/>
          </a:xfrm>
        </p:spPr>
        <p:txBody>
          <a:bodyPr/>
          <a:lstStyle/>
          <a:p>
            <a:pPr marL="0" indent="0" algn="ctr">
              <a:buFontTx/>
              <a:buNone/>
            </a:pPr>
            <a:endParaRPr lang="fr-FR"/>
          </a:p>
        </p:txBody>
      </p:sp>
      <p:pic>
        <p:nvPicPr>
          <p:cNvPr id="108546" name="Picture 3"/>
          <p:cNvPicPr>
            <a:picLocks noGrp="1" noChangeAspect="1" noChangeArrowheads="1"/>
          </p:cNvPicPr>
          <p:nvPr>
            <p:ph type="ctrTitle" idx="4294967295"/>
          </p:nvPr>
        </p:nvPicPr>
        <p:blipFill>
          <a:blip r:embed="rId3"/>
          <a:srcRect/>
          <a:stretch>
            <a:fillRect/>
          </a:stretch>
        </p:blipFill>
        <p:spPr>
          <a:xfrm>
            <a:off x="0" y="0"/>
            <a:ext cx="9144000" cy="6858000"/>
          </a:xfrm>
        </p:spPr>
      </p:pic>
      <p:sp>
        <p:nvSpPr>
          <p:cNvPr id="108547" name="Text Box 4"/>
          <p:cNvSpPr txBox="1">
            <a:spLocks noChangeArrowheads="1"/>
          </p:cNvSpPr>
          <p:nvPr/>
        </p:nvSpPr>
        <p:spPr bwMode="auto">
          <a:xfrm rot="-1784867">
            <a:off x="179388" y="476250"/>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800000"/>
                </a:solidFill>
              </a:rPr>
              <a:t>CARAP</a:t>
            </a:r>
          </a:p>
        </p:txBody>
      </p:sp>
      <p:sp>
        <p:nvSpPr>
          <p:cNvPr id="108548" name="Text Box 5"/>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eaLnBrk="0" hangingPunct="0">
              <a:spcBef>
                <a:spcPct val="50000"/>
              </a:spcBef>
            </a:pPr>
            <a:endParaRPr lang="fr-FR"/>
          </a:p>
        </p:txBody>
      </p:sp>
      <p:sp>
        <p:nvSpPr>
          <p:cNvPr id="108549" name="Text Box 7"/>
          <p:cNvSpPr txBox="1">
            <a:spLocks noChangeArrowheads="1"/>
          </p:cNvSpPr>
          <p:nvPr/>
        </p:nvSpPr>
        <p:spPr bwMode="auto">
          <a:xfrm rot="2928087">
            <a:off x="6156325" y="908051"/>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990033"/>
                </a:solidFill>
              </a:rPr>
              <a:t>FREPA</a:t>
            </a:r>
          </a:p>
        </p:txBody>
      </p:sp>
      <p:sp>
        <p:nvSpPr>
          <p:cNvPr id="108550" name="AutoShape 8"/>
          <p:cNvSpPr>
            <a:spLocks noChangeArrowheads="1"/>
          </p:cNvSpPr>
          <p:nvPr/>
        </p:nvSpPr>
        <p:spPr bwMode="auto">
          <a:xfrm>
            <a:off x="2916238" y="3213100"/>
            <a:ext cx="2044700" cy="522288"/>
          </a:xfrm>
          <a:prstGeom prst="wedgeRoundRectCallout">
            <a:avLst>
              <a:gd name="adj1" fmla="val -45806"/>
              <a:gd name="adj2" fmla="val -412917"/>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108551" name="AutoShape 9"/>
          <p:cNvSpPr>
            <a:spLocks noChangeArrowheads="1"/>
          </p:cNvSpPr>
          <p:nvPr/>
        </p:nvSpPr>
        <p:spPr bwMode="auto">
          <a:xfrm>
            <a:off x="4546600" y="3246438"/>
            <a:ext cx="2043113" cy="522287"/>
          </a:xfrm>
          <a:prstGeom prst="wedgeRoundRectCallout">
            <a:avLst>
              <a:gd name="adj1" fmla="val 72968"/>
              <a:gd name="adj2" fmla="val -319338"/>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108552" name="AutoShape 10"/>
          <p:cNvSpPr>
            <a:spLocks noChangeArrowheads="1"/>
          </p:cNvSpPr>
          <p:nvPr/>
        </p:nvSpPr>
        <p:spPr bwMode="auto">
          <a:xfrm>
            <a:off x="4140200" y="3789363"/>
            <a:ext cx="1958975" cy="455612"/>
          </a:xfrm>
          <a:prstGeom prst="wedgeRoundRectCallout">
            <a:avLst>
              <a:gd name="adj1" fmla="val 42222"/>
              <a:gd name="adj2" fmla="val 210977"/>
              <a:gd name="adj3" fmla="val 16667"/>
            </a:avLst>
          </a:prstGeom>
          <a:solidFill>
            <a:srgbClr val="FFCCFF"/>
          </a:solidFill>
          <a:ln w="9525">
            <a:solidFill>
              <a:schemeClr val="tx1"/>
            </a:solidFill>
            <a:miter lim="800000"/>
            <a:headEnd/>
            <a:tailEnd/>
          </a:ln>
        </p:spPr>
        <p:txBody>
          <a:bodyPr/>
          <a:lstStyle/>
          <a:p>
            <a:pPr algn="ctr" eaLnBrk="0" hangingPunct="0"/>
            <a:endParaRPr lang="en-US"/>
          </a:p>
        </p:txBody>
      </p:sp>
      <p:sp>
        <p:nvSpPr>
          <p:cNvPr id="108553" name="AutoShape 11"/>
          <p:cNvSpPr>
            <a:spLocks noChangeArrowheads="1"/>
          </p:cNvSpPr>
          <p:nvPr/>
        </p:nvSpPr>
        <p:spPr bwMode="auto">
          <a:xfrm>
            <a:off x="2268538" y="2492375"/>
            <a:ext cx="5688012" cy="1787525"/>
          </a:xfrm>
          <a:prstGeom prst="wedgeRoundRectCallout">
            <a:avLst>
              <a:gd name="adj1" fmla="val -54634"/>
              <a:gd name="adj2" fmla="val 70250"/>
              <a:gd name="adj3" fmla="val 16667"/>
            </a:avLst>
          </a:prstGeom>
          <a:solidFill>
            <a:srgbClr val="FFCCFF"/>
          </a:solidFill>
          <a:ln w="9525">
            <a:solidFill>
              <a:schemeClr val="tx1"/>
            </a:solidFill>
            <a:miter lim="800000"/>
            <a:headEnd/>
            <a:tailEnd/>
          </a:ln>
        </p:spPr>
        <p:txBody>
          <a:bodyPr/>
          <a:lstStyle/>
          <a:p>
            <a:pPr algn="ctr" eaLnBrk="0" hangingPunct="0"/>
            <a:r>
              <a:rPr lang="fr-FR" sz="2400" b="1"/>
              <a:t>Venez-voir sur notre site!!!</a:t>
            </a:r>
            <a:br>
              <a:rPr lang="fr-FR" sz="2400" b="1"/>
            </a:br>
            <a:r>
              <a:rPr lang="fr-FR" sz="2400" b="1"/>
              <a:t> Les listes de </a:t>
            </a:r>
            <a:r>
              <a:rPr lang="fr-FR" sz="2400" b="1">
                <a:solidFill>
                  <a:srgbClr val="008000"/>
                </a:solidFill>
              </a:rPr>
              <a:t>savoirs</a:t>
            </a:r>
            <a:r>
              <a:rPr lang="fr-FR" sz="2400" b="1">
                <a:solidFill>
                  <a:schemeClr val="accent2"/>
                </a:solidFill>
              </a:rPr>
              <a:t>, </a:t>
            </a:r>
            <a:r>
              <a:rPr lang="fr-FR" sz="2400" b="1">
                <a:solidFill>
                  <a:srgbClr val="FF6600"/>
                </a:solidFill>
              </a:rPr>
              <a:t>savoir-être</a:t>
            </a:r>
            <a:r>
              <a:rPr lang="fr-FR" sz="2400" b="1">
                <a:solidFill>
                  <a:schemeClr val="accent2"/>
                </a:solidFill>
              </a:rPr>
              <a:t> </a:t>
            </a:r>
            <a:r>
              <a:rPr lang="fr-FR" sz="2400" b="1">
                <a:solidFill>
                  <a:schemeClr val="tx2"/>
                </a:solidFill>
              </a:rPr>
              <a:t>et</a:t>
            </a:r>
            <a:r>
              <a:rPr lang="fr-FR" sz="2400" b="1">
                <a:solidFill>
                  <a:schemeClr val="accent2"/>
                </a:solidFill>
              </a:rPr>
              <a:t> savoir-faire</a:t>
            </a:r>
            <a:r>
              <a:rPr lang="fr-FR"/>
              <a:t>  </a:t>
            </a:r>
            <a:r>
              <a:rPr lang="fr-FR" sz="2400" b="1"/>
              <a:t>y sont … </a:t>
            </a:r>
            <a:br>
              <a:rPr lang="fr-FR" sz="2400" b="1"/>
            </a:br>
            <a:r>
              <a:rPr lang="fr-FR" sz="2400" b="1" i="1">
                <a:solidFill>
                  <a:srgbClr val="FF0000"/>
                </a:solidFill>
              </a:rPr>
              <a:t>Le CARAP, c’est nous  !!!</a:t>
            </a:r>
          </a:p>
        </p:txBody>
      </p:sp>
      <p:pic>
        <p:nvPicPr>
          <p:cNvPr id="108554" name="Picture 12"/>
          <p:cNvPicPr>
            <a:picLocks noChangeAspect="1" noChangeArrowheads="1"/>
          </p:cNvPicPr>
          <p:nvPr/>
        </p:nvPicPr>
        <p:blipFill>
          <a:blip r:embed="rId4"/>
          <a:srcRect/>
          <a:stretch>
            <a:fillRect/>
          </a:stretch>
        </p:blipFill>
        <p:spPr bwMode="auto">
          <a:xfrm>
            <a:off x="5816600" y="2287588"/>
            <a:ext cx="279400" cy="80962"/>
          </a:xfrm>
          <a:prstGeom prst="rect">
            <a:avLst/>
          </a:prstGeom>
          <a:noFill/>
          <a:ln w="9525">
            <a:noFill/>
            <a:miter lim="800000"/>
            <a:headEnd/>
            <a:tailEnd/>
          </a:ln>
        </p:spPr>
      </p:pic>
      <p:sp>
        <p:nvSpPr>
          <p:cNvPr id="108555" name="AutoShape 13"/>
          <p:cNvSpPr>
            <a:spLocks noChangeArrowheads="1"/>
          </p:cNvSpPr>
          <p:nvPr/>
        </p:nvSpPr>
        <p:spPr bwMode="auto">
          <a:xfrm>
            <a:off x="4572000" y="3213100"/>
            <a:ext cx="2043113" cy="522288"/>
          </a:xfrm>
          <a:prstGeom prst="wedgeRoundRectCallout">
            <a:avLst>
              <a:gd name="adj1" fmla="val 72968"/>
              <a:gd name="adj2" fmla="val -319338"/>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108556" name="AutoShape 14"/>
          <p:cNvSpPr>
            <a:spLocks noChangeArrowheads="1"/>
          </p:cNvSpPr>
          <p:nvPr/>
        </p:nvSpPr>
        <p:spPr bwMode="auto">
          <a:xfrm>
            <a:off x="2268538" y="2276475"/>
            <a:ext cx="5688012" cy="2016125"/>
          </a:xfrm>
          <a:prstGeom prst="wedgeRoundRectCallout">
            <a:avLst>
              <a:gd name="adj1" fmla="val -54634"/>
              <a:gd name="adj2" fmla="val 67324"/>
              <a:gd name="adj3" fmla="val 16667"/>
            </a:avLst>
          </a:prstGeom>
          <a:solidFill>
            <a:srgbClr val="FFCCFF"/>
          </a:solidFill>
          <a:ln w="9525">
            <a:solidFill>
              <a:schemeClr val="tx1"/>
            </a:solidFill>
            <a:miter lim="800000"/>
            <a:headEnd/>
            <a:tailEnd/>
          </a:ln>
        </p:spPr>
        <p:txBody>
          <a:bodyPr/>
          <a:lstStyle/>
          <a:p>
            <a:pPr algn="ctr" eaLnBrk="0" hangingPunct="0"/>
            <a:r>
              <a:rPr lang="ja-JP" altLang="fr-FR" sz="4000" b="1" u="sng" dirty="0"/>
              <a:t>私たちの</a:t>
            </a:r>
            <a:r>
              <a:rPr lang="ja-JP" altLang="fr-FR" sz="4000" b="1" dirty="0"/>
              <a:t>ウェブサイトへようこそ！</a:t>
            </a:r>
            <a:endParaRPr lang="fr-FR" sz="4000" b="1" i="1" dirty="0">
              <a:solidFill>
                <a:srgbClr val="FF3300"/>
              </a:solidFill>
            </a:endParaRPr>
          </a:p>
        </p:txBody>
      </p:sp>
      <p:sp>
        <p:nvSpPr>
          <p:cNvPr id="108557"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E0EBA7E-ECBB-4FF4-8429-677C44B0062D}" type="slidenum">
              <a:rPr lang="fr-FR" sz="2400" b="1">
                <a:solidFill>
                  <a:schemeClr val="accent2"/>
                </a:solidFill>
              </a:rPr>
              <a:pPr algn="ctr" eaLnBrk="0" hangingPunct="0">
                <a:spcBef>
                  <a:spcPct val="50000"/>
                </a:spcBef>
              </a:pPr>
              <a:t>50</a:t>
            </a:fld>
            <a:endParaRPr lang="fr-FR" sz="2400" b="1">
              <a:solidFill>
                <a:schemeClr val="accent2"/>
              </a:solidFill>
            </a:endParaRP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50</a:t>
            </a:fld>
            <a:endParaRPr lang="fr-FR"/>
          </a:p>
        </p:txBody>
      </p:sp>
    </p:spTree>
    <p:extLst>
      <p:ext uri="{BB962C8B-B14F-4D97-AF65-F5344CB8AC3E}">
        <p14:creationId xmlns:p14="http://schemas.microsoft.com/office/powerpoint/2010/main" val="3276036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51</a:t>
            </a:fld>
            <a:endParaRPr lang="fr-FR"/>
          </a:p>
        </p:txBody>
      </p:sp>
      <p:pic>
        <p:nvPicPr>
          <p:cNvPr id="5" name="Image 4"/>
          <p:cNvPicPr>
            <a:picLocks noChangeAspect="1"/>
          </p:cNvPicPr>
          <p:nvPr/>
        </p:nvPicPr>
        <p:blipFill>
          <a:blip r:embed="rId3"/>
          <a:stretch>
            <a:fillRect/>
          </a:stretch>
        </p:blipFill>
        <p:spPr>
          <a:xfrm>
            <a:off x="-6102" y="116632"/>
            <a:ext cx="9150102" cy="1647825"/>
          </a:xfrm>
          <a:prstGeom prst="rect">
            <a:avLst/>
          </a:prstGeom>
        </p:spPr>
      </p:pic>
      <p:pic>
        <p:nvPicPr>
          <p:cNvPr id="7" name="Image 6"/>
          <p:cNvPicPr>
            <a:picLocks noChangeAspect="1"/>
          </p:cNvPicPr>
          <p:nvPr/>
        </p:nvPicPr>
        <p:blipFill>
          <a:blip r:embed="rId4"/>
          <a:stretch>
            <a:fillRect/>
          </a:stretch>
        </p:blipFill>
        <p:spPr>
          <a:xfrm>
            <a:off x="-12204" y="1764457"/>
            <a:ext cx="9156204" cy="5015578"/>
          </a:xfrm>
          <a:prstGeom prst="rect">
            <a:avLst/>
          </a:prstGeom>
        </p:spPr>
      </p:pic>
      <p:sp>
        <p:nvSpPr>
          <p:cNvPr id="6" name="Ellipse 5"/>
          <p:cNvSpPr/>
          <p:nvPr/>
        </p:nvSpPr>
        <p:spPr bwMode="auto">
          <a:xfrm>
            <a:off x="2620796" y="1972122"/>
            <a:ext cx="3890204" cy="288032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111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52</a:t>
            </a:fld>
            <a:endParaRPr lang="fr-FR"/>
          </a:p>
        </p:txBody>
      </p:sp>
      <p:pic>
        <p:nvPicPr>
          <p:cNvPr id="5" name="Image 4"/>
          <p:cNvPicPr>
            <a:picLocks noChangeAspect="1"/>
          </p:cNvPicPr>
          <p:nvPr/>
        </p:nvPicPr>
        <p:blipFill>
          <a:blip r:embed="rId3"/>
          <a:stretch>
            <a:fillRect/>
          </a:stretch>
        </p:blipFill>
        <p:spPr>
          <a:xfrm>
            <a:off x="-6102" y="116632"/>
            <a:ext cx="9150102" cy="1647825"/>
          </a:xfrm>
          <a:prstGeom prst="rect">
            <a:avLst/>
          </a:prstGeom>
        </p:spPr>
      </p:pic>
      <p:pic>
        <p:nvPicPr>
          <p:cNvPr id="7" name="Image 6"/>
          <p:cNvPicPr>
            <a:picLocks noChangeAspect="1"/>
          </p:cNvPicPr>
          <p:nvPr/>
        </p:nvPicPr>
        <p:blipFill>
          <a:blip r:embed="rId4"/>
          <a:stretch>
            <a:fillRect/>
          </a:stretch>
        </p:blipFill>
        <p:spPr>
          <a:xfrm>
            <a:off x="-12204" y="1764457"/>
            <a:ext cx="9156204" cy="5015578"/>
          </a:xfrm>
          <a:prstGeom prst="rect">
            <a:avLst/>
          </a:prstGeom>
        </p:spPr>
      </p:pic>
      <p:sp>
        <p:nvSpPr>
          <p:cNvPr id="2" name="Ellipse 1"/>
          <p:cNvSpPr/>
          <p:nvPr/>
        </p:nvSpPr>
        <p:spPr bwMode="auto">
          <a:xfrm>
            <a:off x="3017726" y="5013176"/>
            <a:ext cx="3096344" cy="1708299"/>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8" name="ZoneTexte 7"/>
          <p:cNvSpPr txBox="1"/>
          <p:nvPr/>
        </p:nvSpPr>
        <p:spPr>
          <a:xfrm>
            <a:off x="323528" y="1387797"/>
            <a:ext cx="8363272" cy="1384995"/>
          </a:xfrm>
          <a:prstGeom prst="rect">
            <a:avLst/>
          </a:prstGeom>
          <a:solidFill>
            <a:srgbClr val="FDFFE5">
              <a:alpha val="89020"/>
            </a:srgbClr>
          </a:solidFill>
          <a:ln>
            <a:solidFill>
              <a:schemeClr val="tx1"/>
            </a:solidFill>
          </a:ln>
        </p:spPr>
        <p:txBody>
          <a:bodyPr wrap="square" rtlCol="0">
            <a:spAutoFit/>
          </a:bodyPr>
          <a:lstStyle/>
          <a:p>
            <a:r>
              <a:rPr lang="ja-JP" altLang="fr-FR" sz="2800" b="1" dirty="0"/>
              <a:t>さまざまな言語でのアクティビティ。全ての教材はディスクリプタに準拠しており、これらのディスクリプタに合わせて選ぶことができる。</a:t>
            </a:r>
            <a:endParaRPr lang="en-US" sz="2800" b="1" dirty="0">
              <a:solidFill>
                <a:srgbClr val="993300"/>
              </a:solidFill>
            </a:endParaRPr>
          </a:p>
        </p:txBody>
      </p:sp>
    </p:spTree>
    <p:extLst>
      <p:ext uri="{BB962C8B-B14F-4D97-AF65-F5344CB8AC3E}">
        <p14:creationId xmlns:p14="http://schemas.microsoft.com/office/powerpoint/2010/main" val="310228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53</a:t>
            </a:fld>
            <a:endParaRPr lang="fr-FR"/>
          </a:p>
        </p:txBody>
      </p:sp>
      <p:pic>
        <p:nvPicPr>
          <p:cNvPr id="5" name="Image 4"/>
          <p:cNvPicPr>
            <a:picLocks noChangeAspect="1"/>
          </p:cNvPicPr>
          <p:nvPr/>
        </p:nvPicPr>
        <p:blipFill>
          <a:blip r:embed="rId3"/>
          <a:stretch>
            <a:fillRect/>
          </a:stretch>
        </p:blipFill>
        <p:spPr>
          <a:xfrm>
            <a:off x="-6102" y="116632"/>
            <a:ext cx="9150102" cy="1647825"/>
          </a:xfrm>
          <a:prstGeom prst="rect">
            <a:avLst/>
          </a:prstGeom>
        </p:spPr>
      </p:pic>
      <p:pic>
        <p:nvPicPr>
          <p:cNvPr id="7" name="Image 6"/>
          <p:cNvPicPr>
            <a:picLocks noChangeAspect="1"/>
          </p:cNvPicPr>
          <p:nvPr/>
        </p:nvPicPr>
        <p:blipFill>
          <a:blip r:embed="rId4"/>
          <a:stretch>
            <a:fillRect/>
          </a:stretch>
        </p:blipFill>
        <p:spPr>
          <a:xfrm>
            <a:off x="-12204" y="1764457"/>
            <a:ext cx="9156204" cy="5015578"/>
          </a:xfrm>
          <a:prstGeom prst="rect">
            <a:avLst/>
          </a:prstGeom>
        </p:spPr>
      </p:pic>
      <p:sp>
        <p:nvSpPr>
          <p:cNvPr id="2" name="Ellipse 1"/>
          <p:cNvSpPr/>
          <p:nvPr/>
        </p:nvSpPr>
        <p:spPr bwMode="auto">
          <a:xfrm>
            <a:off x="174154" y="5013176"/>
            <a:ext cx="3096344" cy="1708299"/>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8" name="ZoneTexte 7"/>
          <p:cNvSpPr txBox="1"/>
          <p:nvPr/>
        </p:nvSpPr>
        <p:spPr>
          <a:xfrm>
            <a:off x="323528" y="1387797"/>
            <a:ext cx="8363272" cy="954107"/>
          </a:xfrm>
          <a:prstGeom prst="rect">
            <a:avLst/>
          </a:prstGeom>
          <a:solidFill>
            <a:srgbClr val="FDFFE5">
              <a:alpha val="89020"/>
            </a:srgbClr>
          </a:solidFill>
          <a:ln>
            <a:solidFill>
              <a:schemeClr val="tx1"/>
            </a:solidFill>
          </a:ln>
        </p:spPr>
        <p:txBody>
          <a:bodyPr wrap="square" rtlCol="0">
            <a:spAutoFit/>
          </a:bodyPr>
          <a:lstStyle/>
          <a:p>
            <a:r>
              <a:rPr lang="ja-JP" altLang="fr-FR" sz="2800" b="1" dirty="0"/>
              <a:t>教師と教師のトレーナーも利用可能（自己学習教材）。英語とフランス語で。</a:t>
            </a:r>
            <a:endParaRPr lang="en-US" sz="2800" b="1" dirty="0">
              <a:solidFill>
                <a:srgbClr val="993300"/>
              </a:solidFill>
            </a:endParaRPr>
          </a:p>
        </p:txBody>
      </p:sp>
    </p:spTree>
    <p:extLst>
      <p:ext uri="{BB962C8B-B14F-4D97-AF65-F5344CB8AC3E}">
        <p14:creationId xmlns:p14="http://schemas.microsoft.com/office/powerpoint/2010/main" val="331320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54</a:t>
            </a:fld>
            <a:endParaRPr lang="fr-FR"/>
          </a:p>
        </p:txBody>
      </p:sp>
      <p:sp>
        <p:nvSpPr>
          <p:cNvPr id="5"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fr-FR" sz="4400" b="1" dirty="0">
                <a:solidFill>
                  <a:srgbClr val="800000"/>
                </a:solidFill>
                <a:latin typeface="Times New Roman" pitchFamily="18" charset="0"/>
                <a:cs typeface="DejaVu Sans" pitchFamily="34" charset="0"/>
              </a:rPr>
              <a:t>評価に関する意見を二つ</a:t>
            </a:r>
            <a:endParaRPr lang="en-GB" sz="4400" b="1" dirty="0">
              <a:solidFill>
                <a:srgbClr val="800000"/>
              </a:solidFill>
              <a:latin typeface="Times New Roman" pitchFamily="18" charset="0"/>
              <a:cs typeface="DejaVu Sans" pitchFamily="34" charset="0"/>
            </a:endParaRPr>
          </a:p>
        </p:txBody>
      </p:sp>
      <p:sp>
        <p:nvSpPr>
          <p:cNvPr id="6" name="ZoneTexte 5"/>
          <p:cNvSpPr txBox="1"/>
          <p:nvPr/>
        </p:nvSpPr>
        <p:spPr>
          <a:xfrm>
            <a:off x="304714" y="1133931"/>
            <a:ext cx="8363272" cy="2677656"/>
          </a:xfrm>
          <a:prstGeom prst="rect">
            <a:avLst/>
          </a:prstGeom>
          <a:solidFill>
            <a:srgbClr val="FDFFE5">
              <a:alpha val="89020"/>
            </a:srgbClr>
          </a:solidFill>
          <a:ln>
            <a:solidFill>
              <a:schemeClr val="tx1"/>
            </a:solidFill>
          </a:ln>
        </p:spPr>
        <p:txBody>
          <a:bodyPr wrap="square" rtlCol="0">
            <a:spAutoFit/>
          </a:bodyPr>
          <a:lstStyle/>
          <a:p>
            <a:r>
              <a:rPr lang="en-US" sz="2800" dirty="0"/>
              <a:t>New Council of Europe publication: North, </a:t>
            </a:r>
            <a:r>
              <a:rPr lang="en-US" sz="2800" dirty="0" err="1"/>
              <a:t>Goodier</a:t>
            </a:r>
            <a:r>
              <a:rPr lang="en-US" sz="2800" dirty="0"/>
              <a:t> &amp; </a:t>
            </a:r>
            <a:r>
              <a:rPr lang="en-US" sz="2800" dirty="0" err="1"/>
              <a:t>Piccardo</a:t>
            </a:r>
            <a:r>
              <a:rPr lang="en-US" sz="2800" dirty="0"/>
              <a:t> (2017)  CEFR Companion volume. </a:t>
            </a:r>
          </a:p>
          <a:p>
            <a:r>
              <a:rPr lang="ja-JP" altLang="fr-FR" sz="2800" b="1" dirty="0">
                <a:solidFill>
                  <a:srgbClr val="993300"/>
                </a:solidFill>
              </a:rPr>
              <a:t>私の意見：ディスクリプタは複言語及び相互文化能力そのものの評価については考慮にいれていないー未だにコミュニケーション能力の評価でしかない </a:t>
            </a:r>
            <a:r>
              <a:rPr lang="en-US" sz="2800" dirty="0"/>
              <a:t>(Candelier 2017, 73-76)</a:t>
            </a:r>
          </a:p>
        </p:txBody>
      </p:sp>
      <p:sp>
        <p:nvSpPr>
          <p:cNvPr id="7" name="ZoneTexte 6"/>
          <p:cNvSpPr txBox="1"/>
          <p:nvPr/>
        </p:nvSpPr>
        <p:spPr>
          <a:xfrm>
            <a:off x="304714" y="4207728"/>
            <a:ext cx="8363272" cy="1815882"/>
          </a:xfrm>
          <a:prstGeom prst="rect">
            <a:avLst/>
          </a:prstGeom>
          <a:solidFill>
            <a:srgbClr val="FDFFE5">
              <a:alpha val="89020"/>
            </a:srgbClr>
          </a:solidFill>
          <a:ln>
            <a:solidFill>
              <a:schemeClr val="tx1"/>
            </a:solidFill>
          </a:ln>
        </p:spPr>
        <p:txBody>
          <a:bodyPr wrap="square" rtlCol="0">
            <a:spAutoFit/>
          </a:bodyPr>
          <a:lstStyle/>
          <a:p>
            <a:r>
              <a:rPr lang="ja-JP" altLang="fr-FR" sz="2800" b="1" dirty="0">
                <a:solidFill>
                  <a:srgbClr val="993300"/>
                </a:solidFill>
              </a:rPr>
              <a:t>学習者の達成度の評価は必要である</a:t>
            </a:r>
            <a:r>
              <a:rPr lang="ja-JP" altLang="fr-FR" sz="2800" b="1" dirty="0"/>
              <a:t>が、結論には</a:t>
            </a:r>
            <a:r>
              <a:rPr lang="ja-JP" altLang="fr-FR" sz="2800" b="1" dirty="0">
                <a:solidFill>
                  <a:srgbClr val="993300"/>
                </a:solidFill>
              </a:rPr>
              <a:t>注意が必要</a:t>
            </a:r>
            <a:r>
              <a:rPr lang="ja-JP" altLang="fr-FR" sz="2800" b="1" dirty="0"/>
              <a:t>。厳格な方式に則った累積評価あるいは検定的な評価は可能だが、</a:t>
            </a:r>
            <a:r>
              <a:rPr lang="ja-JP" altLang="fr-FR" sz="2800" b="1" dirty="0">
                <a:solidFill>
                  <a:srgbClr val="993300"/>
                </a:solidFill>
              </a:rPr>
              <a:t>多くの評価は育成的で、自己評価に重点を置くだろう。</a:t>
            </a:r>
            <a:endParaRPr lang="en-US" sz="2800" b="1" dirty="0">
              <a:solidFill>
                <a:srgbClr val="993300"/>
              </a:solidFill>
            </a:endParaRPr>
          </a:p>
        </p:txBody>
      </p:sp>
    </p:spTree>
    <p:extLst>
      <p:ext uri="{BB962C8B-B14F-4D97-AF65-F5344CB8AC3E}">
        <p14:creationId xmlns:p14="http://schemas.microsoft.com/office/powerpoint/2010/main" val="20804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p:cNvSpPr>
          <p:nvPr/>
        </p:nvSpPr>
        <p:spPr bwMode="auto">
          <a:xfrm>
            <a:off x="3362325" y="571500"/>
            <a:ext cx="9144000" cy="1588"/>
          </a:xfrm>
          <a:prstGeom prst="rect">
            <a:avLst/>
          </a:prstGeom>
          <a:noFill/>
          <a:ln w="9525">
            <a:noFill/>
            <a:round/>
            <a:headEnd/>
            <a:tailEnd/>
          </a:ln>
        </p:spPr>
        <p:txBody>
          <a:bodyPr wrap="none" anchor="ctr"/>
          <a:lstStyle/>
          <a:p>
            <a:pPr eaLnBrk="0" hangingPunct="0"/>
            <a:endParaRPr lang="de-AT"/>
          </a:p>
        </p:txBody>
      </p:sp>
      <p:pic>
        <p:nvPicPr>
          <p:cNvPr id="118786" name="Picture 3"/>
          <p:cNvPicPr>
            <a:picLocks noChangeAspect="1" noChangeArrowheads="1"/>
          </p:cNvPicPr>
          <p:nvPr/>
        </p:nvPicPr>
        <p:blipFill>
          <a:blip r:embed="rId3"/>
          <a:srcRect/>
          <a:stretch>
            <a:fillRect/>
          </a:stretch>
        </p:blipFill>
        <p:spPr bwMode="auto">
          <a:xfrm>
            <a:off x="0" y="597457"/>
            <a:ext cx="2411760" cy="5715000"/>
          </a:xfrm>
          <a:prstGeom prst="rect">
            <a:avLst/>
          </a:prstGeom>
          <a:noFill/>
          <a:ln w="9525">
            <a:noFill/>
            <a:round/>
            <a:headEnd/>
            <a:tailEnd/>
          </a:ln>
        </p:spPr>
      </p:pic>
      <p:pic>
        <p:nvPicPr>
          <p:cNvPr id="118787" name="Picture 4"/>
          <p:cNvPicPr>
            <a:picLocks noChangeAspect="1" noChangeArrowheads="1"/>
          </p:cNvPicPr>
          <p:nvPr/>
        </p:nvPicPr>
        <p:blipFill>
          <a:blip r:embed="rId4"/>
          <a:srcRect/>
          <a:stretch>
            <a:fillRect/>
          </a:stretch>
        </p:blipFill>
        <p:spPr bwMode="auto">
          <a:xfrm>
            <a:off x="6444209" y="5268367"/>
            <a:ext cx="2231628" cy="896937"/>
          </a:xfrm>
          <a:prstGeom prst="rect">
            <a:avLst/>
          </a:prstGeom>
          <a:noFill/>
          <a:ln w="9525">
            <a:noFill/>
            <a:round/>
            <a:headEnd/>
            <a:tailEnd/>
          </a:ln>
        </p:spPr>
      </p:pic>
      <p:sp>
        <p:nvSpPr>
          <p:cNvPr id="118788" name="Text Box 5"/>
          <p:cNvSpPr txBox="1">
            <a:spLocks noChangeArrowheads="1"/>
          </p:cNvSpPr>
          <p:nvPr/>
        </p:nvSpPr>
        <p:spPr bwMode="auto">
          <a:xfrm>
            <a:off x="6444208" y="187873"/>
            <a:ext cx="2231628" cy="5080494"/>
          </a:xfrm>
          <a:prstGeom prst="rect">
            <a:avLst/>
          </a:prstGeom>
          <a:solidFill>
            <a:schemeClr val="bg1"/>
          </a:solidFill>
          <a:ln w="9525">
            <a:noFill/>
            <a:round/>
            <a:headEnd/>
            <a:tailEnd/>
          </a:ln>
        </p:spPr>
        <p:txBody>
          <a:bodyPr wrap="square" lIns="90000" tIns="46800" rIns="90000" bIns="46800">
            <a:spAutoFit/>
          </a:bodyPr>
          <a:lstStyle/>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tak</a:t>
            </a:r>
            <a:endParaRPr lang="en-GB" sz="3200" b="1" dirty="0">
              <a:latin typeface="Times New Roman" pitchFamily="18" charset="0"/>
            </a:endParaRP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latin typeface="Times New Roman" pitchFamily="18" charset="0"/>
              </a:rPr>
              <a:t>dank u </a:t>
            </a:r>
            <a:r>
              <a:rPr lang="en-GB" sz="3200" b="1" dirty="0" err="1">
                <a:latin typeface="Times New Roman" pitchFamily="18" charset="0"/>
              </a:rPr>
              <a:t>wel</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gmadlobth</a:t>
            </a:r>
            <a:endParaRPr lang="en-GB" sz="3200" b="1" dirty="0">
              <a:latin typeface="Times New Roman" pitchFamily="18" charset="0"/>
            </a:endParaRP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latin typeface="Times New Roman" pitchFamily="18" charset="0"/>
              </a:rPr>
              <a:t>obrigado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спасибо</a:t>
            </a:r>
            <a:r>
              <a:rPr lang="en-GB" sz="3200" b="1" dirty="0">
                <a:latin typeface="Times New Roman" pitchFamily="18" charset="0"/>
              </a:rPr>
              <a:t> </a:t>
            </a:r>
          </a:p>
          <a:p>
            <a:pPr algn="r" defTabSz="449263">
              <a:buClr>
                <a:srgbClr val="8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tanemirt</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Ευχ</a:t>
            </a:r>
            <a:r>
              <a:rPr lang="en-GB" sz="3200" b="1" dirty="0">
                <a:latin typeface="Times New Roman" pitchFamily="18" charset="0"/>
              </a:rPr>
              <a:t>αριστώ</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enkosi</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kiitos</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misaotra</a:t>
            </a:r>
            <a:r>
              <a:rPr lang="en-GB" sz="3600" b="1" dirty="0">
                <a:latin typeface="Times New Roman" pitchFamily="18" charset="0"/>
              </a:rPr>
              <a:t> </a:t>
            </a:r>
          </a:p>
        </p:txBody>
      </p:sp>
      <p:sp>
        <p:nvSpPr>
          <p:cNvPr id="2" name="Espace réservé du pied de page 1"/>
          <p:cNvSpPr>
            <a:spLocks noGrp="1"/>
          </p:cNvSpPr>
          <p:nvPr>
            <p:ph type="ftr" sz="quarter" idx="11"/>
          </p:nvPr>
        </p:nvSpPr>
        <p:spPr/>
        <p:txBody>
          <a:bodyPr/>
          <a:lstStyle/>
          <a:p>
            <a:pPr>
              <a:defRPr/>
            </a:pPr>
            <a:r>
              <a:rPr lang="en-US"/>
              <a:t>M. Candelier Tokyo February 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55</a:t>
            </a:fld>
            <a:endParaRPr lang="fr-FR"/>
          </a:p>
        </p:txBody>
      </p:sp>
    </p:spTree>
    <p:extLst>
      <p:ext uri="{BB962C8B-B14F-4D97-AF65-F5344CB8AC3E}">
        <p14:creationId xmlns:p14="http://schemas.microsoft.com/office/powerpoint/2010/main" val="8829464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16"/>
          <p:cNvSpPr>
            <a:spLocks noChangeArrowheads="1"/>
          </p:cNvSpPr>
          <p:nvPr/>
        </p:nvSpPr>
        <p:spPr bwMode="auto">
          <a:xfrm>
            <a:off x="6642100" y="3247901"/>
            <a:ext cx="2032000" cy="49688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ja-JP" sz="36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779" name="Rectangle 15"/>
          <p:cNvSpPr>
            <a:spLocks noChangeArrowheads="1"/>
          </p:cNvSpPr>
          <p:nvPr/>
        </p:nvSpPr>
        <p:spPr bwMode="auto">
          <a:xfrm>
            <a:off x="4610100" y="3328863"/>
            <a:ext cx="2032000" cy="4968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0" name="Rectangle 14"/>
          <p:cNvSpPr>
            <a:spLocks noChangeArrowheads="1"/>
          </p:cNvSpPr>
          <p:nvPr/>
        </p:nvSpPr>
        <p:spPr bwMode="auto">
          <a:xfrm>
            <a:off x="2554287" y="3312988"/>
            <a:ext cx="2032000" cy="4968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1" name="Rectangle 13"/>
          <p:cNvSpPr>
            <a:spLocks noChangeArrowheads="1"/>
          </p:cNvSpPr>
          <p:nvPr/>
        </p:nvSpPr>
        <p:spPr bwMode="auto">
          <a:xfrm>
            <a:off x="6657975" y="2808163"/>
            <a:ext cx="2032000" cy="50482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chemeClr val="accent2"/>
              </a:solidFill>
              <a:latin typeface="Times New Roman" panose="02020603050405020304" pitchFamily="18" charset="0"/>
            </a:endParaRPr>
          </a:p>
        </p:txBody>
      </p:sp>
      <p:sp>
        <p:nvSpPr>
          <p:cNvPr id="459782" name="Rectangle 12"/>
          <p:cNvSpPr>
            <a:spLocks noChangeArrowheads="1"/>
          </p:cNvSpPr>
          <p:nvPr/>
        </p:nvSpPr>
        <p:spPr bwMode="auto">
          <a:xfrm>
            <a:off x="4610100" y="2824038"/>
            <a:ext cx="2032000" cy="50482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3" name="Rectangle 10"/>
          <p:cNvSpPr>
            <a:spLocks noChangeArrowheads="1"/>
          </p:cNvSpPr>
          <p:nvPr/>
        </p:nvSpPr>
        <p:spPr bwMode="auto">
          <a:xfrm>
            <a:off x="6642100" y="2376363"/>
            <a:ext cx="2032000" cy="44767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ja-JP" altLang="fr-FR" sz="32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784" name="Rectangle 9"/>
          <p:cNvSpPr>
            <a:spLocks noChangeArrowheads="1"/>
          </p:cNvSpPr>
          <p:nvPr/>
        </p:nvSpPr>
        <p:spPr bwMode="auto">
          <a:xfrm>
            <a:off x="4610100" y="2376363"/>
            <a:ext cx="2032000" cy="44767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ja-JP"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endParaRPr>
          </a:p>
        </p:txBody>
      </p:sp>
      <p:grpSp>
        <p:nvGrpSpPr>
          <p:cNvPr id="609348" name="Group 68"/>
          <p:cNvGrpSpPr>
            <a:grpSpLocks/>
          </p:cNvGrpSpPr>
          <p:nvPr/>
        </p:nvGrpSpPr>
        <p:grpSpPr bwMode="auto">
          <a:xfrm>
            <a:off x="1258887" y="3816226"/>
            <a:ext cx="7920038" cy="952500"/>
            <a:chOff x="158" y="1888"/>
            <a:chExt cx="4884" cy="600"/>
          </a:xfrm>
        </p:grpSpPr>
        <p:grpSp>
          <p:nvGrpSpPr>
            <p:cNvPr id="459786" name="Group 67"/>
            <p:cNvGrpSpPr>
              <a:grpSpLocks/>
            </p:cNvGrpSpPr>
            <p:nvPr/>
          </p:nvGrpSpPr>
          <p:grpSpPr bwMode="auto">
            <a:xfrm>
              <a:off x="1202" y="1888"/>
              <a:ext cx="3840" cy="600"/>
              <a:chOff x="1202" y="2024"/>
              <a:chExt cx="3840" cy="600"/>
            </a:xfrm>
          </p:grpSpPr>
          <p:sp>
            <p:nvSpPr>
              <p:cNvPr id="459787" name="Rectangle 35"/>
              <p:cNvSpPr>
                <a:spLocks noChangeArrowheads="1"/>
              </p:cNvSpPr>
              <p:nvPr/>
            </p:nvSpPr>
            <p:spPr bwMode="auto">
              <a:xfrm>
                <a:off x="3762" y="2306"/>
                <a:ext cx="1280" cy="318"/>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600" b="1">
                    <a:solidFill>
                      <a:schemeClr val="accent2"/>
                    </a:solidFill>
                    <a:latin typeface="Times New Roman" panose="02020603050405020304" pitchFamily="18" charset="0"/>
                    <a:ea typeface="ＭＳ Ｐゴシック" panose="020B0600070205080204" pitchFamily="34" charset="-128"/>
                    <a:cs typeface="DejaVu Sans" pitchFamily="34" charset="0"/>
                  </a:rPr>
                  <a:t>V</a:t>
                </a:r>
                <a:endParaRPr lang="fr-FR" altLang="fr-FR" sz="36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788" name="Rectangle 36"/>
              <p:cNvSpPr>
                <a:spLocks noChangeArrowheads="1"/>
              </p:cNvSpPr>
              <p:nvPr/>
            </p:nvSpPr>
            <p:spPr bwMode="auto">
              <a:xfrm>
                <a:off x="2482" y="2306"/>
                <a:ext cx="1280" cy="318"/>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9" name="Rectangle 37"/>
              <p:cNvSpPr>
                <a:spLocks noChangeArrowheads="1"/>
              </p:cNvSpPr>
              <p:nvPr/>
            </p:nvSpPr>
            <p:spPr bwMode="auto">
              <a:xfrm>
                <a:off x="1202" y="2306"/>
                <a:ext cx="1280" cy="318"/>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90" name="Rectangle 38"/>
              <p:cNvSpPr>
                <a:spLocks noChangeArrowheads="1"/>
              </p:cNvSpPr>
              <p:nvPr/>
            </p:nvSpPr>
            <p:spPr bwMode="auto">
              <a:xfrm>
                <a:off x="3762" y="2024"/>
                <a:ext cx="1280" cy="282"/>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200" b="1">
                    <a:solidFill>
                      <a:schemeClr val="accent2"/>
                    </a:solidFill>
                    <a:latin typeface="Times New Roman" panose="02020603050405020304" pitchFamily="18" charset="0"/>
                    <a:ea typeface="ＭＳ Ｐゴシック" panose="020B0600070205080204" pitchFamily="34" charset="-128"/>
                    <a:cs typeface="DejaVu Sans" pitchFamily="34" charset="0"/>
                  </a:rPr>
                  <a:t>bin</a:t>
                </a:r>
              </a:p>
            </p:txBody>
          </p:sp>
          <p:sp>
            <p:nvSpPr>
              <p:cNvPr id="459791" name="Rectangle 39"/>
              <p:cNvSpPr>
                <a:spLocks noChangeArrowheads="1"/>
              </p:cNvSpPr>
              <p:nvPr/>
            </p:nvSpPr>
            <p:spPr bwMode="auto">
              <a:xfrm>
                <a:off x="2482" y="2024"/>
                <a:ext cx="1280" cy="282"/>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200" b="1">
                    <a:solidFill>
                      <a:srgbClr val="000000"/>
                    </a:solidFill>
                    <a:latin typeface="Times New Roman" panose="02020603050405020304" pitchFamily="18" charset="0"/>
                    <a:ea typeface="ＭＳ Ｐゴシック" panose="020B0600070205080204" pitchFamily="34" charset="-128"/>
                    <a:cs typeface="DejaVu Sans" pitchFamily="34" charset="0"/>
                  </a:rPr>
                  <a:t>Lehrer</a:t>
                </a:r>
              </a:p>
            </p:txBody>
          </p:sp>
          <p:sp>
            <p:nvSpPr>
              <p:cNvPr id="459792" name="Rectangle 40"/>
              <p:cNvSpPr>
                <a:spLocks noChangeArrowheads="1"/>
              </p:cNvSpPr>
              <p:nvPr/>
            </p:nvSpPr>
            <p:spPr bwMode="auto">
              <a:xfrm>
                <a:off x="1202" y="2024"/>
                <a:ext cx="1280" cy="282"/>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200" b="1">
                    <a:solidFill>
                      <a:srgbClr val="000000"/>
                    </a:solidFill>
                    <a:latin typeface="Times New Roman" panose="02020603050405020304" pitchFamily="18" charset="0"/>
                    <a:ea typeface="ＭＳ Ｐゴシック" panose="020B0600070205080204" pitchFamily="34" charset="-128"/>
                    <a:cs typeface="DejaVu Sans" pitchFamily="34" charset="0"/>
                  </a:rPr>
                  <a:t>ich</a:t>
                </a:r>
              </a:p>
            </p:txBody>
          </p:sp>
          <p:sp>
            <p:nvSpPr>
              <p:cNvPr id="459793" name="Line 41"/>
              <p:cNvSpPr>
                <a:spLocks noChangeShapeType="1"/>
              </p:cNvSpPr>
              <p:nvPr/>
            </p:nvSpPr>
            <p:spPr bwMode="auto">
              <a:xfrm>
                <a:off x="1202" y="2024"/>
                <a:ext cx="384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794" name="Line 42"/>
              <p:cNvSpPr>
                <a:spLocks noChangeShapeType="1"/>
              </p:cNvSpPr>
              <p:nvPr/>
            </p:nvSpPr>
            <p:spPr bwMode="auto">
              <a:xfrm>
                <a:off x="1202" y="2306"/>
                <a:ext cx="384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795" name="Line 44"/>
              <p:cNvSpPr>
                <a:spLocks noChangeShapeType="1"/>
              </p:cNvSpPr>
              <p:nvPr/>
            </p:nvSpPr>
            <p:spPr bwMode="auto">
              <a:xfrm>
                <a:off x="1202" y="2624"/>
                <a:ext cx="384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796" name="Line 45"/>
              <p:cNvSpPr>
                <a:spLocks noChangeShapeType="1"/>
              </p:cNvSpPr>
              <p:nvPr/>
            </p:nvSpPr>
            <p:spPr bwMode="auto">
              <a:xfrm>
                <a:off x="1202" y="2024"/>
                <a:ext cx="0" cy="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797" name="Line 46"/>
              <p:cNvSpPr>
                <a:spLocks noChangeShapeType="1"/>
              </p:cNvSpPr>
              <p:nvPr/>
            </p:nvSpPr>
            <p:spPr bwMode="auto">
              <a:xfrm>
                <a:off x="2482" y="2024"/>
                <a:ext cx="0" cy="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798" name="Line 47"/>
              <p:cNvSpPr>
                <a:spLocks noChangeShapeType="1"/>
              </p:cNvSpPr>
              <p:nvPr/>
            </p:nvSpPr>
            <p:spPr bwMode="auto">
              <a:xfrm>
                <a:off x="3762" y="2024"/>
                <a:ext cx="0" cy="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799" name="Line 48"/>
              <p:cNvSpPr>
                <a:spLocks noChangeShapeType="1"/>
              </p:cNvSpPr>
              <p:nvPr/>
            </p:nvSpPr>
            <p:spPr bwMode="auto">
              <a:xfrm>
                <a:off x="5042" y="2024"/>
                <a:ext cx="0" cy="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459800" name="Text Box 49"/>
            <p:cNvSpPr txBox="1">
              <a:spLocks noChangeArrowheads="1"/>
            </p:cNvSpPr>
            <p:nvPr/>
          </p:nvSpPr>
          <p:spPr bwMode="auto">
            <a:xfrm>
              <a:off x="158" y="2251"/>
              <a:ext cx="953" cy="186"/>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74000"/>
                </a:lnSpc>
                <a:spcBef>
                  <a:spcPct val="50000"/>
                </a:spcBef>
                <a:buClr>
                  <a:srgbClr val="000000"/>
                </a:buClr>
                <a:buSzPct val="100000"/>
                <a:buFont typeface="Times New Roman" panose="02020603050405020304" pitchFamily="18" charset="0"/>
                <a:buNone/>
              </a:pPr>
              <a:r>
                <a:rPr lang="ja-JP" altLang="fr-FR" b="1" dirty="0">
                  <a:solidFill>
                    <a:schemeClr val="accent2"/>
                  </a:solidFill>
                </a:rPr>
                <a:t>ドイツ語</a:t>
              </a:r>
              <a:endParaRPr lang="fr-FR" altLang="fr-FR" b="1" dirty="0">
                <a:solidFill>
                  <a:schemeClr val="accent2"/>
                </a:solidFill>
              </a:endParaRPr>
            </a:p>
          </p:txBody>
        </p:sp>
        <p:sp>
          <p:nvSpPr>
            <p:cNvPr id="459801" name="Text Box 51"/>
            <p:cNvSpPr txBox="1">
              <a:spLocks noChangeArrowheads="1"/>
            </p:cNvSpPr>
            <p:nvPr/>
          </p:nvSpPr>
          <p:spPr bwMode="auto">
            <a:xfrm>
              <a:off x="386" y="1888"/>
              <a:ext cx="816" cy="25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74000"/>
                </a:lnSpc>
                <a:spcBef>
                  <a:spcPct val="50000"/>
                </a:spcBef>
                <a:buClr>
                  <a:srgbClr val="000000"/>
                </a:buClr>
                <a:buSzPct val="100000"/>
                <a:buFont typeface="Times New Roman" panose="02020603050405020304" pitchFamily="18" charset="0"/>
                <a:buNone/>
              </a:pPr>
              <a:r>
                <a:rPr lang="fr-FR" altLang="fr-FR" sz="2800" b="1">
                  <a:latin typeface="Times New Roman" panose="02020603050405020304" pitchFamily="18" charset="0"/>
                </a:rPr>
                <a:t>(dass)</a:t>
              </a:r>
            </a:p>
          </p:txBody>
        </p:sp>
      </p:grpSp>
      <p:grpSp>
        <p:nvGrpSpPr>
          <p:cNvPr id="459842" name="Group 66"/>
          <p:cNvGrpSpPr>
            <a:grpSpLocks/>
          </p:cNvGrpSpPr>
          <p:nvPr/>
        </p:nvGrpSpPr>
        <p:grpSpPr bwMode="auto">
          <a:xfrm>
            <a:off x="2804301" y="5186659"/>
            <a:ext cx="6334714" cy="875980"/>
            <a:chOff x="2064" y="3294"/>
            <a:chExt cx="3311" cy="907"/>
          </a:xfrm>
        </p:grpSpPr>
        <p:sp>
          <p:nvSpPr>
            <p:cNvPr id="459843" name="AutoShape 67"/>
            <p:cNvSpPr>
              <a:spLocks noChangeArrowheads="1"/>
            </p:cNvSpPr>
            <p:nvPr/>
          </p:nvSpPr>
          <p:spPr bwMode="auto">
            <a:xfrm>
              <a:off x="2064" y="3294"/>
              <a:ext cx="3311" cy="907"/>
            </a:xfrm>
            <a:prstGeom prst="wedgeRoundRectCallout">
              <a:avLst>
                <a:gd name="adj1" fmla="val -80472"/>
                <a:gd name="adj2" fmla="val -35005"/>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459844" name="Text Box 68"/>
            <p:cNvSpPr txBox="1">
              <a:spLocks noChangeArrowheads="1"/>
            </p:cNvSpPr>
            <p:nvPr/>
          </p:nvSpPr>
          <p:spPr bwMode="auto">
            <a:xfrm>
              <a:off x="2245" y="3336"/>
              <a:ext cx="3055" cy="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eaLnBrk="1" hangingPunct="1">
                <a:spcBef>
                  <a:spcPts val="1750"/>
                </a:spcBef>
                <a:buClr>
                  <a:srgbClr val="000000"/>
                </a:buClr>
                <a:buSzPct val="100000"/>
                <a:buFont typeface="Times New Roman" panose="02020603050405020304" pitchFamily="18" charset="0"/>
                <a:buNone/>
              </a:pPr>
              <a:r>
                <a:rPr lang="en-US" altLang="fr-FR" sz="2400" b="1" dirty="0"/>
                <a:t> </a:t>
              </a:r>
              <a:r>
                <a:rPr lang="ja-JP" altLang="fr-FR" sz="2400" b="1" dirty="0"/>
                <a:t>ドイツ語においても、少なくとも従属節においては</a:t>
              </a:r>
              <a:r>
                <a:rPr lang="ja-JP" altLang="en-US" sz="2400" b="1" dirty="0"/>
                <a:t>、</a:t>
              </a:r>
              <a:r>
                <a:rPr lang="ja-JP" altLang="fr-FR" sz="2400" b="1" dirty="0"/>
                <a:t>動詞は最後に来</a:t>
              </a:r>
              <a:r>
                <a:rPr lang="ja-JP" altLang="en-US" sz="2400" b="1" dirty="0"/>
                <a:t>ま</a:t>
              </a:r>
              <a:r>
                <a:rPr lang="ja-JP" altLang="fr-FR" sz="2400" b="1" dirty="0"/>
                <a:t>す！</a:t>
              </a:r>
              <a:endParaRPr lang="fr-FR" altLang="fr-FR" sz="2400" b="1" dirty="0"/>
            </a:p>
          </p:txBody>
        </p:sp>
      </p:grpSp>
      <p:pic>
        <p:nvPicPr>
          <p:cNvPr id="459846"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1888"/>
            <a:ext cx="1547813" cy="191611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6</a:t>
            </a:fld>
            <a:endParaRPr lang="fr-FR"/>
          </a:p>
        </p:txBody>
      </p:sp>
      <p:grpSp>
        <p:nvGrpSpPr>
          <p:cNvPr id="75" name="Group 66"/>
          <p:cNvGrpSpPr>
            <a:grpSpLocks/>
          </p:cNvGrpSpPr>
          <p:nvPr/>
        </p:nvGrpSpPr>
        <p:grpSpPr bwMode="auto">
          <a:xfrm>
            <a:off x="96689" y="171996"/>
            <a:ext cx="5359401" cy="911715"/>
            <a:chOff x="1924" y="3255"/>
            <a:chExt cx="3376" cy="944"/>
          </a:xfrm>
        </p:grpSpPr>
        <p:sp>
          <p:nvSpPr>
            <p:cNvPr id="76" name="AutoShape 67"/>
            <p:cNvSpPr>
              <a:spLocks noChangeArrowheads="1"/>
            </p:cNvSpPr>
            <p:nvPr/>
          </p:nvSpPr>
          <p:spPr bwMode="auto">
            <a:xfrm>
              <a:off x="1924" y="3255"/>
              <a:ext cx="3311" cy="907"/>
            </a:xfrm>
            <a:prstGeom prst="wedgeRoundRectCallout">
              <a:avLst>
                <a:gd name="adj1" fmla="val -33356"/>
                <a:gd name="adj2" fmla="val 486924"/>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
          <p:nvSpPr>
            <p:cNvPr id="77" name="Text Box 68"/>
            <p:cNvSpPr txBox="1">
              <a:spLocks noChangeArrowheads="1"/>
            </p:cNvSpPr>
            <p:nvPr/>
          </p:nvSpPr>
          <p:spPr bwMode="auto">
            <a:xfrm>
              <a:off x="2245" y="3336"/>
              <a:ext cx="3055" cy="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eaLnBrk="1" hangingPunct="1">
                <a:spcBef>
                  <a:spcPts val="1750"/>
                </a:spcBef>
                <a:buClr>
                  <a:srgbClr val="000000"/>
                </a:buClr>
                <a:buSzPct val="100000"/>
                <a:buFont typeface="Times New Roman" panose="02020603050405020304" pitchFamily="18" charset="0"/>
                <a:buNone/>
              </a:pPr>
              <a:r>
                <a:rPr lang="ja-JP" altLang="fr-FR" sz="2400" b="1" dirty="0"/>
                <a:t>私はドイツ語を学んだことがあり、使うことができます。</a:t>
              </a:r>
              <a:endParaRPr lang="en-US" altLang="fr-FR" sz="2400" b="1" dirty="0"/>
            </a:p>
          </p:txBody>
        </p:sp>
      </p:grpSp>
      <p:grpSp>
        <p:nvGrpSpPr>
          <p:cNvPr id="609450" name="Group 170"/>
          <p:cNvGrpSpPr>
            <a:grpSpLocks/>
          </p:cNvGrpSpPr>
          <p:nvPr/>
        </p:nvGrpSpPr>
        <p:grpSpPr bwMode="auto">
          <a:xfrm>
            <a:off x="1980091" y="1512763"/>
            <a:ext cx="7200421" cy="2232025"/>
            <a:chOff x="832" y="845"/>
            <a:chExt cx="4453" cy="1098"/>
          </a:xfrm>
        </p:grpSpPr>
        <p:sp>
          <p:nvSpPr>
            <p:cNvPr id="459819" name="Text Box 30"/>
            <p:cNvSpPr txBox="1">
              <a:spLocks noChangeArrowheads="1"/>
            </p:cNvSpPr>
            <p:nvPr/>
          </p:nvSpPr>
          <p:spPr bwMode="auto">
            <a:xfrm>
              <a:off x="832" y="1117"/>
              <a:ext cx="550" cy="14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spcBef>
                  <a:spcPct val="50000"/>
                </a:spcBef>
                <a:buClr>
                  <a:srgbClr val="000000"/>
                </a:buClr>
                <a:buSzPct val="100000"/>
                <a:buFont typeface="Times New Roman" panose="02020603050405020304" pitchFamily="18" charset="0"/>
                <a:buNone/>
              </a:pPr>
              <a:r>
                <a:rPr lang="ja-JP" altLang="fr-FR" b="1" dirty="0">
                  <a:solidFill>
                    <a:schemeClr val="accent2"/>
                  </a:solidFill>
                </a:rPr>
                <a:t>日本語</a:t>
              </a:r>
              <a:endParaRPr lang="fr-FR" altLang="fr-FR" b="1" dirty="0">
                <a:solidFill>
                  <a:schemeClr val="accent2"/>
                </a:solidFill>
              </a:endParaRPr>
            </a:p>
          </p:txBody>
        </p:sp>
        <p:grpSp>
          <p:nvGrpSpPr>
            <p:cNvPr id="459820" name="Group 169"/>
            <p:cNvGrpSpPr>
              <a:grpSpLocks/>
            </p:cNvGrpSpPr>
            <p:nvPr/>
          </p:nvGrpSpPr>
          <p:grpSpPr bwMode="auto">
            <a:xfrm>
              <a:off x="1430" y="845"/>
              <a:ext cx="3855" cy="1098"/>
              <a:chOff x="1429" y="845"/>
              <a:chExt cx="3855" cy="1098"/>
            </a:xfrm>
          </p:grpSpPr>
          <p:sp>
            <p:nvSpPr>
              <p:cNvPr id="459821" name="Rectangle 137"/>
              <p:cNvSpPr>
                <a:spLocks noChangeArrowheads="1"/>
              </p:cNvSpPr>
              <p:nvPr/>
            </p:nvSpPr>
            <p:spPr bwMode="auto">
              <a:xfrm>
                <a:off x="3999" y="1630"/>
                <a:ext cx="1285" cy="313"/>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600" b="1">
                    <a:solidFill>
                      <a:schemeClr val="accent2"/>
                    </a:solidFill>
                    <a:latin typeface="Times New Roman" panose="02020603050405020304" pitchFamily="18" charset="0"/>
                    <a:ea typeface="ＭＳ Ｐゴシック" panose="020B0600070205080204" pitchFamily="34" charset="-128"/>
                    <a:cs typeface="DejaVu Sans" pitchFamily="34" charset="0"/>
                  </a:rPr>
                  <a:t>V</a:t>
                </a:r>
                <a:endParaRPr lang="fr-FR" altLang="fr-FR" sz="36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822" name="Rectangle 136"/>
              <p:cNvSpPr>
                <a:spLocks noChangeArrowheads="1"/>
              </p:cNvSpPr>
              <p:nvPr/>
            </p:nvSpPr>
            <p:spPr bwMode="auto">
              <a:xfrm>
                <a:off x="2714" y="1630"/>
                <a:ext cx="1285" cy="313"/>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823" name="Rectangle 135"/>
              <p:cNvSpPr>
                <a:spLocks noChangeArrowheads="1"/>
              </p:cNvSpPr>
              <p:nvPr/>
            </p:nvSpPr>
            <p:spPr bwMode="auto">
              <a:xfrm>
                <a:off x="1429" y="1630"/>
                <a:ext cx="1285" cy="313"/>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824" name="Rectangle 134"/>
              <p:cNvSpPr>
                <a:spLocks noChangeArrowheads="1"/>
              </p:cNvSpPr>
              <p:nvPr/>
            </p:nvSpPr>
            <p:spPr bwMode="auto">
              <a:xfrm>
                <a:off x="3999" y="1374"/>
                <a:ext cx="1285" cy="25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2400">
                    <a:latin typeface="Times New Roman" panose="02020603050405020304" pitchFamily="18" charset="0"/>
                    <a:ea typeface="ＭＳ Ｐゴシック" panose="020B0600070205080204" pitchFamily="34" charset="-128"/>
                    <a:cs typeface="DejaVu Sans" pitchFamily="34" charset="0"/>
                  </a:rPr>
                  <a:t>am</a:t>
                </a:r>
              </a:p>
            </p:txBody>
          </p:sp>
          <p:sp>
            <p:nvSpPr>
              <p:cNvPr id="459825" name="Rectangle 133"/>
              <p:cNvSpPr>
                <a:spLocks noChangeArrowheads="1"/>
              </p:cNvSpPr>
              <p:nvPr/>
            </p:nvSpPr>
            <p:spPr bwMode="auto">
              <a:xfrm>
                <a:off x="2714" y="1374"/>
                <a:ext cx="1285" cy="25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2400">
                    <a:solidFill>
                      <a:srgbClr val="000000"/>
                    </a:solidFill>
                    <a:latin typeface="Times New Roman" panose="02020603050405020304" pitchFamily="18" charset="0"/>
                  </a:rPr>
                  <a:t>teacher</a:t>
                </a:r>
              </a:p>
            </p:txBody>
          </p:sp>
          <p:sp>
            <p:nvSpPr>
              <p:cNvPr id="459826" name="Rectangle 132"/>
              <p:cNvSpPr>
                <a:spLocks noChangeArrowheads="1"/>
              </p:cNvSpPr>
              <p:nvPr/>
            </p:nvSpPr>
            <p:spPr bwMode="auto">
              <a:xfrm>
                <a:off x="1429" y="1374"/>
                <a:ext cx="1285" cy="25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2400">
                    <a:solidFill>
                      <a:srgbClr val="000000"/>
                    </a:solidFill>
                    <a:latin typeface="Times New Roman" panose="02020603050405020304" pitchFamily="18" charset="0"/>
                  </a:rPr>
                  <a:t>I</a:t>
                </a:r>
              </a:p>
            </p:txBody>
          </p:sp>
          <p:sp>
            <p:nvSpPr>
              <p:cNvPr id="459827" name="Rectangle 131"/>
              <p:cNvSpPr>
                <a:spLocks noChangeArrowheads="1"/>
              </p:cNvSpPr>
              <p:nvPr/>
            </p:nvSpPr>
            <p:spPr bwMode="auto">
              <a:xfrm>
                <a:off x="3999" y="1118"/>
                <a:ext cx="1285" cy="25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3200">
                    <a:solidFill>
                      <a:schemeClr val="accent2"/>
                    </a:solidFill>
                    <a:latin typeface="Times New Roman" panose="02020603050405020304" pitchFamily="18" charset="0"/>
                  </a:rPr>
                  <a:t>desu</a:t>
                </a:r>
              </a:p>
            </p:txBody>
          </p:sp>
          <p:sp>
            <p:nvSpPr>
              <p:cNvPr id="459828" name="Rectangle 130"/>
              <p:cNvSpPr>
                <a:spLocks noChangeArrowheads="1"/>
              </p:cNvSpPr>
              <p:nvPr/>
            </p:nvSpPr>
            <p:spPr bwMode="auto">
              <a:xfrm>
                <a:off x="2714" y="1118"/>
                <a:ext cx="1285" cy="25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3200">
                    <a:solidFill>
                      <a:srgbClr val="000000"/>
                    </a:solidFill>
                    <a:latin typeface="Times New Roman" panose="02020603050405020304" pitchFamily="18" charset="0"/>
                  </a:rPr>
                  <a:t>sensei</a:t>
                </a:r>
              </a:p>
            </p:txBody>
          </p:sp>
          <p:sp>
            <p:nvSpPr>
              <p:cNvPr id="459829" name="Rectangle 129"/>
              <p:cNvSpPr>
                <a:spLocks noChangeArrowheads="1"/>
              </p:cNvSpPr>
              <p:nvPr/>
            </p:nvSpPr>
            <p:spPr bwMode="auto">
              <a:xfrm>
                <a:off x="1429" y="1118"/>
                <a:ext cx="1285" cy="256"/>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3200">
                    <a:solidFill>
                      <a:srgbClr val="000000"/>
                    </a:solidFill>
                    <a:latin typeface="Times New Roman" panose="02020603050405020304" pitchFamily="18" charset="0"/>
                  </a:rPr>
                  <a:t>watashi wa</a:t>
                </a:r>
              </a:p>
            </p:txBody>
          </p:sp>
          <p:sp>
            <p:nvSpPr>
              <p:cNvPr id="459830" name="Rectangle 128"/>
              <p:cNvSpPr>
                <a:spLocks noChangeArrowheads="1"/>
              </p:cNvSpPr>
              <p:nvPr/>
            </p:nvSpPr>
            <p:spPr bwMode="auto">
              <a:xfrm>
                <a:off x="3999" y="845"/>
                <a:ext cx="1285" cy="273"/>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15000"/>
                  </a:spcBef>
                  <a:buClr>
                    <a:srgbClr val="000000"/>
                  </a:buClr>
                  <a:buSzPct val="100000"/>
                  <a:buFont typeface="Times New Roman" panose="02020603050405020304" pitchFamily="18" charset="0"/>
                  <a:buNone/>
                </a:pPr>
                <a:r>
                  <a:rPr lang="ja-JP" altLang="fr-FR" sz="3200" b="1">
                    <a:solidFill>
                      <a:schemeClr val="accent2"/>
                    </a:solidFill>
                    <a:latin typeface="Times New Roman" panose="02020603050405020304" pitchFamily="18" charset="0"/>
                    <a:ea typeface="ＭＳ Ｐゴシック" panose="020B0600070205080204" pitchFamily="34" charset="-128"/>
                    <a:cs typeface="DejaVu Sans" pitchFamily="34" charset="0"/>
                  </a:rPr>
                  <a:t>です</a:t>
                </a:r>
                <a:endParaRPr lang="fr-FR" altLang="fr-FR" sz="32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831" name="Rectangle 127"/>
              <p:cNvSpPr>
                <a:spLocks noChangeArrowheads="1"/>
              </p:cNvSpPr>
              <p:nvPr/>
            </p:nvSpPr>
            <p:spPr bwMode="auto">
              <a:xfrm>
                <a:off x="2714" y="845"/>
                <a:ext cx="1285" cy="273"/>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15000"/>
                  </a:spcBef>
                  <a:buClr>
                    <a:srgbClr val="000000"/>
                  </a:buClr>
                  <a:buSzPct val="100000"/>
                  <a:buFont typeface="Times New Roman" panose="02020603050405020304" pitchFamily="18" charset="0"/>
                  <a:buNone/>
                </a:pPr>
                <a:r>
                  <a:rPr lang="ja-JP"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rPr>
                  <a:t>せんせい</a:t>
                </a:r>
                <a:endParaRPr lang="fr-FR"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endParaRPr>
              </a:p>
            </p:txBody>
          </p:sp>
          <p:sp>
            <p:nvSpPr>
              <p:cNvPr id="459832" name="Rectangle 126"/>
              <p:cNvSpPr>
                <a:spLocks noChangeArrowheads="1"/>
              </p:cNvSpPr>
              <p:nvPr/>
            </p:nvSpPr>
            <p:spPr bwMode="auto">
              <a:xfrm>
                <a:off x="1429" y="845"/>
                <a:ext cx="1285" cy="273"/>
              </a:xfrm>
              <a:prstGeom prst="rect">
                <a:avLst/>
              </a:prstGeom>
              <a:solidFill>
                <a:srgbClr val="CC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15000"/>
                  </a:spcBef>
                  <a:buClr>
                    <a:srgbClr val="000000"/>
                  </a:buClr>
                  <a:buSzPct val="100000"/>
                  <a:buFont typeface="Times New Roman" panose="02020603050405020304" pitchFamily="18" charset="0"/>
                  <a:buNone/>
                </a:pPr>
                <a:r>
                  <a:rPr lang="ja-JP"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rPr>
                  <a:t>わたし　は</a:t>
                </a:r>
                <a:endParaRPr lang="fr-FR"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endParaRPr>
              </a:p>
            </p:txBody>
          </p:sp>
          <p:sp>
            <p:nvSpPr>
              <p:cNvPr id="459833" name="Line 138"/>
              <p:cNvSpPr>
                <a:spLocks noChangeShapeType="1"/>
              </p:cNvSpPr>
              <p:nvPr/>
            </p:nvSpPr>
            <p:spPr bwMode="auto">
              <a:xfrm>
                <a:off x="1429" y="845"/>
                <a:ext cx="3855"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34" name="Line 139"/>
              <p:cNvSpPr>
                <a:spLocks noChangeShapeType="1"/>
              </p:cNvSpPr>
              <p:nvPr/>
            </p:nvSpPr>
            <p:spPr bwMode="auto">
              <a:xfrm>
                <a:off x="1429" y="1118"/>
                <a:ext cx="385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35" name="Line 140"/>
              <p:cNvSpPr>
                <a:spLocks noChangeShapeType="1"/>
              </p:cNvSpPr>
              <p:nvPr/>
            </p:nvSpPr>
            <p:spPr bwMode="auto">
              <a:xfrm>
                <a:off x="1429" y="1374"/>
                <a:ext cx="385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36" name="Line 141"/>
              <p:cNvSpPr>
                <a:spLocks noChangeShapeType="1"/>
              </p:cNvSpPr>
              <p:nvPr/>
            </p:nvSpPr>
            <p:spPr bwMode="auto">
              <a:xfrm>
                <a:off x="1429" y="1630"/>
                <a:ext cx="385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37" name="Line 142"/>
              <p:cNvSpPr>
                <a:spLocks noChangeShapeType="1"/>
              </p:cNvSpPr>
              <p:nvPr/>
            </p:nvSpPr>
            <p:spPr bwMode="auto">
              <a:xfrm>
                <a:off x="1429" y="1943"/>
                <a:ext cx="3855"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38" name="Line 143"/>
              <p:cNvSpPr>
                <a:spLocks noChangeShapeType="1"/>
              </p:cNvSpPr>
              <p:nvPr/>
            </p:nvSpPr>
            <p:spPr bwMode="auto">
              <a:xfrm>
                <a:off x="1429" y="845"/>
                <a:ext cx="0" cy="1098"/>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39" name="Line 144"/>
              <p:cNvSpPr>
                <a:spLocks noChangeShapeType="1"/>
              </p:cNvSpPr>
              <p:nvPr/>
            </p:nvSpPr>
            <p:spPr bwMode="auto">
              <a:xfrm>
                <a:off x="2714" y="845"/>
                <a:ext cx="0" cy="109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40" name="Line 145"/>
              <p:cNvSpPr>
                <a:spLocks noChangeShapeType="1"/>
              </p:cNvSpPr>
              <p:nvPr/>
            </p:nvSpPr>
            <p:spPr bwMode="auto">
              <a:xfrm>
                <a:off x="3999" y="845"/>
                <a:ext cx="0" cy="109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9841" name="Line 146"/>
              <p:cNvSpPr>
                <a:spLocks noChangeShapeType="1"/>
              </p:cNvSpPr>
              <p:nvPr/>
            </p:nvSpPr>
            <p:spPr bwMode="auto">
              <a:xfrm>
                <a:off x="5284" y="845"/>
                <a:ext cx="0" cy="1098"/>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spTree>
    <p:extLst>
      <p:ext uri="{BB962C8B-B14F-4D97-AF65-F5344CB8AC3E}">
        <p14:creationId xmlns:p14="http://schemas.microsoft.com/office/powerpoint/2010/main" val="39000419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09450"/>
                                        </p:tgtEl>
                                        <p:attrNameLst>
                                          <p:attrName>style.visibility</p:attrName>
                                        </p:attrNameLst>
                                      </p:cBhvr>
                                      <p:to>
                                        <p:strVal val="visible"/>
                                      </p:to>
                                    </p:set>
                                    <p:anim calcmode="lin" valueType="num">
                                      <p:cBhvr additive="base">
                                        <p:cTn id="7" dur="2000" fill="hold"/>
                                        <p:tgtEl>
                                          <p:spTgt spid="609450"/>
                                        </p:tgtEl>
                                        <p:attrNameLst>
                                          <p:attrName>ppt_x</p:attrName>
                                        </p:attrNameLst>
                                      </p:cBhvr>
                                      <p:tavLst>
                                        <p:tav tm="0">
                                          <p:val>
                                            <p:strVal val="1+#ppt_w/2"/>
                                          </p:val>
                                        </p:tav>
                                        <p:tav tm="100000">
                                          <p:val>
                                            <p:strVal val="#ppt_x"/>
                                          </p:val>
                                        </p:tav>
                                      </p:tavLst>
                                    </p:anim>
                                    <p:anim calcmode="lin" valueType="num">
                                      <p:cBhvr additive="base">
                                        <p:cTn id="8" dur="2000" fill="hold"/>
                                        <p:tgtEl>
                                          <p:spTgt spid="6094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2" fill="hold" nodeType="afterEffect">
                                  <p:stCondLst>
                                    <p:cond delay="2500"/>
                                  </p:stCondLst>
                                  <p:childTnLst>
                                    <p:set>
                                      <p:cBhvr>
                                        <p:cTn id="11" dur="1" fill="hold">
                                          <p:stCondLst>
                                            <p:cond delay="0"/>
                                          </p:stCondLst>
                                        </p:cTn>
                                        <p:tgtEl>
                                          <p:spTgt spid="609348"/>
                                        </p:tgtEl>
                                        <p:attrNameLst>
                                          <p:attrName>style.visibility</p:attrName>
                                        </p:attrNameLst>
                                      </p:cBhvr>
                                      <p:to>
                                        <p:strVal val="visible"/>
                                      </p:to>
                                    </p:set>
                                    <p:anim calcmode="lin" valueType="num">
                                      <p:cBhvr additive="base">
                                        <p:cTn id="12" dur="2000" fill="hold"/>
                                        <p:tgtEl>
                                          <p:spTgt spid="609348"/>
                                        </p:tgtEl>
                                        <p:attrNameLst>
                                          <p:attrName>ppt_x</p:attrName>
                                        </p:attrNameLst>
                                      </p:cBhvr>
                                      <p:tavLst>
                                        <p:tav tm="0">
                                          <p:val>
                                            <p:strVal val="1+#ppt_w/2"/>
                                          </p:val>
                                        </p:tav>
                                        <p:tav tm="100000">
                                          <p:val>
                                            <p:strVal val="#ppt_x"/>
                                          </p:val>
                                        </p:tav>
                                      </p:tavLst>
                                    </p:anim>
                                    <p:anim calcmode="lin" valueType="num">
                                      <p:cBhvr additive="base">
                                        <p:cTn id="13" dur="2000" fill="hold"/>
                                        <p:tgtEl>
                                          <p:spTgt spid="60934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nodeType="after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9842"/>
                                        </p:tgtEl>
                                        <p:attrNameLst>
                                          <p:attrName>style.visibility</p:attrName>
                                        </p:attrNameLst>
                                      </p:cBhvr>
                                      <p:to>
                                        <p:strVal val="visible"/>
                                      </p:to>
                                    </p:set>
                                    <p:animEffect transition="in" filter="wipe(left)">
                                      <p:cBhvr>
                                        <p:cTn id="18" dur="1000"/>
                                        <p:tgtEl>
                                          <p:spTgt spid="459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5" name="AutoShape 11"/>
          <p:cNvSpPr>
            <a:spLocks noChangeArrowheads="1"/>
          </p:cNvSpPr>
          <p:nvPr/>
        </p:nvSpPr>
        <p:spPr bwMode="auto">
          <a:xfrm>
            <a:off x="36513" y="2132856"/>
            <a:ext cx="9144000" cy="1871663"/>
          </a:xfrm>
          <a:prstGeom prst="wedgeEllipseCallout">
            <a:avLst>
              <a:gd name="adj1" fmla="val 14046"/>
              <a:gd name="adj2" fmla="val 91477"/>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ja-JP" altLang="fr-FR" sz="2400" b="1" dirty="0"/>
              <a:t>その後、この能力は日本語で文を構成する助けになりました。そして学びたい他の言語においても自由に使える能力なのです。</a:t>
            </a:r>
            <a:r>
              <a:rPr lang="fr-FR" altLang="ja-JP" sz="2400" b="1" dirty="0"/>
              <a:t>…</a:t>
            </a:r>
            <a:endParaRPr lang="fr-FR" altLang="fr-FR" sz="2400" b="1" dirty="0"/>
          </a:p>
        </p:txBody>
      </p:sp>
      <p:sp>
        <p:nvSpPr>
          <p:cNvPr id="2" name="AutoShape 11"/>
          <p:cNvSpPr>
            <a:spLocks noChangeArrowheads="1"/>
          </p:cNvSpPr>
          <p:nvPr/>
        </p:nvSpPr>
        <p:spPr bwMode="auto">
          <a:xfrm>
            <a:off x="0" y="0"/>
            <a:ext cx="9144000" cy="1989138"/>
          </a:xfrm>
          <a:prstGeom prst="wedgeEllipseCallout">
            <a:avLst>
              <a:gd name="adj1" fmla="val 28231"/>
              <a:gd name="adj2" fmla="val 55347"/>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ja-JP" altLang="fr-FR" sz="2400" b="1" dirty="0"/>
              <a:t>ドイツ語の学習中に、動詞を最後に置いて文を構成する能力を自分の複言語能力に取り入れ</a:t>
            </a:r>
            <a:r>
              <a:rPr lang="ja-JP" altLang="en-US" sz="2400" b="1" dirty="0"/>
              <a:t>ました</a:t>
            </a:r>
            <a:r>
              <a:rPr lang="ja-JP" altLang="fr-FR" sz="2400" b="1" dirty="0"/>
              <a:t>。</a:t>
            </a:r>
            <a:endParaRPr lang="fr-FR" altLang="fr-FR" sz="2400" b="1" dirty="0"/>
          </a:p>
        </p:txBody>
      </p:sp>
      <p:sp>
        <p:nvSpPr>
          <p:cNvPr id="3" name="AutoShape 11"/>
          <p:cNvSpPr>
            <a:spLocks noChangeArrowheads="1"/>
          </p:cNvSpPr>
          <p:nvPr/>
        </p:nvSpPr>
        <p:spPr bwMode="auto">
          <a:xfrm>
            <a:off x="0" y="4365104"/>
            <a:ext cx="9144000" cy="2205037"/>
          </a:xfrm>
          <a:prstGeom prst="wedgeEllipseCallout">
            <a:avLst>
              <a:gd name="adj1" fmla="val -33213"/>
              <a:gd name="adj2" fmla="val -56481"/>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ja-JP" altLang="fr-FR" sz="2400" b="1" dirty="0">
                <a:solidFill>
                  <a:srgbClr val="CC0066"/>
                </a:solidFill>
              </a:rPr>
              <a:t>つまり、私の複言語能力は包括的なのものといえます。</a:t>
            </a:r>
            <a:r>
              <a:rPr lang="ja-JP" altLang="fr-FR" sz="2400" b="1" dirty="0"/>
              <a:t>日本語を話そうとするときには、私は日本語とドイツ語の両方に</a:t>
            </a:r>
            <a:r>
              <a:rPr lang="ja-JP" altLang="fr-FR" sz="2400" b="1" dirty="0">
                <a:solidFill>
                  <a:srgbClr val="CC0066"/>
                </a:solidFill>
              </a:rPr>
              <a:t>共通の</a:t>
            </a:r>
            <a:r>
              <a:rPr lang="ja-JP" altLang="fr-FR" sz="2400" b="1" dirty="0"/>
              <a:t>能力を使用するのです！！</a:t>
            </a:r>
            <a:endParaRPr lang="fr-FR" altLang="fr-FR" sz="2400" b="1" dirty="0"/>
          </a:p>
        </p:txBody>
      </p:sp>
      <p:sp>
        <p:nvSpPr>
          <p:cNvPr id="5" name="Espace réservé du numéro de diapositive 4"/>
          <p:cNvSpPr>
            <a:spLocks noGrp="1"/>
          </p:cNvSpPr>
          <p:nvPr>
            <p:ph type="sldNum" sz="quarter" idx="12"/>
          </p:nvPr>
        </p:nvSpPr>
        <p:spPr/>
        <p:txBody>
          <a:bodyPr/>
          <a:lstStyle/>
          <a:p>
            <a:pPr>
              <a:defRPr/>
            </a:pPr>
            <a:fld id="{98A05B4A-660E-4FF3-A4DF-D00CCA8BA4B2}" type="slidenum">
              <a:rPr lang="fr-FR" smtClean="0"/>
              <a:pPr>
                <a:defRPr/>
              </a:pPr>
              <a:t>7</a:t>
            </a:fld>
            <a:endParaRPr lang="fr-FR"/>
          </a:p>
        </p:txBody>
      </p:sp>
    </p:spTree>
    <p:extLst>
      <p:ext uri="{BB962C8B-B14F-4D97-AF65-F5344CB8AC3E}">
        <p14:creationId xmlns:p14="http://schemas.microsoft.com/office/powerpoint/2010/main" val="20767621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3435"/>
                                        </p:tgtEl>
                                        <p:attrNameLst>
                                          <p:attrName>style.visibility</p:attrName>
                                        </p:attrNameLst>
                                      </p:cBhvr>
                                      <p:to>
                                        <p:strVal val="visible"/>
                                      </p:to>
                                    </p:set>
                                    <p:animEffect transition="in" filter="wipe(down)">
                                      <p:cBhvr>
                                        <p:cTn id="12" dur="1000"/>
                                        <p:tgtEl>
                                          <p:spTgt spid="103435"/>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8</a:t>
            </a:fld>
            <a:endParaRPr lang="fr-FR" dirty="0"/>
          </a:p>
        </p:txBody>
      </p:sp>
      <p:sp>
        <p:nvSpPr>
          <p:cNvPr id="9" name="ZoneTexte 8"/>
          <p:cNvSpPr txBox="1"/>
          <p:nvPr/>
        </p:nvSpPr>
        <p:spPr>
          <a:xfrm>
            <a:off x="251520" y="1220559"/>
            <a:ext cx="8598413" cy="830997"/>
          </a:xfrm>
          <a:prstGeom prst="rect">
            <a:avLst/>
          </a:prstGeom>
          <a:solidFill>
            <a:srgbClr val="FDFFE5">
              <a:alpha val="54902"/>
            </a:srgbClr>
          </a:solidFill>
          <a:ln>
            <a:solidFill>
              <a:schemeClr val="tx1"/>
            </a:solidFill>
          </a:ln>
        </p:spPr>
        <p:txBody>
          <a:bodyPr wrap="square" rtlCol="0">
            <a:spAutoFit/>
          </a:bodyPr>
          <a:lstStyle/>
          <a:p>
            <a:r>
              <a:rPr lang="ja-JP" altLang="fr-FR" sz="2400" b="1" dirty="0"/>
              <a:t>この複言語能力の概念は、何十年にわたる言語習得と言語使用に関する心理言語学の研究に依拠する。</a:t>
            </a:r>
            <a:endParaRPr lang="en-US" sz="2400" b="1" dirty="0"/>
          </a:p>
        </p:txBody>
      </p:sp>
      <p:sp>
        <p:nvSpPr>
          <p:cNvPr id="10" name="ZoneTexte 9"/>
          <p:cNvSpPr txBox="1"/>
          <p:nvPr/>
        </p:nvSpPr>
        <p:spPr>
          <a:xfrm>
            <a:off x="272793" y="2996952"/>
            <a:ext cx="8598413" cy="2677656"/>
          </a:xfrm>
          <a:prstGeom prst="rect">
            <a:avLst/>
          </a:prstGeom>
          <a:solidFill>
            <a:srgbClr val="FDFFE5">
              <a:alpha val="54902"/>
            </a:srgbClr>
          </a:solidFill>
          <a:ln>
            <a:solidFill>
              <a:schemeClr val="tx1"/>
            </a:solidFill>
          </a:ln>
        </p:spPr>
        <p:txBody>
          <a:bodyPr wrap="square" rtlCol="0">
            <a:spAutoFit/>
          </a:bodyPr>
          <a:lstStyle/>
          <a:p>
            <a:r>
              <a:rPr lang="ja-JP" altLang="fr-FR" sz="2400" b="1" dirty="0"/>
              <a:t>この“全体論的”（包括的）視点の発展経緯の概要については、以下を参照</a:t>
            </a:r>
            <a:endParaRPr lang="fr-FR" altLang="ja-JP" sz="2400" b="1" dirty="0"/>
          </a:p>
          <a:p>
            <a:endParaRPr lang="en-US" sz="2400" b="1" dirty="0"/>
          </a:p>
          <a:p>
            <a:r>
              <a:rPr lang="en-US" sz="2400" b="1" dirty="0" err="1"/>
              <a:t>Jessner</a:t>
            </a:r>
            <a:r>
              <a:rPr lang="en-US" sz="2400" b="1" dirty="0"/>
              <a:t> (2008). </a:t>
            </a:r>
            <a:r>
              <a:rPr lang="en-US" sz="2400" b="1" i="1" dirty="0"/>
              <a:t>Multicompetence approaches to language proficiency development in multilingual education</a:t>
            </a:r>
            <a:r>
              <a:rPr lang="en-US" sz="2400" b="1" dirty="0"/>
              <a:t>. </a:t>
            </a:r>
          </a:p>
          <a:p>
            <a:endParaRPr lang="en-US" sz="2400" b="1" dirty="0"/>
          </a:p>
          <a:p>
            <a:r>
              <a:rPr lang="ja-JP" altLang="fr-FR" sz="2400" b="1" dirty="0"/>
              <a:t>いくつかの重要な構成概念について</a:t>
            </a:r>
            <a:r>
              <a:rPr lang="fr-FR" altLang="ja-JP" sz="2400" b="1" dirty="0"/>
              <a:t>…</a:t>
            </a:r>
            <a:endParaRPr lang="en-US" sz="2400" b="1" dirty="0"/>
          </a:p>
        </p:txBody>
      </p:sp>
      <p:sp>
        <p:nvSpPr>
          <p:cNvPr id="11" name="Rectangle 10"/>
          <p:cNvSpPr/>
          <p:nvPr/>
        </p:nvSpPr>
        <p:spPr bwMode="auto">
          <a:xfrm>
            <a:off x="6019800" y="5023813"/>
            <a:ext cx="3016696" cy="936104"/>
          </a:xfrm>
          <a:prstGeom prst="wedgeRectCallout">
            <a:avLst>
              <a:gd name="adj1" fmla="val -67638"/>
              <a:gd name="adj2" fmla="val -7995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ja-JP" altLang="fr-FR" sz="2400" dirty="0"/>
              <a:t>私たちの専門用語では“複言語”</a:t>
            </a:r>
            <a:endParaRPr kumimoji="0" lang="fr-FR" sz="24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92624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172577216"/>
              </p:ext>
            </p:extLst>
          </p:nvPr>
        </p:nvGraphicFramePr>
        <p:xfrm>
          <a:off x="467544" y="476672"/>
          <a:ext cx="8136904"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pPr>
              <a:defRPr/>
            </a:pPr>
            <a:r>
              <a:rPr lang="en-US"/>
              <a:t>M. Candelier Tokyo 01/02/18</a:t>
            </a:r>
            <a:endParaRPr lang="fr-FR"/>
          </a:p>
        </p:txBody>
      </p:sp>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9</a:t>
            </a:fld>
            <a:endParaRPr lang="fr-FR"/>
          </a:p>
        </p:txBody>
      </p:sp>
    </p:spTree>
    <p:extLst>
      <p:ext uri="{BB962C8B-B14F-4D97-AF65-F5344CB8AC3E}">
        <p14:creationId xmlns:p14="http://schemas.microsoft.com/office/powerpoint/2010/main" val="4194708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13253</TotalTime>
  <Words>9535</Words>
  <Application>Microsoft Office PowerPoint</Application>
  <PresentationFormat>Affichage à l'écran (4:3)</PresentationFormat>
  <Paragraphs>613</Paragraphs>
  <Slides>55</Slides>
  <Notes>53</Notes>
  <HiddenSlides>0</HiddenSlides>
  <MMClips>0</MMClips>
  <ScaleCrop>false</ScaleCrop>
  <HeadingPairs>
    <vt:vector size="6" baseType="variant">
      <vt:variant>
        <vt:lpstr>Polices utilisées</vt:lpstr>
      </vt:variant>
      <vt:variant>
        <vt:i4>8</vt:i4>
      </vt:variant>
      <vt:variant>
        <vt:lpstr>Thème</vt:lpstr>
      </vt:variant>
      <vt:variant>
        <vt:i4>4</vt:i4>
      </vt:variant>
      <vt:variant>
        <vt:lpstr>Titres des diapositives</vt:lpstr>
      </vt:variant>
      <vt:variant>
        <vt:i4>55</vt:i4>
      </vt:variant>
    </vt:vector>
  </HeadingPairs>
  <TitlesOfParts>
    <vt:vector size="67" baseType="lpstr">
      <vt:lpstr>ＭＳ Ｐゴシック</vt:lpstr>
      <vt:lpstr>ＭＳ Ｐゴシック</vt:lpstr>
      <vt:lpstr>SimSun</vt:lpstr>
      <vt:lpstr>Arial</vt:lpstr>
      <vt:lpstr>Arial Narrow</vt:lpstr>
      <vt:lpstr>Calibri</vt:lpstr>
      <vt:lpstr>DejaVu Sans</vt:lpstr>
      <vt:lpstr>Times New Roman</vt:lpstr>
      <vt:lpstr>Organigramme hiérarchique</vt:lpstr>
      <vt:lpstr>1_Organigramme hiérarchique</vt:lpstr>
      <vt:lpstr>4_Organigramme hiérarchique</vt:lpstr>
      <vt:lpstr>3_Organigramme hiérarchique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Anna</dc:creator>
  <cp:lastModifiedBy>Michel Candelier</cp:lastModifiedBy>
  <cp:revision>579</cp:revision>
  <dcterms:created xsi:type="dcterms:W3CDTF">2014-02-11T21:38:14Z</dcterms:created>
  <dcterms:modified xsi:type="dcterms:W3CDTF">2018-02-04T14:54:34Z</dcterms:modified>
</cp:coreProperties>
</file>