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2.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87" r:id="rId2"/>
    <p:sldMasterId id="2147483726" r:id="rId3"/>
    <p:sldMasterId id="2147483738" r:id="rId4"/>
  </p:sldMasterIdLst>
  <p:notesMasterIdLst>
    <p:notesMasterId r:id="rId60"/>
  </p:notesMasterIdLst>
  <p:sldIdLst>
    <p:sldId id="404" r:id="rId5"/>
    <p:sldId id="306" r:id="rId6"/>
    <p:sldId id="457" r:id="rId7"/>
    <p:sldId id="455" r:id="rId8"/>
    <p:sldId id="465" r:id="rId9"/>
    <p:sldId id="460" r:id="rId10"/>
    <p:sldId id="461" r:id="rId11"/>
    <p:sldId id="476" r:id="rId12"/>
    <p:sldId id="467" r:id="rId13"/>
    <p:sldId id="478" r:id="rId14"/>
    <p:sldId id="471" r:id="rId15"/>
    <p:sldId id="480" r:id="rId16"/>
    <p:sldId id="482" r:id="rId17"/>
    <p:sldId id="483" r:id="rId18"/>
    <p:sldId id="487" r:id="rId19"/>
    <p:sldId id="491" r:id="rId20"/>
    <p:sldId id="479" r:id="rId21"/>
    <p:sldId id="492" r:id="rId22"/>
    <p:sldId id="494" r:id="rId23"/>
    <p:sldId id="495" r:id="rId24"/>
    <p:sldId id="496" r:id="rId25"/>
    <p:sldId id="497" r:id="rId26"/>
    <p:sldId id="498" r:id="rId27"/>
    <p:sldId id="541" r:id="rId28"/>
    <p:sldId id="542" r:id="rId29"/>
    <p:sldId id="545" r:id="rId30"/>
    <p:sldId id="550" r:id="rId31"/>
    <p:sldId id="549" r:id="rId32"/>
    <p:sldId id="552" r:id="rId33"/>
    <p:sldId id="557" r:id="rId34"/>
    <p:sldId id="556" r:id="rId35"/>
    <p:sldId id="502" r:id="rId36"/>
    <p:sldId id="456" r:id="rId37"/>
    <p:sldId id="505" r:id="rId38"/>
    <p:sldId id="506" r:id="rId39"/>
    <p:sldId id="504" r:id="rId40"/>
    <p:sldId id="503" r:id="rId41"/>
    <p:sldId id="308" r:id="rId42"/>
    <p:sldId id="511" r:id="rId43"/>
    <p:sldId id="558" r:id="rId44"/>
    <p:sldId id="560" r:id="rId45"/>
    <p:sldId id="559" r:id="rId46"/>
    <p:sldId id="515" r:id="rId47"/>
    <p:sldId id="526" r:id="rId48"/>
    <p:sldId id="533" r:id="rId49"/>
    <p:sldId id="534" r:id="rId50"/>
    <p:sldId id="538" r:id="rId51"/>
    <p:sldId id="539" r:id="rId52"/>
    <p:sldId id="540" r:id="rId53"/>
    <p:sldId id="527" r:id="rId54"/>
    <p:sldId id="528" r:id="rId55"/>
    <p:sldId id="529" r:id="rId56"/>
    <p:sldId id="531" r:id="rId57"/>
    <p:sldId id="544" r:id="rId58"/>
    <p:sldId id="562" r:id="rId59"/>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 Candelier" initials="MC" lastIdx="3" clrIdx="0">
    <p:extLst>
      <p:ext uri="{19B8F6BF-5375-455C-9EA6-DF929625EA0E}">
        <p15:presenceInfo xmlns:p15="http://schemas.microsoft.com/office/powerpoint/2012/main" userId="f46e230463818f3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DFFE5"/>
    <a:srgbClr val="FF9D67"/>
    <a:srgbClr val="FFCC66"/>
    <a:srgbClr val="CB0066"/>
    <a:srgbClr val="99FF99"/>
    <a:srgbClr val="66FF99"/>
    <a:srgbClr val="983300"/>
    <a:srgbClr val="CCFF66"/>
    <a:srgbClr val="993300"/>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460" autoAdjust="0"/>
    <p:restoredTop sz="54575" autoAdjust="0"/>
  </p:normalViewPr>
  <p:slideViewPr>
    <p:cSldViewPr>
      <p:cViewPr varScale="1">
        <p:scale>
          <a:sx n="44" d="100"/>
          <a:sy n="44" d="100"/>
        </p:scale>
        <p:origin x="156" y="150"/>
      </p:cViewPr>
      <p:guideLst>
        <p:guide orient="horz" pos="2160"/>
        <p:guide pos="2880"/>
      </p:guideLst>
    </p:cSldViewPr>
  </p:slideViewPr>
  <p:outlineViewPr>
    <p:cViewPr>
      <p:scale>
        <a:sx n="33" d="100"/>
        <a:sy n="33" d="100"/>
      </p:scale>
      <p:origin x="0" y="-10404"/>
    </p:cViewPr>
  </p:outlineViewPr>
  <p:notesTextViewPr>
    <p:cViewPr>
      <p:scale>
        <a:sx n="125" d="100"/>
        <a:sy n="125" d="100"/>
      </p:scale>
      <p:origin x="0" y="0"/>
    </p:cViewPr>
  </p:notesTextViewPr>
  <p:sorterViewPr>
    <p:cViewPr varScale="1">
      <p:scale>
        <a:sx n="1" d="1"/>
        <a:sy n="1" d="1"/>
      </p:scale>
      <p:origin x="0" y="-2287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1-16T09:33:56.068" idx="1">
    <p:pos x="5602" y="965"/>
    <p:text>The Franch text is not to be translated !!!!! Just tranlate "Try to understand it!"</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1-16T11:23:08.996" idx="2">
    <p:pos x="5486" y="2578"/>
    <p:text>Trnslate only : "Also in general areas of vocabulary !" and "Taken from"</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5B7088-24B0-4C31-A14B-E42F488C5E48}"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fr-FR"/>
        </a:p>
      </dgm:t>
    </dgm:pt>
    <dgm:pt modelId="{92379A72-6E51-41F1-A5E6-4D0C5655131B}">
      <dgm:prSet phldrT="[Texte]"/>
      <dgm:spPr/>
      <dgm:t>
        <a:bodyPr/>
        <a:lstStyle/>
        <a:p>
          <a:r>
            <a:rPr lang="en-US" i="1" dirty="0" err="1">
              <a:solidFill>
                <a:srgbClr val="CC0066"/>
              </a:solidFill>
            </a:rPr>
            <a:t>Grosjean’s</a:t>
          </a:r>
          <a:r>
            <a:rPr lang="en-US" i="1" dirty="0">
              <a:solidFill>
                <a:srgbClr val="CC0066"/>
              </a:solidFill>
            </a:rPr>
            <a:t> work </a:t>
          </a:r>
          <a:r>
            <a:rPr lang="en-US" i="1" dirty="0"/>
            <a:t>(1985) </a:t>
          </a:r>
          <a:br>
            <a:rPr lang="en-US" i="1" dirty="0"/>
          </a:br>
          <a:r>
            <a:rPr lang="en-US" i="1" dirty="0"/>
            <a:t>A holistic view of bilingualism</a:t>
          </a:r>
        </a:p>
        <a:p>
          <a:r>
            <a:rPr lang="en-US" i="1" dirty="0"/>
            <a:t>He strongly influenced both</a:t>
          </a:r>
          <a:r>
            <a:rPr lang="en-US" dirty="0"/>
            <a:t>…</a:t>
          </a:r>
          <a:endParaRPr lang="fr-FR" dirty="0"/>
        </a:p>
      </dgm:t>
    </dgm:pt>
    <dgm:pt modelId="{8C418C0E-3C55-42A6-8B0A-0983BAA155DC}" type="parTrans" cxnId="{281FD918-732C-4BFA-96B7-6E0AF895CA6C}">
      <dgm:prSet/>
      <dgm:spPr/>
      <dgm:t>
        <a:bodyPr/>
        <a:lstStyle/>
        <a:p>
          <a:endParaRPr lang="fr-FR"/>
        </a:p>
      </dgm:t>
    </dgm:pt>
    <dgm:pt modelId="{C0D35C4B-004D-4A40-8176-608DFBB8F262}" type="sibTrans" cxnId="{281FD918-732C-4BFA-96B7-6E0AF895CA6C}">
      <dgm:prSet/>
      <dgm:spPr/>
      <dgm:t>
        <a:bodyPr/>
        <a:lstStyle/>
        <a:p>
          <a:endParaRPr lang="fr-FR"/>
        </a:p>
      </dgm:t>
    </dgm:pt>
    <dgm:pt modelId="{061253A7-906B-4CFE-8358-028D682B0C64}">
      <dgm:prSet phldrT="[Texte]"/>
      <dgm:spPr/>
      <dgm:t>
        <a:bodyPr/>
        <a:lstStyle/>
        <a:p>
          <a:r>
            <a:rPr lang="fr-FR" i="1" dirty="0"/>
            <a:t>… </a:t>
          </a:r>
          <a:r>
            <a:rPr lang="fr-FR" i="1" dirty="0" err="1">
              <a:solidFill>
                <a:srgbClr val="CC0066"/>
              </a:solidFill>
            </a:rPr>
            <a:t>Cook’s</a:t>
          </a:r>
          <a:r>
            <a:rPr lang="fr-FR" i="1" dirty="0">
              <a:solidFill>
                <a:srgbClr val="CC0066"/>
              </a:solidFill>
            </a:rPr>
            <a:t> concept </a:t>
          </a:r>
          <a:r>
            <a:rPr lang="fr-FR" i="1" dirty="0"/>
            <a:t>of</a:t>
          </a:r>
        </a:p>
        <a:p>
          <a:r>
            <a:rPr lang="fr-FR" i="1" dirty="0" err="1"/>
            <a:t>multicompetence</a:t>
          </a:r>
          <a:r>
            <a:rPr lang="fr-FR" i="1" dirty="0"/>
            <a:t> </a:t>
          </a:r>
          <a:br>
            <a:rPr lang="fr-FR" i="1" dirty="0"/>
          </a:br>
          <a:r>
            <a:rPr lang="fr-FR" i="1" dirty="0"/>
            <a:t>(1991)…</a:t>
          </a:r>
        </a:p>
      </dgm:t>
    </dgm:pt>
    <dgm:pt modelId="{01E13994-1EC1-425B-AB89-28E6932807BA}" type="parTrans" cxnId="{07C616AD-C07E-4BF9-BEEB-FDE002751152}">
      <dgm:prSet/>
      <dgm:spPr/>
      <dgm:t>
        <a:bodyPr/>
        <a:lstStyle/>
        <a:p>
          <a:endParaRPr lang="fr-FR"/>
        </a:p>
      </dgm:t>
    </dgm:pt>
    <dgm:pt modelId="{FE4B855B-2384-4A71-B987-FD5BE3907951}" type="sibTrans" cxnId="{07C616AD-C07E-4BF9-BEEB-FDE002751152}">
      <dgm:prSet/>
      <dgm:spPr/>
      <dgm:t>
        <a:bodyPr/>
        <a:lstStyle/>
        <a:p>
          <a:endParaRPr lang="fr-FR"/>
        </a:p>
      </dgm:t>
    </dgm:pt>
    <dgm:pt modelId="{CACF5CEE-41DE-4983-A637-766D70CBDF19}">
      <dgm:prSet phldrT="[Texte]"/>
      <dgm:spPr/>
      <dgm:t>
        <a:bodyPr/>
        <a:lstStyle/>
        <a:p>
          <a:r>
            <a:rPr lang="en-US" i="1" dirty="0"/>
            <a:t>…and  </a:t>
          </a:r>
          <a:r>
            <a:rPr lang="en-US" i="1" dirty="0" err="1">
              <a:solidFill>
                <a:srgbClr val="CC0066"/>
              </a:solidFill>
            </a:rPr>
            <a:t>Herdina</a:t>
          </a:r>
          <a:r>
            <a:rPr lang="en-US" i="1" dirty="0">
              <a:solidFill>
                <a:srgbClr val="CC0066"/>
              </a:solidFill>
            </a:rPr>
            <a:t> and </a:t>
          </a:r>
          <a:r>
            <a:rPr lang="en-US" i="1" dirty="0" err="1">
              <a:solidFill>
                <a:srgbClr val="CC0066"/>
              </a:solidFill>
            </a:rPr>
            <a:t>Jessner’s</a:t>
          </a:r>
          <a:r>
            <a:rPr lang="en-US" i="1" dirty="0">
              <a:solidFill>
                <a:srgbClr val="FF0000"/>
              </a:solidFill>
            </a:rPr>
            <a:t> </a:t>
          </a:r>
          <a:r>
            <a:rPr lang="en-US" i="1" dirty="0"/>
            <a:t>(2002) dynamic </a:t>
          </a:r>
          <a:r>
            <a:rPr lang="en-US" i="1" dirty="0">
              <a:solidFill>
                <a:srgbClr val="CC0066"/>
              </a:solidFill>
            </a:rPr>
            <a:t>view of multilingual development </a:t>
          </a:r>
          <a:r>
            <a:rPr lang="en-US" i="1" dirty="0"/>
            <a:t>and </a:t>
          </a:r>
          <a:r>
            <a:rPr lang="en-US" i="1" dirty="0">
              <a:solidFill>
                <a:srgbClr val="CC0066"/>
              </a:solidFill>
            </a:rPr>
            <a:t>multilingual proficiency</a:t>
          </a:r>
          <a:endParaRPr lang="fr-FR" i="1" dirty="0">
            <a:solidFill>
              <a:srgbClr val="CC0066"/>
            </a:solidFill>
          </a:endParaRPr>
        </a:p>
      </dgm:t>
    </dgm:pt>
    <dgm:pt modelId="{5B95A9EB-B1FC-4444-8609-04A73CFF7000}" type="parTrans" cxnId="{BA573739-4788-4B80-BEA4-1F29E5D0BBCE}">
      <dgm:prSet/>
      <dgm:spPr/>
      <dgm:t>
        <a:bodyPr/>
        <a:lstStyle/>
        <a:p>
          <a:endParaRPr lang="fr-FR"/>
        </a:p>
      </dgm:t>
    </dgm:pt>
    <dgm:pt modelId="{2A7E397C-102A-44D1-ADC8-62627FFDEAD0}" type="sibTrans" cxnId="{BA573739-4788-4B80-BEA4-1F29E5D0BBCE}">
      <dgm:prSet/>
      <dgm:spPr/>
      <dgm:t>
        <a:bodyPr/>
        <a:lstStyle/>
        <a:p>
          <a:endParaRPr lang="fr-FR"/>
        </a:p>
      </dgm:t>
    </dgm:pt>
    <dgm:pt modelId="{EB942F39-3197-4201-8175-C372528BFC8E}" type="pres">
      <dgm:prSet presAssocID="{DF5B7088-24B0-4C31-A14B-E42F488C5E48}" presName="hierChild1" presStyleCnt="0">
        <dgm:presLayoutVars>
          <dgm:orgChart val="1"/>
          <dgm:chPref val="1"/>
          <dgm:dir/>
          <dgm:animOne val="branch"/>
          <dgm:animLvl val="lvl"/>
          <dgm:resizeHandles/>
        </dgm:presLayoutVars>
      </dgm:prSet>
      <dgm:spPr/>
      <dgm:t>
        <a:bodyPr/>
        <a:lstStyle/>
        <a:p>
          <a:endParaRPr lang="fr-FR"/>
        </a:p>
      </dgm:t>
    </dgm:pt>
    <dgm:pt modelId="{2A18E9C8-C568-4B5B-AB6E-9C9B2A831930}" type="pres">
      <dgm:prSet presAssocID="{92379A72-6E51-41F1-A5E6-4D0C5655131B}" presName="hierRoot1" presStyleCnt="0">
        <dgm:presLayoutVars>
          <dgm:hierBranch val="init"/>
        </dgm:presLayoutVars>
      </dgm:prSet>
      <dgm:spPr/>
    </dgm:pt>
    <dgm:pt modelId="{1E9C1634-236F-474F-95F9-EB2C958FBF94}" type="pres">
      <dgm:prSet presAssocID="{92379A72-6E51-41F1-A5E6-4D0C5655131B}" presName="rootComposite1" presStyleCnt="0"/>
      <dgm:spPr/>
    </dgm:pt>
    <dgm:pt modelId="{01E3E473-2A86-40D1-B522-D3D71133943F}" type="pres">
      <dgm:prSet presAssocID="{92379A72-6E51-41F1-A5E6-4D0C5655131B}" presName="rootText1" presStyleLbl="node0" presStyleIdx="0" presStyleCnt="1">
        <dgm:presLayoutVars>
          <dgm:chPref val="3"/>
        </dgm:presLayoutVars>
      </dgm:prSet>
      <dgm:spPr/>
      <dgm:t>
        <a:bodyPr/>
        <a:lstStyle/>
        <a:p>
          <a:endParaRPr lang="fr-FR"/>
        </a:p>
      </dgm:t>
    </dgm:pt>
    <dgm:pt modelId="{90A086CF-8556-4D7E-98E7-613B2B73ADCE}" type="pres">
      <dgm:prSet presAssocID="{92379A72-6E51-41F1-A5E6-4D0C5655131B}" presName="rootConnector1" presStyleLbl="node1" presStyleIdx="0" presStyleCnt="0"/>
      <dgm:spPr/>
      <dgm:t>
        <a:bodyPr/>
        <a:lstStyle/>
        <a:p>
          <a:endParaRPr lang="fr-FR"/>
        </a:p>
      </dgm:t>
    </dgm:pt>
    <dgm:pt modelId="{1766D15F-70D6-4649-B99B-9A13DBEC4543}" type="pres">
      <dgm:prSet presAssocID="{92379A72-6E51-41F1-A5E6-4D0C5655131B}" presName="hierChild2" presStyleCnt="0"/>
      <dgm:spPr/>
    </dgm:pt>
    <dgm:pt modelId="{4BDE4066-7063-4DE1-BCBC-21D977FE6EA4}" type="pres">
      <dgm:prSet presAssocID="{01E13994-1EC1-425B-AB89-28E6932807BA}" presName="Name37" presStyleLbl="parChTrans1D2" presStyleIdx="0" presStyleCnt="2"/>
      <dgm:spPr/>
      <dgm:t>
        <a:bodyPr/>
        <a:lstStyle/>
        <a:p>
          <a:endParaRPr lang="fr-FR"/>
        </a:p>
      </dgm:t>
    </dgm:pt>
    <dgm:pt modelId="{15AC5E70-93DE-42CF-88A9-9285C2FF13FD}" type="pres">
      <dgm:prSet presAssocID="{061253A7-906B-4CFE-8358-028D682B0C64}" presName="hierRoot2" presStyleCnt="0">
        <dgm:presLayoutVars>
          <dgm:hierBranch val="init"/>
        </dgm:presLayoutVars>
      </dgm:prSet>
      <dgm:spPr/>
    </dgm:pt>
    <dgm:pt modelId="{CE32A3BE-6FE2-47EA-802C-28D6023C1669}" type="pres">
      <dgm:prSet presAssocID="{061253A7-906B-4CFE-8358-028D682B0C64}" presName="rootComposite" presStyleCnt="0"/>
      <dgm:spPr/>
    </dgm:pt>
    <dgm:pt modelId="{8EA09488-222E-4154-A64F-1589CE810164}" type="pres">
      <dgm:prSet presAssocID="{061253A7-906B-4CFE-8358-028D682B0C64}" presName="rootText" presStyleLbl="node2" presStyleIdx="0" presStyleCnt="2">
        <dgm:presLayoutVars>
          <dgm:chPref val="3"/>
        </dgm:presLayoutVars>
      </dgm:prSet>
      <dgm:spPr/>
      <dgm:t>
        <a:bodyPr/>
        <a:lstStyle/>
        <a:p>
          <a:endParaRPr lang="fr-FR"/>
        </a:p>
      </dgm:t>
    </dgm:pt>
    <dgm:pt modelId="{496A55BB-22AA-4ABC-BF73-C6BCC1103A86}" type="pres">
      <dgm:prSet presAssocID="{061253A7-906B-4CFE-8358-028D682B0C64}" presName="rootConnector" presStyleLbl="node2" presStyleIdx="0" presStyleCnt="2"/>
      <dgm:spPr/>
      <dgm:t>
        <a:bodyPr/>
        <a:lstStyle/>
        <a:p>
          <a:endParaRPr lang="fr-FR"/>
        </a:p>
      </dgm:t>
    </dgm:pt>
    <dgm:pt modelId="{0DFE69F3-7BD9-43D1-A82F-E19142E272BE}" type="pres">
      <dgm:prSet presAssocID="{061253A7-906B-4CFE-8358-028D682B0C64}" presName="hierChild4" presStyleCnt="0"/>
      <dgm:spPr/>
    </dgm:pt>
    <dgm:pt modelId="{2418A821-1B90-403B-B04E-9921B776C888}" type="pres">
      <dgm:prSet presAssocID="{061253A7-906B-4CFE-8358-028D682B0C64}" presName="hierChild5" presStyleCnt="0"/>
      <dgm:spPr/>
    </dgm:pt>
    <dgm:pt modelId="{A51A6BB4-F06B-4FC2-899D-1DED5965CDFF}" type="pres">
      <dgm:prSet presAssocID="{5B95A9EB-B1FC-4444-8609-04A73CFF7000}" presName="Name37" presStyleLbl="parChTrans1D2" presStyleIdx="1" presStyleCnt="2"/>
      <dgm:spPr/>
      <dgm:t>
        <a:bodyPr/>
        <a:lstStyle/>
        <a:p>
          <a:endParaRPr lang="fr-FR"/>
        </a:p>
      </dgm:t>
    </dgm:pt>
    <dgm:pt modelId="{3C1D674F-69C3-493D-B4D6-8B5DF1233CE4}" type="pres">
      <dgm:prSet presAssocID="{CACF5CEE-41DE-4983-A637-766D70CBDF19}" presName="hierRoot2" presStyleCnt="0">
        <dgm:presLayoutVars>
          <dgm:hierBranch val="init"/>
        </dgm:presLayoutVars>
      </dgm:prSet>
      <dgm:spPr/>
    </dgm:pt>
    <dgm:pt modelId="{DA9D964C-FA47-4622-ACBC-BC96240E36A2}" type="pres">
      <dgm:prSet presAssocID="{CACF5CEE-41DE-4983-A637-766D70CBDF19}" presName="rootComposite" presStyleCnt="0"/>
      <dgm:spPr/>
    </dgm:pt>
    <dgm:pt modelId="{58D2E41C-E151-418A-92E2-1B98A947C3DE}" type="pres">
      <dgm:prSet presAssocID="{CACF5CEE-41DE-4983-A637-766D70CBDF19}" presName="rootText" presStyleLbl="node2" presStyleIdx="1" presStyleCnt="2">
        <dgm:presLayoutVars>
          <dgm:chPref val="3"/>
        </dgm:presLayoutVars>
      </dgm:prSet>
      <dgm:spPr/>
      <dgm:t>
        <a:bodyPr/>
        <a:lstStyle/>
        <a:p>
          <a:endParaRPr lang="fr-FR"/>
        </a:p>
      </dgm:t>
    </dgm:pt>
    <dgm:pt modelId="{4A7D4583-FFAB-4053-8C62-0E9CE752B09D}" type="pres">
      <dgm:prSet presAssocID="{CACF5CEE-41DE-4983-A637-766D70CBDF19}" presName="rootConnector" presStyleLbl="node2" presStyleIdx="1" presStyleCnt="2"/>
      <dgm:spPr/>
      <dgm:t>
        <a:bodyPr/>
        <a:lstStyle/>
        <a:p>
          <a:endParaRPr lang="fr-FR"/>
        </a:p>
      </dgm:t>
    </dgm:pt>
    <dgm:pt modelId="{35B28458-C46D-4CDC-A942-2866188F7C2E}" type="pres">
      <dgm:prSet presAssocID="{CACF5CEE-41DE-4983-A637-766D70CBDF19}" presName="hierChild4" presStyleCnt="0"/>
      <dgm:spPr/>
    </dgm:pt>
    <dgm:pt modelId="{AE47D608-B6FC-40E7-8A81-17DC2075C8BF}" type="pres">
      <dgm:prSet presAssocID="{CACF5CEE-41DE-4983-A637-766D70CBDF19}" presName="hierChild5" presStyleCnt="0"/>
      <dgm:spPr/>
    </dgm:pt>
    <dgm:pt modelId="{40B0C65A-BF70-49B2-B8C3-32B25CBF2545}" type="pres">
      <dgm:prSet presAssocID="{92379A72-6E51-41F1-A5E6-4D0C5655131B}" presName="hierChild3" presStyleCnt="0"/>
      <dgm:spPr/>
    </dgm:pt>
  </dgm:ptLst>
  <dgm:cxnLst>
    <dgm:cxn modelId="{742D2966-EE54-44ED-812F-933BB9DB0599}" type="presOf" srcId="{061253A7-906B-4CFE-8358-028D682B0C64}" destId="{8EA09488-222E-4154-A64F-1589CE810164}" srcOrd="0" destOrd="0" presId="urn:microsoft.com/office/officeart/2005/8/layout/orgChart1"/>
    <dgm:cxn modelId="{56678EB1-0F6E-4641-AB7C-1343219F3A67}" type="presOf" srcId="{01E13994-1EC1-425B-AB89-28E6932807BA}" destId="{4BDE4066-7063-4DE1-BCBC-21D977FE6EA4}" srcOrd="0" destOrd="0" presId="urn:microsoft.com/office/officeart/2005/8/layout/orgChart1"/>
    <dgm:cxn modelId="{667D6A91-21C2-46DC-A9B4-9EAEFE38E277}" type="presOf" srcId="{5B95A9EB-B1FC-4444-8609-04A73CFF7000}" destId="{A51A6BB4-F06B-4FC2-899D-1DED5965CDFF}" srcOrd="0" destOrd="0" presId="urn:microsoft.com/office/officeart/2005/8/layout/orgChart1"/>
    <dgm:cxn modelId="{07C616AD-C07E-4BF9-BEEB-FDE002751152}" srcId="{92379A72-6E51-41F1-A5E6-4D0C5655131B}" destId="{061253A7-906B-4CFE-8358-028D682B0C64}" srcOrd="0" destOrd="0" parTransId="{01E13994-1EC1-425B-AB89-28E6932807BA}" sibTransId="{FE4B855B-2384-4A71-B987-FD5BE3907951}"/>
    <dgm:cxn modelId="{1A2E7506-9990-4B59-8A6C-E49A5BD15AA9}" type="presOf" srcId="{CACF5CEE-41DE-4983-A637-766D70CBDF19}" destId="{58D2E41C-E151-418A-92E2-1B98A947C3DE}" srcOrd="0" destOrd="0" presId="urn:microsoft.com/office/officeart/2005/8/layout/orgChart1"/>
    <dgm:cxn modelId="{BA573739-4788-4B80-BEA4-1F29E5D0BBCE}" srcId="{92379A72-6E51-41F1-A5E6-4D0C5655131B}" destId="{CACF5CEE-41DE-4983-A637-766D70CBDF19}" srcOrd="1" destOrd="0" parTransId="{5B95A9EB-B1FC-4444-8609-04A73CFF7000}" sibTransId="{2A7E397C-102A-44D1-ADC8-62627FFDEAD0}"/>
    <dgm:cxn modelId="{2913B149-3E02-44B2-9D5F-4261AC2CD3A8}" type="presOf" srcId="{92379A72-6E51-41F1-A5E6-4D0C5655131B}" destId="{01E3E473-2A86-40D1-B522-D3D71133943F}" srcOrd="0" destOrd="0" presId="urn:microsoft.com/office/officeart/2005/8/layout/orgChart1"/>
    <dgm:cxn modelId="{EC645D76-6E47-4140-BC49-1ADFB94F7CAB}" type="presOf" srcId="{92379A72-6E51-41F1-A5E6-4D0C5655131B}" destId="{90A086CF-8556-4D7E-98E7-613B2B73ADCE}" srcOrd="1" destOrd="0" presId="urn:microsoft.com/office/officeart/2005/8/layout/orgChart1"/>
    <dgm:cxn modelId="{A49E8579-A647-44C1-845D-4C705BB90427}" type="presOf" srcId="{061253A7-906B-4CFE-8358-028D682B0C64}" destId="{496A55BB-22AA-4ABC-BF73-C6BCC1103A86}" srcOrd="1" destOrd="0" presId="urn:microsoft.com/office/officeart/2005/8/layout/orgChart1"/>
    <dgm:cxn modelId="{4F806B9B-988B-4A54-A9B6-08F1DE12079A}" type="presOf" srcId="{CACF5CEE-41DE-4983-A637-766D70CBDF19}" destId="{4A7D4583-FFAB-4053-8C62-0E9CE752B09D}" srcOrd="1" destOrd="0" presId="urn:microsoft.com/office/officeart/2005/8/layout/orgChart1"/>
    <dgm:cxn modelId="{281FD918-732C-4BFA-96B7-6E0AF895CA6C}" srcId="{DF5B7088-24B0-4C31-A14B-E42F488C5E48}" destId="{92379A72-6E51-41F1-A5E6-4D0C5655131B}" srcOrd="0" destOrd="0" parTransId="{8C418C0E-3C55-42A6-8B0A-0983BAA155DC}" sibTransId="{C0D35C4B-004D-4A40-8176-608DFBB8F262}"/>
    <dgm:cxn modelId="{B1E6D05D-9576-4EB1-8518-3D43845E25DA}" type="presOf" srcId="{DF5B7088-24B0-4C31-A14B-E42F488C5E48}" destId="{EB942F39-3197-4201-8175-C372528BFC8E}" srcOrd="0" destOrd="0" presId="urn:microsoft.com/office/officeart/2005/8/layout/orgChart1"/>
    <dgm:cxn modelId="{8ADD5261-7A8F-4F0A-9AF9-1FD6487169C0}" type="presParOf" srcId="{EB942F39-3197-4201-8175-C372528BFC8E}" destId="{2A18E9C8-C568-4B5B-AB6E-9C9B2A831930}" srcOrd="0" destOrd="0" presId="urn:microsoft.com/office/officeart/2005/8/layout/orgChart1"/>
    <dgm:cxn modelId="{D8577DF8-5738-48B5-A44F-AB5375D0FB7A}" type="presParOf" srcId="{2A18E9C8-C568-4B5B-AB6E-9C9B2A831930}" destId="{1E9C1634-236F-474F-95F9-EB2C958FBF94}" srcOrd="0" destOrd="0" presId="urn:microsoft.com/office/officeart/2005/8/layout/orgChart1"/>
    <dgm:cxn modelId="{8F590CB0-48A2-42DA-8880-47B56216E6A6}" type="presParOf" srcId="{1E9C1634-236F-474F-95F9-EB2C958FBF94}" destId="{01E3E473-2A86-40D1-B522-D3D71133943F}" srcOrd="0" destOrd="0" presId="urn:microsoft.com/office/officeart/2005/8/layout/orgChart1"/>
    <dgm:cxn modelId="{11EA0068-ED7E-4E98-A9B9-D04893A950F6}" type="presParOf" srcId="{1E9C1634-236F-474F-95F9-EB2C958FBF94}" destId="{90A086CF-8556-4D7E-98E7-613B2B73ADCE}" srcOrd="1" destOrd="0" presId="urn:microsoft.com/office/officeart/2005/8/layout/orgChart1"/>
    <dgm:cxn modelId="{BD700E9A-1B32-4664-B3C1-B5F1F2DE1C5A}" type="presParOf" srcId="{2A18E9C8-C568-4B5B-AB6E-9C9B2A831930}" destId="{1766D15F-70D6-4649-B99B-9A13DBEC4543}" srcOrd="1" destOrd="0" presId="urn:microsoft.com/office/officeart/2005/8/layout/orgChart1"/>
    <dgm:cxn modelId="{1156CC23-756D-4FEF-AFC4-1BDCCCB6968B}" type="presParOf" srcId="{1766D15F-70D6-4649-B99B-9A13DBEC4543}" destId="{4BDE4066-7063-4DE1-BCBC-21D977FE6EA4}" srcOrd="0" destOrd="0" presId="urn:microsoft.com/office/officeart/2005/8/layout/orgChart1"/>
    <dgm:cxn modelId="{0AC91F19-2EF8-49F0-BAAB-936714CAA977}" type="presParOf" srcId="{1766D15F-70D6-4649-B99B-9A13DBEC4543}" destId="{15AC5E70-93DE-42CF-88A9-9285C2FF13FD}" srcOrd="1" destOrd="0" presId="urn:microsoft.com/office/officeart/2005/8/layout/orgChart1"/>
    <dgm:cxn modelId="{33F69AEB-7846-4417-80B9-9EFE7D86D4AE}" type="presParOf" srcId="{15AC5E70-93DE-42CF-88A9-9285C2FF13FD}" destId="{CE32A3BE-6FE2-47EA-802C-28D6023C1669}" srcOrd="0" destOrd="0" presId="urn:microsoft.com/office/officeart/2005/8/layout/orgChart1"/>
    <dgm:cxn modelId="{47F768C5-A3A0-41FB-8062-E647FA23710A}" type="presParOf" srcId="{CE32A3BE-6FE2-47EA-802C-28D6023C1669}" destId="{8EA09488-222E-4154-A64F-1589CE810164}" srcOrd="0" destOrd="0" presId="urn:microsoft.com/office/officeart/2005/8/layout/orgChart1"/>
    <dgm:cxn modelId="{1F55123B-FE72-4D0A-8508-7D05127B476C}" type="presParOf" srcId="{CE32A3BE-6FE2-47EA-802C-28D6023C1669}" destId="{496A55BB-22AA-4ABC-BF73-C6BCC1103A86}" srcOrd="1" destOrd="0" presId="urn:microsoft.com/office/officeart/2005/8/layout/orgChart1"/>
    <dgm:cxn modelId="{F08EC2EA-39C0-4AF4-B33C-CE280EF35B3B}" type="presParOf" srcId="{15AC5E70-93DE-42CF-88A9-9285C2FF13FD}" destId="{0DFE69F3-7BD9-43D1-A82F-E19142E272BE}" srcOrd="1" destOrd="0" presId="urn:microsoft.com/office/officeart/2005/8/layout/orgChart1"/>
    <dgm:cxn modelId="{E81DABC5-E368-4A8B-900E-C7D1CFB17671}" type="presParOf" srcId="{15AC5E70-93DE-42CF-88A9-9285C2FF13FD}" destId="{2418A821-1B90-403B-B04E-9921B776C888}" srcOrd="2" destOrd="0" presId="urn:microsoft.com/office/officeart/2005/8/layout/orgChart1"/>
    <dgm:cxn modelId="{12CEAAA3-6F55-4393-9A5D-265C4C7DD571}" type="presParOf" srcId="{1766D15F-70D6-4649-B99B-9A13DBEC4543}" destId="{A51A6BB4-F06B-4FC2-899D-1DED5965CDFF}" srcOrd="2" destOrd="0" presId="urn:microsoft.com/office/officeart/2005/8/layout/orgChart1"/>
    <dgm:cxn modelId="{650B66BC-D792-4A07-A6DA-15F9722B3617}" type="presParOf" srcId="{1766D15F-70D6-4649-B99B-9A13DBEC4543}" destId="{3C1D674F-69C3-493D-B4D6-8B5DF1233CE4}" srcOrd="3" destOrd="0" presId="urn:microsoft.com/office/officeart/2005/8/layout/orgChart1"/>
    <dgm:cxn modelId="{F2449948-7F11-4BB3-A682-BF1BACA8690D}" type="presParOf" srcId="{3C1D674F-69C3-493D-B4D6-8B5DF1233CE4}" destId="{DA9D964C-FA47-4622-ACBC-BC96240E36A2}" srcOrd="0" destOrd="0" presId="urn:microsoft.com/office/officeart/2005/8/layout/orgChart1"/>
    <dgm:cxn modelId="{B690101D-474F-4FAE-822A-62BA846A5A41}" type="presParOf" srcId="{DA9D964C-FA47-4622-ACBC-BC96240E36A2}" destId="{58D2E41C-E151-418A-92E2-1B98A947C3DE}" srcOrd="0" destOrd="0" presId="urn:microsoft.com/office/officeart/2005/8/layout/orgChart1"/>
    <dgm:cxn modelId="{6461F27C-D695-4D1C-A334-D93DD0D811C3}" type="presParOf" srcId="{DA9D964C-FA47-4622-ACBC-BC96240E36A2}" destId="{4A7D4583-FFAB-4053-8C62-0E9CE752B09D}" srcOrd="1" destOrd="0" presId="urn:microsoft.com/office/officeart/2005/8/layout/orgChart1"/>
    <dgm:cxn modelId="{1B4599D2-5AAD-4E5B-8350-065CC74FF389}" type="presParOf" srcId="{3C1D674F-69C3-493D-B4D6-8B5DF1233CE4}" destId="{35B28458-C46D-4CDC-A942-2866188F7C2E}" srcOrd="1" destOrd="0" presId="urn:microsoft.com/office/officeart/2005/8/layout/orgChart1"/>
    <dgm:cxn modelId="{CED030DE-F8C5-42A4-91F4-09CEC726728B}" type="presParOf" srcId="{3C1D674F-69C3-493D-B4D6-8B5DF1233CE4}" destId="{AE47D608-B6FC-40E7-8A81-17DC2075C8BF}" srcOrd="2" destOrd="0" presId="urn:microsoft.com/office/officeart/2005/8/layout/orgChart1"/>
    <dgm:cxn modelId="{9A9D1ACB-CD3F-478E-9FE8-605E0065BD99}" type="presParOf" srcId="{2A18E9C8-C568-4B5B-AB6E-9C9B2A831930}" destId="{40B0C65A-BF70-49B2-B8C3-32B25CBF254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5B7088-24B0-4C31-A14B-E42F488C5E48}"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fr-FR"/>
        </a:p>
      </dgm:t>
    </dgm:pt>
    <dgm:pt modelId="{92379A72-6E51-41F1-A5E6-4D0C5655131B}">
      <dgm:prSet phldrT="[Texte]"/>
      <dgm:spPr/>
      <dgm:t>
        <a:bodyPr/>
        <a:lstStyle/>
        <a:p>
          <a:r>
            <a:rPr lang="fr-FR" b="1" i="0" dirty="0" err="1"/>
            <a:t>Grosjean’s</a:t>
          </a:r>
          <a:r>
            <a:rPr lang="fr-FR" b="1" i="0" dirty="0"/>
            <a:t> plurilingual </a:t>
          </a:r>
          <a:r>
            <a:rPr lang="fr-FR" b="1" i="0" dirty="0" err="1"/>
            <a:t>view</a:t>
          </a:r>
          <a:r>
            <a:rPr lang="fr-FR" b="1" i="0" dirty="0"/>
            <a:t> of </a:t>
          </a:r>
          <a:r>
            <a:rPr lang="fr-FR" b="1" i="0" dirty="0" err="1"/>
            <a:t>bilingualism</a:t>
          </a:r>
          <a:r>
            <a:rPr lang="fr-FR" i="0" dirty="0"/>
            <a:t>:</a:t>
          </a:r>
        </a:p>
        <a:p>
          <a:r>
            <a:rPr lang="en-US" i="0" dirty="0"/>
            <a:t>Bilinguals are NOT the sum of two monolinguals</a:t>
          </a:r>
          <a:r>
            <a:rPr lang="en-US" i="1" dirty="0"/>
            <a:t>. </a:t>
          </a:r>
          <a:r>
            <a:rPr lang="en-US" i="0" dirty="0"/>
            <a:t>They have a specific linguistic configuration that is resulting from the coexistence and constant interaction of the two languages they have a command of</a:t>
          </a:r>
          <a:r>
            <a:rPr lang="en-US" i="1" dirty="0"/>
            <a:t>.</a:t>
          </a:r>
          <a:endParaRPr lang="fr-FR" dirty="0"/>
        </a:p>
      </dgm:t>
    </dgm:pt>
    <dgm:pt modelId="{8C418C0E-3C55-42A6-8B0A-0983BAA155DC}" type="parTrans" cxnId="{281FD918-732C-4BFA-96B7-6E0AF895CA6C}">
      <dgm:prSet/>
      <dgm:spPr/>
      <dgm:t>
        <a:bodyPr/>
        <a:lstStyle/>
        <a:p>
          <a:endParaRPr lang="fr-FR"/>
        </a:p>
      </dgm:t>
    </dgm:pt>
    <dgm:pt modelId="{C0D35C4B-004D-4A40-8176-608DFBB8F262}" type="sibTrans" cxnId="{281FD918-732C-4BFA-96B7-6E0AF895CA6C}">
      <dgm:prSet/>
      <dgm:spPr/>
      <dgm:t>
        <a:bodyPr/>
        <a:lstStyle/>
        <a:p>
          <a:endParaRPr lang="fr-FR"/>
        </a:p>
      </dgm:t>
    </dgm:pt>
    <dgm:pt modelId="{061253A7-906B-4CFE-8358-028D682B0C64}">
      <dgm:prSet phldrT="[Texte]"/>
      <dgm:spPr/>
      <dgm:t>
        <a:bodyPr/>
        <a:lstStyle/>
        <a:p>
          <a:r>
            <a:rPr lang="fr-FR" i="1" dirty="0" err="1">
              <a:solidFill>
                <a:srgbClr val="CC0066"/>
              </a:solidFill>
            </a:rPr>
            <a:t>Cook’s</a:t>
          </a:r>
          <a:r>
            <a:rPr lang="fr-FR" i="1" dirty="0">
              <a:solidFill>
                <a:srgbClr val="CC0066"/>
              </a:solidFill>
            </a:rPr>
            <a:t> concept </a:t>
          </a:r>
          <a:r>
            <a:rPr lang="fr-FR" i="1" dirty="0"/>
            <a:t>of</a:t>
          </a:r>
        </a:p>
        <a:p>
          <a:r>
            <a:rPr lang="fr-FR" i="1" dirty="0" err="1"/>
            <a:t>multicompetence</a:t>
          </a:r>
          <a:r>
            <a:rPr lang="fr-FR" i="1" dirty="0"/>
            <a:t> </a:t>
          </a:r>
          <a:br>
            <a:rPr lang="fr-FR" i="1" dirty="0"/>
          </a:br>
          <a:r>
            <a:rPr lang="fr-FR" i="1" dirty="0"/>
            <a:t>(</a:t>
          </a:r>
          <a:r>
            <a:rPr lang="fr-FR" i="1" dirty="0" err="1"/>
            <a:t>e.g</a:t>
          </a:r>
          <a:r>
            <a:rPr lang="fr-FR" i="1" dirty="0"/>
            <a:t>. 1991)…</a:t>
          </a:r>
        </a:p>
      </dgm:t>
    </dgm:pt>
    <dgm:pt modelId="{01E13994-1EC1-425B-AB89-28E6932807BA}" type="parTrans" cxnId="{07C616AD-C07E-4BF9-BEEB-FDE002751152}">
      <dgm:prSet/>
      <dgm:spPr/>
      <dgm:t>
        <a:bodyPr/>
        <a:lstStyle/>
        <a:p>
          <a:endParaRPr lang="fr-FR"/>
        </a:p>
      </dgm:t>
    </dgm:pt>
    <dgm:pt modelId="{FE4B855B-2384-4A71-B987-FD5BE3907951}" type="sibTrans" cxnId="{07C616AD-C07E-4BF9-BEEB-FDE002751152}">
      <dgm:prSet/>
      <dgm:spPr/>
      <dgm:t>
        <a:bodyPr/>
        <a:lstStyle/>
        <a:p>
          <a:endParaRPr lang="fr-FR"/>
        </a:p>
      </dgm:t>
    </dgm:pt>
    <dgm:pt modelId="{CACF5CEE-41DE-4983-A637-766D70CBDF19}">
      <dgm:prSet phldrT="[Texte]"/>
      <dgm:spPr/>
      <dgm:t>
        <a:bodyPr/>
        <a:lstStyle/>
        <a:p>
          <a:r>
            <a:rPr lang="en-US" i="1" dirty="0"/>
            <a:t>…</a:t>
          </a:r>
          <a:r>
            <a:rPr lang="en-US" i="1" dirty="0" err="1">
              <a:solidFill>
                <a:srgbClr val="CC0066"/>
              </a:solidFill>
            </a:rPr>
            <a:t>Herdina</a:t>
          </a:r>
          <a:r>
            <a:rPr lang="en-US" i="1" dirty="0">
              <a:solidFill>
                <a:srgbClr val="CC0066"/>
              </a:solidFill>
            </a:rPr>
            <a:t> and </a:t>
          </a:r>
          <a:r>
            <a:rPr lang="en-US" i="1" dirty="0" err="1">
              <a:solidFill>
                <a:srgbClr val="CC0066"/>
              </a:solidFill>
            </a:rPr>
            <a:t>Jessner’s</a:t>
          </a:r>
          <a:r>
            <a:rPr lang="en-US" i="1" dirty="0">
              <a:solidFill>
                <a:srgbClr val="FF0000"/>
              </a:solidFill>
            </a:rPr>
            <a:t> </a:t>
          </a:r>
          <a:r>
            <a:rPr lang="en-US" i="1" dirty="0"/>
            <a:t>(2002) dynamic </a:t>
          </a:r>
          <a:r>
            <a:rPr lang="en-US" i="1" dirty="0">
              <a:solidFill>
                <a:srgbClr val="CC0066"/>
              </a:solidFill>
            </a:rPr>
            <a:t>view of multilingual development </a:t>
          </a:r>
          <a:r>
            <a:rPr lang="en-US" i="1" dirty="0"/>
            <a:t>and </a:t>
          </a:r>
          <a:r>
            <a:rPr lang="en-US" i="1" dirty="0">
              <a:solidFill>
                <a:srgbClr val="CC0066"/>
              </a:solidFill>
            </a:rPr>
            <a:t>multilingual proficiency</a:t>
          </a:r>
          <a:endParaRPr lang="fr-FR" i="1" dirty="0">
            <a:solidFill>
              <a:srgbClr val="CC0066"/>
            </a:solidFill>
          </a:endParaRPr>
        </a:p>
      </dgm:t>
    </dgm:pt>
    <dgm:pt modelId="{5B95A9EB-B1FC-4444-8609-04A73CFF7000}" type="parTrans" cxnId="{BA573739-4788-4B80-BEA4-1F29E5D0BBCE}">
      <dgm:prSet/>
      <dgm:spPr/>
      <dgm:t>
        <a:bodyPr/>
        <a:lstStyle/>
        <a:p>
          <a:endParaRPr lang="fr-FR"/>
        </a:p>
      </dgm:t>
    </dgm:pt>
    <dgm:pt modelId="{2A7E397C-102A-44D1-ADC8-62627FFDEAD0}" type="sibTrans" cxnId="{BA573739-4788-4B80-BEA4-1F29E5D0BBCE}">
      <dgm:prSet/>
      <dgm:spPr/>
      <dgm:t>
        <a:bodyPr/>
        <a:lstStyle/>
        <a:p>
          <a:endParaRPr lang="fr-FR"/>
        </a:p>
      </dgm:t>
    </dgm:pt>
    <dgm:pt modelId="{EB942F39-3197-4201-8175-C372528BFC8E}" type="pres">
      <dgm:prSet presAssocID="{DF5B7088-24B0-4C31-A14B-E42F488C5E48}" presName="hierChild1" presStyleCnt="0">
        <dgm:presLayoutVars>
          <dgm:orgChart val="1"/>
          <dgm:chPref val="1"/>
          <dgm:dir/>
          <dgm:animOne val="branch"/>
          <dgm:animLvl val="lvl"/>
          <dgm:resizeHandles/>
        </dgm:presLayoutVars>
      </dgm:prSet>
      <dgm:spPr/>
      <dgm:t>
        <a:bodyPr/>
        <a:lstStyle/>
        <a:p>
          <a:endParaRPr lang="fr-FR"/>
        </a:p>
      </dgm:t>
    </dgm:pt>
    <dgm:pt modelId="{2A18E9C8-C568-4B5B-AB6E-9C9B2A831930}" type="pres">
      <dgm:prSet presAssocID="{92379A72-6E51-41F1-A5E6-4D0C5655131B}" presName="hierRoot1" presStyleCnt="0">
        <dgm:presLayoutVars>
          <dgm:hierBranch val="init"/>
        </dgm:presLayoutVars>
      </dgm:prSet>
      <dgm:spPr/>
    </dgm:pt>
    <dgm:pt modelId="{1E9C1634-236F-474F-95F9-EB2C958FBF94}" type="pres">
      <dgm:prSet presAssocID="{92379A72-6E51-41F1-A5E6-4D0C5655131B}" presName="rootComposite1" presStyleCnt="0"/>
      <dgm:spPr/>
    </dgm:pt>
    <dgm:pt modelId="{01E3E473-2A86-40D1-B522-D3D71133943F}" type="pres">
      <dgm:prSet presAssocID="{92379A72-6E51-41F1-A5E6-4D0C5655131B}" presName="rootText1" presStyleLbl="node0" presStyleIdx="0" presStyleCnt="1" custScaleX="205453">
        <dgm:presLayoutVars>
          <dgm:chPref val="3"/>
        </dgm:presLayoutVars>
      </dgm:prSet>
      <dgm:spPr/>
      <dgm:t>
        <a:bodyPr/>
        <a:lstStyle/>
        <a:p>
          <a:endParaRPr lang="fr-FR"/>
        </a:p>
      </dgm:t>
    </dgm:pt>
    <dgm:pt modelId="{90A086CF-8556-4D7E-98E7-613B2B73ADCE}" type="pres">
      <dgm:prSet presAssocID="{92379A72-6E51-41F1-A5E6-4D0C5655131B}" presName="rootConnector1" presStyleLbl="node1" presStyleIdx="0" presStyleCnt="0"/>
      <dgm:spPr/>
      <dgm:t>
        <a:bodyPr/>
        <a:lstStyle/>
        <a:p>
          <a:endParaRPr lang="fr-FR"/>
        </a:p>
      </dgm:t>
    </dgm:pt>
    <dgm:pt modelId="{1766D15F-70D6-4649-B99B-9A13DBEC4543}" type="pres">
      <dgm:prSet presAssocID="{92379A72-6E51-41F1-A5E6-4D0C5655131B}" presName="hierChild2" presStyleCnt="0"/>
      <dgm:spPr/>
    </dgm:pt>
    <dgm:pt modelId="{4BDE4066-7063-4DE1-BCBC-21D977FE6EA4}" type="pres">
      <dgm:prSet presAssocID="{01E13994-1EC1-425B-AB89-28E6932807BA}" presName="Name37" presStyleLbl="parChTrans1D2" presStyleIdx="0" presStyleCnt="2"/>
      <dgm:spPr/>
      <dgm:t>
        <a:bodyPr/>
        <a:lstStyle/>
        <a:p>
          <a:endParaRPr lang="fr-FR"/>
        </a:p>
      </dgm:t>
    </dgm:pt>
    <dgm:pt modelId="{15AC5E70-93DE-42CF-88A9-9285C2FF13FD}" type="pres">
      <dgm:prSet presAssocID="{061253A7-906B-4CFE-8358-028D682B0C64}" presName="hierRoot2" presStyleCnt="0">
        <dgm:presLayoutVars>
          <dgm:hierBranch val="init"/>
        </dgm:presLayoutVars>
      </dgm:prSet>
      <dgm:spPr/>
    </dgm:pt>
    <dgm:pt modelId="{CE32A3BE-6FE2-47EA-802C-28D6023C1669}" type="pres">
      <dgm:prSet presAssocID="{061253A7-906B-4CFE-8358-028D682B0C64}" presName="rootComposite" presStyleCnt="0"/>
      <dgm:spPr/>
    </dgm:pt>
    <dgm:pt modelId="{8EA09488-222E-4154-A64F-1589CE810164}" type="pres">
      <dgm:prSet presAssocID="{061253A7-906B-4CFE-8358-028D682B0C64}" presName="rootText" presStyleLbl="node2" presStyleIdx="0" presStyleCnt="2">
        <dgm:presLayoutVars>
          <dgm:chPref val="3"/>
        </dgm:presLayoutVars>
      </dgm:prSet>
      <dgm:spPr/>
      <dgm:t>
        <a:bodyPr/>
        <a:lstStyle/>
        <a:p>
          <a:endParaRPr lang="fr-FR"/>
        </a:p>
      </dgm:t>
    </dgm:pt>
    <dgm:pt modelId="{496A55BB-22AA-4ABC-BF73-C6BCC1103A86}" type="pres">
      <dgm:prSet presAssocID="{061253A7-906B-4CFE-8358-028D682B0C64}" presName="rootConnector" presStyleLbl="node2" presStyleIdx="0" presStyleCnt="2"/>
      <dgm:spPr/>
      <dgm:t>
        <a:bodyPr/>
        <a:lstStyle/>
        <a:p>
          <a:endParaRPr lang="fr-FR"/>
        </a:p>
      </dgm:t>
    </dgm:pt>
    <dgm:pt modelId="{0DFE69F3-7BD9-43D1-A82F-E19142E272BE}" type="pres">
      <dgm:prSet presAssocID="{061253A7-906B-4CFE-8358-028D682B0C64}" presName="hierChild4" presStyleCnt="0"/>
      <dgm:spPr/>
    </dgm:pt>
    <dgm:pt modelId="{2418A821-1B90-403B-B04E-9921B776C888}" type="pres">
      <dgm:prSet presAssocID="{061253A7-906B-4CFE-8358-028D682B0C64}" presName="hierChild5" presStyleCnt="0"/>
      <dgm:spPr/>
    </dgm:pt>
    <dgm:pt modelId="{A51A6BB4-F06B-4FC2-899D-1DED5965CDFF}" type="pres">
      <dgm:prSet presAssocID="{5B95A9EB-B1FC-4444-8609-04A73CFF7000}" presName="Name37" presStyleLbl="parChTrans1D2" presStyleIdx="1" presStyleCnt="2"/>
      <dgm:spPr/>
      <dgm:t>
        <a:bodyPr/>
        <a:lstStyle/>
        <a:p>
          <a:endParaRPr lang="fr-FR"/>
        </a:p>
      </dgm:t>
    </dgm:pt>
    <dgm:pt modelId="{3C1D674F-69C3-493D-B4D6-8B5DF1233CE4}" type="pres">
      <dgm:prSet presAssocID="{CACF5CEE-41DE-4983-A637-766D70CBDF19}" presName="hierRoot2" presStyleCnt="0">
        <dgm:presLayoutVars>
          <dgm:hierBranch val="init"/>
        </dgm:presLayoutVars>
      </dgm:prSet>
      <dgm:spPr/>
    </dgm:pt>
    <dgm:pt modelId="{DA9D964C-FA47-4622-ACBC-BC96240E36A2}" type="pres">
      <dgm:prSet presAssocID="{CACF5CEE-41DE-4983-A637-766D70CBDF19}" presName="rootComposite" presStyleCnt="0"/>
      <dgm:spPr/>
    </dgm:pt>
    <dgm:pt modelId="{58D2E41C-E151-418A-92E2-1B98A947C3DE}" type="pres">
      <dgm:prSet presAssocID="{CACF5CEE-41DE-4983-A637-766D70CBDF19}" presName="rootText" presStyleLbl="node2" presStyleIdx="1" presStyleCnt="2">
        <dgm:presLayoutVars>
          <dgm:chPref val="3"/>
        </dgm:presLayoutVars>
      </dgm:prSet>
      <dgm:spPr/>
      <dgm:t>
        <a:bodyPr/>
        <a:lstStyle/>
        <a:p>
          <a:endParaRPr lang="fr-FR"/>
        </a:p>
      </dgm:t>
    </dgm:pt>
    <dgm:pt modelId="{4A7D4583-FFAB-4053-8C62-0E9CE752B09D}" type="pres">
      <dgm:prSet presAssocID="{CACF5CEE-41DE-4983-A637-766D70CBDF19}" presName="rootConnector" presStyleLbl="node2" presStyleIdx="1" presStyleCnt="2"/>
      <dgm:spPr/>
      <dgm:t>
        <a:bodyPr/>
        <a:lstStyle/>
        <a:p>
          <a:endParaRPr lang="fr-FR"/>
        </a:p>
      </dgm:t>
    </dgm:pt>
    <dgm:pt modelId="{35B28458-C46D-4CDC-A942-2866188F7C2E}" type="pres">
      <dgm:prSet presAssocID="{CACF5CEE-41DE-4983-A637-766D70CBDF19}" presName="hierChild4" presStyleCnt="0"/>
      <dgm:spPr/>
    </dgm:pt>
    <dgm:pt modelId="{AE47D608-B6FC-40E7-8A81-17DC2075C8BF}" type="pres">
      <dgm:prSet presAssocID="{CACF5CEE-41DE-4983-A637-766D70CBDF19}" presName="hierChild5" presStyleCnt="0"/>
      <dgm:spPr/>
    </dgm:pt>
    <dgm:pt modelId="{40B0C65A-BF70-49B2-B8C3-32B25CBF2545}" type="pres">
      <dgm:prSet presAssocID="{92379A72-6E51-41F1-A5E6-4D0C5655131B}" presName="hierChild3" presStyleCnt="0"/>
      <dgm:spPr/>
    </dgm:pt>
  </dgm:ptLst>
  <dgm:cxnLst>
    <dgm:cxn modelId="{07C616AD-C07E-4BF9-BEEB-FDE002751152}" srcId="{92379A72-6E51-41F1-A5E6-4D0C5655131B}" destId="{061253A7-906B-4CFE-8358-028D682B0C64}" srcOrd="0" destOrd="0" parTransId="{01E13994-1EC1-425B-AB89-28E6932807BA}" sibTransId="{FE4B855B-2384-4A71-B987-FD5BE3907951}"/>
    <dgm:cxn modelId="{8F385BA3-9A83-468E-9788-75CF9F2D3F18}" type="presOf" srcId="{01E13994-1EC1-425B-AB89-28E6932807BA}" destId="{4BDE4066-7063-4DE1-BCBC-21D977FE6EA4}" srcOrd="0" destOrd="0" presId="urn:microsoft.com/office/officeart/2005/8/layout/orgChart1"/>
    <dgm:cxn modelId="{6030A562-F16C-4CD7-911F-4E047F915AA3}" type="presOf" srcId="{061253A7-906B-4CFE-8358-028D682B0C64}" destId="{8EA09488-222E-4154-A64F-1589CE810164}" srcOrd="0" destOrd="0" presId="urn:microsoft.com/office/officeart/2005/8/layout/orgChart1"/>
    <dgm:cxn modelId="{BA573739-4788-4B80-BEA4-1F29E5D0BBCE}" srcId="{92379A72-6E51-41F1-A5E6-4D0C5655131B}" destId="{CACF5CEE-41DE-4983-A637-766D70CBDF19}" srcOrd="1" destOrd="0" parTransId="{5B95A9EB-B1FC-4444-8609-04A73CFF7000}" sibTransId="{2A7E397C-102A-44D1-ADC8-62627FFDEAD0}"/>
    <dgm:cxn modelId="{BCD201AD-368D-4D06-8B95-DC7629E9A741}" type="presOf" srcId="{CACF5CEE-41DE-4983-A637-766D70CBDF19}" destId="{4A7D4583-FFAB-4053-8C62-0E9CE752B09D}" srcOrd="1" destOrd="0" presId="urn:microsoft.com/office/officeart/2005/8/layout/orgChart1"/>
    <dgm:cxn modelId="{5E1C26BE-1607-4C73-A760-8A4DBD5364C7}" type="presOf" srcId="{061253A7-906B-4CFE-8358-028D682B0C64}" destId="{496A55BB-22AA-4ABC-BF73-C6BCC1103A86}" srcOrd="1" destOrd="0" presId="urn:microsoft.com/office/officeart/2005/8/layout/orgChart1"/>
    <dgm:cxn modelId="{631D9D7A-81C0-4185-9E95-4B4CCFB5E051}" type="presOf" srcId="{5B95A9EB-B1FC-4444-8609-04A73CFF7000}" destId="{A51A6BB4-F06B-4FC2-899D-1DED5965CDFF}" srcOrd="0" destOrd="0" presId="urn:microsoft.com/office/officeart/2005/8/layout/orgChart1"/>
    <dgm:cxn modelId="{64CAA235-8AE2-4B36-AA52-28526B490062}" type="presOf" srcId="{DF5B7088-24B0-4C31-A14B-E42F488C5E48}" destId="{EB942F39-3197-4201-8175-C372528BFC8E}" srcOrd="0" destOrd="0" presId="urn:microsoft.com/office/officeart/2005/8/layout/orgChart1"/>
    <dgm:cxn modelId="{98266B1A-7242-4A2E-A429-4775F65EF4AA}" type="presOf" srcId="{92379A72-6E51-41F1-A5E6-4D0C5655131B}" destId="{01E3E473-2A86-40D1-B522-D3D71133943F}" srcOrd="0" destOrd="0" presId="urn:microsoft.com/office/officeart/2005/8/layout/orgChart1"/>
    <dgm:cxn modelId="{281FD918-732C-4BFA-96B7-6E0AF895CA6C}" srcId="{DF5B7088-24B0-4C31-A14B-E42F488C5E48}" destId="{92379A72-6E51-41F1-A5E6-4D0C5655131B}" srcOrd="0" destOrd="0" parTransId="{8C418C0E-3C55-42A6-8B0A-0983BAA155DC}" sibTransId="{C0D35C4B-004D-4A40-8176-608DFBB8F262}"/>
    <dgm:cxn modelId="{452A9650-CECA-4EE7-BB0E-A3F18FA18F90}" type="presOf" srcId="{CACF5CEE-41DE-4983-A637-766D70CBDF19}" destId="{58D2E41C-E151-418A-92E2-1B98A947C3DE}" srcOrd="0" destOrd="0" presId="urn:microsoft.com/office/officeart/2005/8/layout/orgChart1"/>
    <dgm:cxn modelId="{50D32A5E-5392-4A16-9102-21C11E0D3AFF}" type="presOf" srcId="{92379A72-6E51-41F1-A5E6-4D0C5655131B}" destId="{90A086CF-8556-4D7E-98E7-613B2B73ADCE}" srcOrd="1" destOrd="0" presId="urn:microsoft.com/office/officeart/2005/8/layout/orgChart1"/>
    <dgm:cxn modelId="{31DA57DC-FDB9-4A27-926D-157BB5B10357}" type="presParOf" srcId="{EB942F39-3197-4201-8175-C372528BFC8E}" destId="{2A18E9C8-C568-4B5B-AB6E-9C9B2A831930}" srcOrd="0" destOrd="0" presId="urn:microsoft.com/office/officeart/2005/8/layout/orgChart1"/>
    <dgm:cxn modelId="{F5E74DA3-69C3-4EA4-BDCF-DDD95598C3CE}" type="presParOf" srcId="{2A18E9C8-C568-4B5B-AB6E-9C9B2A831930}" destId="{1E9C1634-236F-474F-95F9-EB2C958FBF94}" srcOrd="0" destOrd="0" presId="urn:microsoft.com/office/officeart/2005/8/layout/orgChart1"/>
    <dgm:cxn modelId="{8DE8AECC-9BB4-486A-A071-8460139E00ED}" type="presParOf" srcId="{1E9C1634-236F-474F-95F9-EB2C958FBF94}" destId="{01E3E473-2A86-40D1-B522-D3D71133943F}" srcOrd="0" destOrd="0" presId="urn:microsoft.com/office/officeart/2005/8/layout/orgChart1"/>
    <dgm:cxn modelId="{32299030-A53D-4655-8CE1-5F569D04C26E}" type="presParOf" srcId="{1E9C1634-236F-474F-95F9-EB2C958FBF94}" destId="{90A086CF-8556-4D7E-98E7-613B2B73ADCE}" srcOrd="1" destOrd="0" presId="urn:microsoft.com/office/officeart/2005/8/layout/orgChart1"/>
    <dgm:cxn modelId="{649E6718-D20C-4ED0-9EFE-62C198FDC1CA}" type="presParOf" srcId="{2A18E9C8-C568-4B5B-AB6E-9C9B2A831930}" destId="{1766D15F-70D6-4649-B99B-9A13DBEC4543}" srcOrd="1" destOrd="0" presId="urn:microsoft.com/office/officeart/2005/8/layout/orgChart1"/>
    <dgm:cxn modelId="{04ADEF2E-ECF6-4134-9C52-2127A98F929A}" type="presParOf" srcId="{1766D15F-70D6-4649-B99B-9A13DBEC4543}" destId="{4BDE4066-7063-4DE1-BCBC-21D977FE6EA4}" srcOrd="0" destOrd="0" presId="urn:microsoft.com/office/officeart/2005/8/layout/orgChart1"/>
    <dgm:cxn modelId="{8408958F-8384-4897-9D1F-F910B9D67FF8}" type="presParOf" srcId="{1766D15F-70D6-4649-B99B-9A13DBEC4543}" destId="{15AC5E70-93DE-42CF-88A9-9285C2FF13FD}" srcOrd="1" destOrd="0" presId="urn:microsoft.com/office/officeart/2005/8/layout/orgChart1"/>
    <dgm:cxn modelId="{CA831F46-3D94-4996-90C0-7CB78C46B029}" type="presParOf" srcId="{15AC5E70-93DE-42CF-88A9-9285C2FF13FD}" destId="{CE32A3BE-6FE2-47EA-802C-28D6023C1669}" srcOrd="0" destOrd="0" presId="urn:microsoft.com/office/officeart/2005/8/layout/orgChart1"/>
    <dgm:cxn modelId="{5EC473FE-0C53-40D0-97F9-B429EC57B9FC}" type="presParOf" srcId="{CE32A3BE-6FE2-47EA-802C-28D6023C1669}" destId="{8EA09488-222E-4154-A64F-1589CE810164}" srcOrd="0" destOrd="0" presId="urn:microsoft.com/office/officeart/2005/8/layout/orgChart1"/>
    <dgm:cxn modelId="{79EC118D-ED5C-4C28-9D9B-7A703C8D10F8}" type="presParOf" srcId="{CE32A3BE-6FE2-47EA-802C-28D6023C1669}" destId="{496A55BB-22AA-4ABC-BF73-C6BCC1103A86}" srcOrd="1" destOrd="0" presId="urn:microsoft.com/office/officeart/2005/8/layout/orgChart1"/>
    <dgm:cxn modelId="{D9D29B1C-2AAF-48D8-8B2E-101299E5C488}" type="presParOf" srcId="{15AC5E70-93DE-42CF-88A9-9285C2FF13FD}" destId="{0DFE69F3-7BD9-43D1-A82F-E19142E272BE}" srcOrd="1" destOrd="0" presId="urn:microsoft.com/office/officeart/2005/8/layout/orgChart1"/>
    <dgm:cxn modelId="{D3BD23EC-0B0A-408B-A2A1-058A1882FA4B}" type="presParOf" srcId="{15AC5E70-93DE-42CF-88A9-9285C2FF13FD}" destId="{2418A821-1B90-403B-B04E-9921B776C888}" srcOrd="2" destOrd="0" presId="urn:microsoft.com/office/officeart/2005/8/layout/orgChart1"/>
    <dgm:cxn modelId="{CDF8F797-96D5-4499-89AD-0B0365DB4FA0}" type="presParOf" srcId="{1766D15F-70D6-4649-B99B-9A13DBEC4543}" destId="{A51A6BB4-F06B-4FC2-899D-1DED5965CDFF}" srcOrd="2" destOrd="0" presId="urn:microsoft.com/office/officeart/2005/8/layout/orgChart1"/>
    <dgm:cxn modelId="{55CE77DC-7D5B-4415-BA17-E3F99DBCCA56}" type="presParOf" srcId="{1766D15F-70D6-4649-B99B-9A13DBEC4543}" destId="{3C1D674F-69C3-493D-B4D6-8B5DF1233CE4}" srcOrd="3" destOrd="0" presId="urn:microsoft.com/office/officeart/2005/8/layout/orgChart1"/>
    <dgm:cxn modelId="{C48BA496-826E-4029-B111-1FA2B6D749EB}" type="presParOf" srcId="{3C1D674F-69C3-493D-B4D6-8B5DF1233CE4}" destId="{DA9D964C-FA47-4622-ACBC-BC96240E36A2}" srcOrd="0" destOrd="0" presId="urn:microsoft.com/office/officeart/2005/8/layout/orgChart1"/>
    <dgm:cxn modelId="{34E02CFE-3FF8-48FB-B364-E7E49065E950}" type="presParOf" srcId="{DA9D964C-FA47-4622-ACBC-BC96240E36A2}" destId="{58D2E41C-E151-418A-92E2-1B98A947C3DE}" srcOrd="0" destOrd="0" presId="urn:microsoft.com/office/officeart/2005/8/layout/orgChart1"/>
    <dgm:cxn modelId="{418715E9-C3DA-42C3-8029-65C9D3AE24BD}" type="presParOf" srcId="{DA9D964C-FA47-4622-ACBC-BC96240E36A2}" destId="{4A7D4583-FFAB-4053-8C62-0E9CE752B09D}" srcOrd="1" destOrd="0" presId="urn:microsoft.com/office/officeart/2005/8/layout/orgChart1"/>
    <dgm:cxn modelId="{3D57853B-CAA8-4848-8237-858AA985328D}" type="presParOf" srcId="{3C1D674F-69C3-493D-B4D6-8B5DF1233CE4}" destId="{35B28458-C46D-4CDC-A942-2866188F7C2E}" srcOrd="1" destOrd="0" presId="urn:microsoft.com/office/officeart/2005/8/layout/orgChart1"/>
    <dgm:cxn modelId="{B5B5A281-3537-47B4-9CF8-FFF8F545CF29}" type="presParOf" srcId="{3C1D674F-69C3-493D-B4D6-8B5DF1233CE4}" destId="{AE47D608-B6FC-40E7-8A81-17DC2075C8BF}" srcOrd="2" destOrd="0" presId="urn:microsoft.com/office/officeart/2005/8/layout/orgChart1"/>
    <dgm:cxn modelId="{049E7867-717C-46B0-9416-35CF488A64B8}" type="presParOf" srcId="{2A18E9C8-C568-4B5B-AB6E-9C9B2A831930}" destId="{40B0C65A-BF70-49B2-B8C3-32B25CBF254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5B7088-24B0-4C31-A14B-E42F488C5E48}"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fr-FR"/>
        </a:p>
      </dgm:t>
    </dgm:pt>
    <dgm:pt modelId="{92379A72-6E51-41F1-A5E6-4D0C5655131B}">
      <dgm:prSet phldrT="[Texte]" custT="1"/>
      <dgm:spPr/>
      <dgm:t>
        <a:bodyPr/>
        <a:lstStyle/>
        <a:p>
          <a:pPr algn="ctr"/>
          <a:r>
            <a:rPr lang="fr-FR" sz="2400" b="1" i="1" dirty="0" err="1"/>
            <a:t>Bilingual</a:t>
          </a:r>
          <a:r>
            <a:rPr lang="fr-FR" sz="2400" b="1" i="1" dirty="0"/>
            <a:t> </a:t>
          </a:r>
          <a:r>
            <a:rPr lang="fr-FR" sz="2400" b="1" i="1" dirty="0" err="1"/>
            <a:t>View</a:t>
          </a:r>
          <a:r>
            <a:rPr lang="fr-FR" sz="2400" b="1" i="1" dirty="0"/>
            <a:t> of </a:t>
          </a:r>
          <a:r>
            <a:rPr lang="fr-FR" sz="2400" b="1" i="1" dirty="0" err="1"/>
            <a:t>Bilingualism</a:t>
          </a:r>
          <a:r>
            <a:rPr lang="fr-FR" sz="2400" i="1" dirty="0"/>
            <a:t>:</a:t>
          </a:r>
        </a:p>
        <a:p>
          <a:pPr algn="ctr"/>
          <a:r>
            <a:rPr lang="en-US" sz="2400" i="1" dirty="0" err="1"/>
            <a:t>Grosjean</a:t>
          </a:r>
          <a:r>
            <a:rPr lang="en-US" sz="2400" i="1" dirty="0"/>
            <a:t> (1982, 1985) …</a:t>
          </a:r>
          <a:endParaRPr lang="fr-FR" sz="2400" i="1" dirty="0"/>
        </a:p>
      </dgm:t>
    </dgm:pt>
    <dgm:pt modelId="{8C418C0E-3C55-42A6-8B0A-0983BAA155DC}" type="parTrans" cxnId="{281FD918-732C-4BFA-96B7-6E0AF895CA6C}">
      <dgm:prSet/>
      <dgm:spPr/>
      <dgm:t>
        <a:bodyPr/>
        <a:lstStyle/>
        <a:p>
          <a:endParaRPr lang="fr-FR"/>
        </a:p>
      </dgm:t>
    </dgm:pt>
    <dgm:pt modelId="{C0D35C4B-004D-4A40-8176-608DFBB8F262}" type="sibTrans" cxnId="{281FD918-732C-4BFA-96B7-6E0AF895CA6C}">
      <dgm:prSet/>
      <dgm:spPr/>
      <dgm:t>
        <a:bodyPr/>
        <a:lstStyle/>
        <a:p>
          <a:endParaRPr lang="fr-FR"/>
        </a:p>
      </dgm:t>
    </dgm:pt>
    <dgm:pt modelId="{061253A7-906B-4CFE-8358-028D682B0C64}">
      <dgm:prSet phldrT="[Texte]" custT="1"/>
      <dgm:spPr/>
      <dgm:t>
        <a:bodyPr/>
        <a:lstStyle/>
        <a:p>
          <a:pPr algn="just"/>
          <a:r>
            <a:rPr lang="fr-FR" sz="2400" b="1" i="1" dirty="0" err="1"/>
            <a:t>Cook’s</a:t>
          </a:r>
          <a:r>
            <a:rPr lang="fr-FR" sz="2400" b="1" i="1" dirty="0"/>
            <a:t> concept of </a:t>
          </a:r>
          <a:r>
            <a:rPr lang="fr-FR" sz="2400" b="1" i="1" dirty="0" err="1"/>
            <a:t>multicom-petence</a:t>
          </a:r>
          <a:r>
            <a:rPr lang="fr-FR" sz="2400" b="1" i="1" dirty="0"/>
            <a:t> (1991):</a:t>
          </a:r>
          <a:endParaRPr lang="fr-FR" sz="2400" i="1" dirty="0"/>
        </a:p>
      </dgm:t>
    </dgm:pt>
    <dgm:pt modelId="{01E13994-1EC1-425B-AB89-28E6932807BA}" type="parTrans" cxnId="{07C616AD-C07E-4BF9-BEEB-FDE002751152}">
      <dgm:prSet/>
      <dgm:spPr/>
      <dgm:t>
        <a:bodyPr/>
        <a:lstStyle/>
        <a:p>
          <a:endParaRPr lang="fr-FR"/>
        </a:p>
      </dgm:t>
    </dgm:pt>
    <dgm:pt modelId="{FE4B855B-2384-4A71-B987-FD5BE3907951}" type="sibTrans" cxnId="{07C616AD-C07E-4BF9-BEEB-FDE002751152}">
      <dgm:prSet/>
      <dgm:spPr/>
      <dgm:t>
        <a:bodyPr/>
        <a:lstStyle/>
        <a:p>
          <a:endParaRPr lang="fr-FR"/>
        </a:p>
      </dgm:t>
    </dgm:pt>
    <dgm:pt modelId="{CACF5CEE-41DE-4983-A637-766D70CBDF19}">
      <dgm:prSet phldrT="[Texte]" custT="1"/>
      <dgm:spPr/>
      <dgm:t>
        <a:bodyPr/>
        <a:lstStyle/>
        <a:p>
          <a:pPr algn="just"/>
          <a:r>
            <a:rPr lang="en-US" sz="2400" b="1" i="1" dirty="0" err="1"/>
            <a:t>Herdina</a:t>
          </a:r>
          <a:r>
            <a:rPr lang="en-US" sz="2400" b="1" i="1" dirty="0"/>
            <a:t> and </a:t>
          </a:r>
          <a:r>
            <a:rPr lang="en-US" sz="2400" b="1" i="1" dirty="0" err="1"/>
            <a:t>Jessner’s</a:t>
          </a:r>
          <a:r>
            <a:rPr lang="en-US" sz="2400" b="1" i="1" dirty="0"/>
            <a:t> Dynamic model of Multilingualism (DMM) (2002) :</a:t>
          </a:r>
        </a:p>
        <a:p>
          <a:pPr algn="just"/>
          <a:r>
            <a:rPr lang="en-US" sz="2400" i="0" dirty="0"/>
            <a:t>“[…] </a:t>
          </a:r>
          <a:r>
            <a:rPr lang="en-US" sz="2400" i="1" dirty="0"/>
            <a:t>we assume that the phenomenon of </a:t>
          </a:r>
          <a:r>
            <a:rPr lang="en-US" sz="2400" i="1" dirty="0">
              <a:solidFill>
                <a:srgbClr val="CC0066"/>
              </a:solidFill>
            </a:rPr>
            <a:t>bilingualism</a:t>
          </a:r>
          <a:r>
            <a:rPr lang="en-US" sz="2400" i="1" dirty="0"/>
            <a:t> </a:t>
          </a:r>
          <a:r>
            <a:rPr lang="en-US" sz="2400" i="0" dirty="0"/>
            <a:t>[…]</a:t>
          </a:r>
          <a:r>
            <a:rPr lang="en-US" sz="2400" i="1" dirty="0"/>
            <a:t> is essentially </a:t>
          </a:r>
          <a:r>
            <a:rPr lang="en-US" sz="2400" i="1" dirty="0">
              <a:solidFill>
                <a:srgbClr val="CC0066"/>
              </a:solidFill>
            </a:rPr>
            <a:t>a variant of multilingualism </a:t>
          </a:r>
          <a:r>
            <a:rPr lang="en-US" sz="2400" i="0" dirty="0"/>
            <a:t>[…] </a:t>
          </a:r>
          <a:r>
            <a:rPr lang="en-US" sz="2400" i="1" dirty="0"/>
            <a:t>and that many of the findings </a:t>
          </a:r>
          <a:r>
            <a:rPr lang="en-US" sz="2400" i="0" dirty="0"/>
            <a:t>[…] </a:t>
          </a:r>
          <a:r>
            <a:rPr lang="en-US" sz="2400" i="1" dirty="0"/>
            <a:t>can therefore be </a:t>
          </a:r>
          <a:r>
            <a:rPr lang="en-US" sz="2400" i="1" dirty="0" err="1">
              <a:solidFill>
                <a:srgbClr val="CB0066"/>
              </a:solidFill>
            </a:rPr>
            <a:t>generalised</a:t>
          </a:r>
          <a:r>
            <a:rPr lang="en-US" sz="2400" i="1" dirty="0">
              <a:solidFill>
                <a:srgbClr val="CC0066"/>
              </a:solidFill>
            </a:rPr>
            <a:t> to cover all variants of multilingualism</a:t>
          </a:r>
          <a:r>
            <a:rPr lang="en-US" sz="2400" i="1" dirty="0"/>
            <a:t>.</a:t>
          </a:r>
        </a:p>
        <a:p>
          <a:pPr algn="just"/>
          <a:r>
            <a:rPr lang="en-US" sz="2400" i="1" dirty="0"/>
            <a:t> DMM views a </a:t>
          </a:r>
          <a:r>
            <a:rPr lang="en-US" sz="2400" i="1" dirty="0">
              <a:solidFill>
                <a:srgbClr val="CC0066"/>
              </a:solidFill>
            </a:rPr>
            <a:t>multilingual speaker as a complex psycholinguistic system</a:t>
          </a:r>
          <a:r>
            <a:rPr lang="en-US" sz="2400" i="1" dirty="0">
              <a:solidFill>
                <a:srgbClr val="FF0000"/>
              </a:solidFill>
            </a:rPr>
            <a:t> </a:t>
          </a:r>
          <a:r>
            <a:rPr lang="en-US" sz="2400" i="1" dirty="0"/>
            <a:t>comprising individual language systems […]”. </a:t>
          </a:r>
        </a:p>
        <a:p>
          <a:pPr algn="just"/>
          <a:r>
            <a:rPr lang="en-US" sz="2400" b="1" i="1" dirty="0"/>
            <a:t>As a consequence…</a:t>
          </a:r>
          <a:endParaRPr lang="fr-FR" sz="2400" b="1" i="1" dirty="0"/>
        </a:p>
      </dgm:t>
    </dgm:pt>
    <dgm:pt modelId="{5B95A9EB-B1FC-4444-8609-04A73CFF7000}" type="parTrans" cxnId="{BA573739-4788-4B80-BEA4-1F29E5D0BBCE}">
      <dgm:prSet/>
      <dgm:spPr/>
      <dgm:t>
        <a:bodyPr/>
        <a:lstStyle/>
        <a:p>
          <a:endParaRPr lang="fr-FR"/>
        </a:p>
      </dgm:t>
    </dgm:pt>
    <dgm:pt modelId="{2A7E397C-102A-44D1-ADC8-62627FFDEAD0}" type="sibTrans" cxnId="{BA573739-4788-4B80-BEA4-1F29E5D0BBCE}">
      <dgm:prSet/>
      <dgm:spPr/>
      <dgm:t>
        <a:bodyPr/>
        <a:lstStyle/>
        <a:p>
          <a:endParaRPr lang="fr-FR"/>
        </a:p>
      </dgm:t>
    </dgm:pt>
    <dgm:pt modelId="{EB942F39-3197-4201-8175-C372528BFC8E}" type="pres">
      <dgm:prSet presAssocID="{DF5B7088-24B0-4C31-A14B-E42F488C5E48}" presName="hierChild1" presStyleCnt="0">
        <dgm:presLayoutVars>
          <dgm:orgChart val="1"/>
          <dgm:chPref val="1"/>
          <dgm:dir/>
          <dgm:animOne val="branch"/>
          <dgm:animLvl val="lvl"/>
          <dgm:resizeHandles/>
        </dgm:presLayoutVars>
      </dgm:prSet>
      <dgm:spPr/>
      <dgm:t>
        <a:bodyPr/>
        <a:lstStyle/>
        <a:p>
          <a:endParaRPr lang="fr-FR"/>
        </a:p>
      </dgm:t>
    </dgm:pt>
    <dgm:pt modelId="{2A18E9C8-C568-4B5B-AB6E-9C9B2A831930}" type="pres">
      <dgm:prSet presAssocID="{92379A72-6E51-41F1-A5E6-4D0C5655131B}" presName="hierRoot1" presStyleCnt="0">
        <dgm:presLayoutVars>
          <dgm:hierBranch val="init"/>
        </dgm:presLayoutVars>
      </dgm:prSet>
      <dgm:spPr/>
    </dgm:pt>
    <dgm:pt modelId="{1E9C1634-236F-474F-95F9-EB2C958FBF94}" type="pres">
      <dgm:prSet presAssocID="{92379A72-6E51-41F1-A5E6-4D0C5655131B}" presName="rootComposite1" presStyleCnt="0"/>
      <dgm:spPr/>
    </dgm:pt>
    <dgm:pt modelId="{01E3E473-2A86-40D1-B522-D3D71133943F}" type="pres">
      <dgm:prSet presAssocID="{92379A72-6E51-41F1-A5E6-4D0C5655131B}" presName="rootText1" presStyleLbl="node0" presStyleIdx="0" presStyleCnt="1" custScaleX="263413" custScaleY="84593" custLinFactNeighborX="0" custLinFactNeighborY="-70751">
        <dgm:presLayoutVars>
          <dgm:chPref val="3"/>
        </dgm:presLayoutVars>
      </dgm:prSet>
      <dgm:spPr/>
      <dgm:t>
        <a:bodyPr/>
        <a:lstStyle/>
        <a:p>
          <a:endParaRPr lang="fr-FR"/>
        </a:p>
      </dgm:t>
    </dgm:pt>
    <dgm:pt modelId="{90A086CF-8556-4D7E-98E7-613B2B73ADCE}" type="pres">
      <dgm:prSet presAssocID="{92379A72-6E51-41F1-A5E6-4D0C5655131B}" presName="rootConnector1" presStyleLbl="node1" presStyleIdx="0" presStyleCnt="0"/>
      <dgm:spPr/>
      <dgm:t>
        <a:bodyPr/>
        <a:lstStyle/>
        <a:p>
          <a:endParaRPr lang="fr-FR"/>
        </a:p>
      </dgm:t>
    </dgm:pt>
    <dgm:pt modelId="{1766D15F-70D6-4649-B99B-9A13DBEC4543}" type="pres">
      <dgm:prSet presAssocID="{92379A72-6E51-41F1-A5E6-4D0C5655131B}" presName="hierChild2" presStyleCnt="0"/>
      <dgm:spPr/>
    </dgm:pt>
    <dgm:pt modelId="{4BDE4066-7063-4DE1-BCBC-21D977FE6EA4}" type="pres">
      <dgm:prSet presAssocID="{01E13994-1EC1-425B-AB89-28E6932807BA}" presName="Name37" presStyleLbl="parChTrans1D2" presStyleIdx="0" presStyleCnt="2"/>
      <dgm:spPr/>
      <dgm:t>
        <a:bodyPr/>
        <a:lstStyle/>
        <a:p>
          <a:endParaRPr lang="fr-FR"/>
        </a:p>
      </dgm:t>
    </dgm:pt>
    <dgm:pt modelId="{15AC5E70-93DE-42CF-88A9-9285C2FF13FD}" type="pres">
      <dgm:prSet presAssocID="{061253A7-906B-4CFE-8358-028D682B0C64}" presName="hierRoot2" presStyleCnt="0">
        <dgm:presLayoutVars>
          <dgm:hierBranch val="init"/>
        </dgm:presLayoutVars>
      </dgm:prSet>
      <dgm:spPr/>
    </dgm:pt>
    <dgm:pt modelId="{CE32A3BE-6FE2-47EA-802C-28D6023C1669}" type="pres">
      <dgm:prSet presAssocID="{061253A7-906B-4CFE-8358-028D682B0C64}" presName="rootComposite" presStyleCnt="0"/>
      <dgm:spPr/>
    </dgm:pt>
    <dgm:pt modelId="{8EA09488-222E-4154-A64F-1589CE810164}" type="pres">
      <dgm:prSet presAssocID="{061253A7-906B-4CFE-8358-028D682B0C64}" presName="rootText" presStyleLbl="node2" presStyleIdx="0" presStyleCnt="2" custScaleX="70333" custScaleY="134156" custLinFactNeighborX="-194" custLinFactNeighborY="4411">
        <dgm:presLayoutVars>
          <dgm:chPref val="3"/>
        </dgm:presLayoutVars>
      </dgm:prSet>
      <dgm:spPr/>
      <dgm:t>
        <a:bodyPr/>
        <a:lstStyle/>
        <a:p>
          <a:endParaRPr lang="fr-FR"/>
        </a:p>
      </dgm:t>
    </dgm:pt>
    <dgm:pt modelId="{496A55BB-22AA-4ABC-BF73-C6BCC1103A86}" type="pres">
      <dgm:prSet presAssocID="{061253A7-906B-4CFE-8358-028D682B0C64}" presName="rootConnector" presStyleLbl="node2" presStyleIdx="0" presStyleCnt="2"/>
      <dgm:spPr/>
      <dgm:t>
        <a:bodyPr/>
        <a:lstStyle/>
        <a:p>
          <a:endParaRPr lang="fr-FR"/>
        </a:p>
      </dgm:t>
    </dgm:pt>
    <dgm:pt modelId="{0DFE69F3-7BD9-43D1-A82F-E19142E272BE}" type="pres">
      <dgm:prSet presAssocID="{061253A7-906B-4CFE-8358-028D682B0C64}" presName="hierChild4" presStyleCnt="0"/>
      <dgm:spPr/>
    </dgm:pt>
    <dgm:pt modelId="{2418A821-1B90-403B-B04E-9921B776C888}" type="pres">
      <dgm:prSet presAssocID="{061253A7-906B-4CFE-8358-028D682B0C64}" presName="hierChild5" presStyleCnt="0"/>
      <dgm:spPr/>
    </dgm:pt>
    <dgm:pt modelId="{A51A6BB4-F06B-4FC2-899D-1DED5965CDFF}" type="pres">
      <dgm:prSet presAssocID="{5B95A9EB-B1FC-4444-8609-04A73CFF7000}" presName="Name37" presStyleLbl="parChTrans1D2" presStyleIdx="1" presStyleCnt="2"/>
      <dgm:spPr/>
      <dgm:t>
        <a:bodyPr/>
        <a:lstStyle/>
        <a:p>
          <a:endParaRPr lang="fr-FR"/>
        </a:p>
      </dgm:t>
    </dgm:pt>
    <dgm:pt modelId="{3C1D674F-69C3-493D-B4D6-8B5DF1233CE4}" type="pres">
      <dgm:prSet presAssocID="{CACF5CEE-41DE-4983-A637-766D70CBDF19}" presName="hierRoot2" presStyleCnt="0">
        <dgm:presLayoutVars>
          <dgm:hierBranch val="init"/>
        </dgm:presLayoutVars>
      </dgm:prSet>
      <dgm:spPr/>
    </dgm:pt>
    <dgm:pt modelId="{DA9D964C-FA47-4622-ACBC-BC96240E36A2}" type="pres">
      <dgm:prSet presAssocID="{CACF5CEE-41DE-4983-A637-766D70CBDF19}" presName="rootComposite" presStyleCnt="0"/>
      <dgm:spPr/>
    </dgm:pt>
    <dgm:pt modelId="{58D2E41C-E151-418A-92E2-1B98A947C3DE}" type="pres">
      <dgm:prSet presAssocID="{CACF5CEE-41DE-4983-A637-766D70CBDF19}" presName="rootText" presStyleLbl="node2" presStyleIdx="1" presStyleCnt="2" custScaleX="262374" custScaleY="376797" custLinFactNeighborX="-5176" custLinFactNeighborY="8145">
        <dgm:presLayoutVars>
          <dgm:chPref val="3"/>
        </dgm:presLayoutVars>
      </dgm:prSet>
      <dgm:spPr/>
      <dgm:t>
        <a:bodyPr/>
        <a:lstStyle/>
        <a:p>
          <a:endParaRPr lang="fr-FR"/>
        </a:p>
      </dgm:t>
    </dgm:pt>
    <dgm:pt modelId="{4A7D4583-FFAB-4053-8C62-0E9CE752B09D}" type="pres">
      <dgm:prSet presAssocID="{CACF5CEE-41DE-4983-A637-766D70CBDF19}" presName="rootConnector" presStyleLbl="node2" presStyleIdx="1" presStyleCnt="2"/>
      <dgm:spPr/>
      <dgm:t>
        <a:bodyPr/>
        <a:lstStyle/>
        <a:p>
          <a:endParaRPr lang="fr-FR"/>
        </a:p>
      </dgm:t>
    </dgm:pt>
    <dgm:pt modelId="{35B28458-C46D-4CDC-A942-2866188F7C2E}" type="pres">
      <dgm:prSet presAssocID="{CACF5CEE-41DE-4983-A637-766D70CBDF19}" presName="hierChild4" presStyleCnt="0"/>
      <dgm:spPr/>
    </dgm:pt>
    <dgm:pt modelId="{AE47D608-B6FC-40E7-8A81-17DC2075C8BF}" type="pres">
      <dgm:prSet presAssocID="{CACF5CEE-41DE-4983-A637-766D70CBDF19}" presName="hierChild5" presStyleCnt="0"/>
      <dgm:spPr/>
    </dgm:pt>
    <dgm:pt modelId="{40B0C65A-BF70-49B2-B8C3-32B25CBF2545}" type="pres">
      <dgm:prSet presAssocID="{92379A72-6E51-41F1-A5E6-4D0C5655131B}" presName="hierChild3" presStyleCnt="0"/>
      <dgm:spPr/>
    </dgm:pt>
  </dgm:ptLst>
  <dgm:cxnLst>
    <dgm:cxn modelId="{20FB48D5-B9F5-497A-8B07-6AA99D326159}" type="presOf" srcId="{CACF5CEE-41DE-4983-A637-766D70CBDF19}" destId="{58D2E41C-E151-418A-92E2-1B98A947C3DE}" srcOrd="0" destOrd="0" presId="urn:microsoft.com/office/officeart/2005/8/layout/orgChart1"/>
    <dgm:cxn modelId="{E623C722-7730-48EB-AF30-CBCE7772447A}" type="presOf" srcId="{CACF5CEE-41DE-4983-A637-766D70CBDF19}" destId="{4A7D4583-FFAB-4053-8C62-0E9CE752B09D}" srcOrd="1" destOrd="0" presId="urn:microsoft.com/office/officeart/2005/8/layout/orgChart1"/>
    <dgm:cxn modelId="{9A872FE4-D4A3-4215-9E98-3B42FDF7D0F4}" type="presOf" srcId="{92379A72-6E51-41F1-A5E6-4D0C5655131B}" destId="{90A086CF-8556-4D7E-98E7-613B2B73ADCE}" srcOrd="1" destOrd="0" presId="urn:microsoft.com/office/officeart/2005/8/layout/orgChart1"/>
    <dgm:cxn modelId="{98CF7CFC-4D95-4977-9E82-5CB333BE047B}" type="presOf" srcId="{061253A7-906B-4CFE-8358-028D682B0C64}" destId="{496A55BB-22AA-4ABC-BF73-C6BCC1103A86}" srcOrd="1" destOrd="0" presId="urn:microsoft.com/office/officeart/2005/8/layout/orgChart1"/>
    <dgm:cxn modelId="{8D9DF1A9-288E-4E6E-8124-DEF04F742C0B}" type="presOf" srcId="{061253A7-906B-4CFE-8358-028D682B0C64}" destId="{8EA09488-222E-4154-A64F-1589CE810164}" srcOrd="0" destOrd="0" presId="urn:microsoft.com/office/officeart/2005/8/layout/orgChart1"/>
    <dgm:cxn modelId="{07C616AD-C07E-4BF9-BEEB-FDE002751152}" srcId="{92379A72-6E51-41F1-A5E6-4D0C5655131B}" destId="{061253A7-906B-4CFE-8358-028D682B0C64}" srcOrd="0" destOrd="0" parTransId="{01E13994-1EC1-425B-AB89-28E6932807BA}" sibTransId="{FE4B855B-2384-4A71-B987-FD5BE3907951}"/>
    <dgm:cxn modelId="{7D921AB0-7544-41F6-9D12-ABBCD7E4234C}" type="presOf" srcId="{DF5B7088-24B0-4C31-A14B-E42F488C5E48}" destId="{EB942F39-3197-4201-8175-C372528BFC8E}" srcOrd="0" destOrd="0" presId="urn:microsoft.com/office/officeart/2005/8/layout/orgChart1"/>
    <dgm:cxn modelId="{BA573739-4788-4B80-BEA4-1F29E5D0BBCE}" srcId="{92379A72-6E51-41F1-A5E6-4D0C5655131B}" destId="{CACF5CEE-41DE-4983-A637-766D70CBDF19}" srcOrd="1" destOrd="0" parTransId="{5B95A9EB-B1FC-4444-8609-04A73CFF7000}" sibTransId="{2A7E397C-102A-44D1-ADC8-62627FFDEAD0}"/>
    <dgm:cxn modelId="{5D338055-5E44-4B5F-B9AC-EFB0D045A26C}" type="presOf" srcId="{01E13994-1EC1-425B-AB89-28E6932807BA}" destId="{4BDE4066-7063-4DE1-BCBC-21D977FE6EA4}" srcOrd="0" destOrd="0" presId="urn:microsoft.com/office/officeart/2005/8/layout/orgChart1"/>
    <dgm:cxn modelId="{A6D25D8B-0CB2-49F5-BB83-8A58BFCC3CA9}" type="presOf" srcId="{92379A72-6E51-41F1-A5E6-4D0C5655131B}" destId="{01E3E473-2A86-40D1-B522-D3D71133943F}" srcOrd="0" destOrd="0" presId="urn:microsoft.com/office/officeart/2005/8/layout/orgChart1"/>
    <dgm:cxn modelId="{7A84ED63-E3CD-4A04-B3B3-9DD94B86F89B}" type="presOf" srcId="{5B95A9EB-B1FC-4444-8609-04A73CFF7000}" destId="{A51A6BB4-F06B-4FC2-899D-1DED5965CDFF}" srcOrd="0" destOrd="0" presId="urn:microsoft.com/office/officeart/2005/8/layout/orgChart1"/>
    <dgm:cxn modelId="{281FD918-732C-4BFA-96B7-6E0AF895CA6C}" srcId="{DF5B7088-24B0-4C31-A14B-E42F488C5E48}" destId="{92379A72-6E51-41F1-A5E6-4D0C5655131B}" srcOrd="0" destOrd="0" parTransId="{8C418C0E-3C55-42A6-8B0A-0983BAA155DC}" sibTransId="{C0D35C4B-004D-4A40-8176-608DFBB8F262}"/>
    <dgm:cxn modelId="{5CC988DC-948C-44BA-BBB2-9E82C26AA420}" type="presParOf" srcId="{EB942F39-3197-4201-8175-C372528BFC8E}" destId="{2A18E9C8-C568-4B5B-AB6E-9C9B2A831930}" srcOrd="0" destOrd="0" presId="urn:microsoft.com/office/officeart/2005/8/layout/orgChart1"/>
    <dgm:cxn modelId="{A225B63C-6358-4E8D-B37E-DC07B0054444}" type="presParOf" srcId="{2A18E9C8-C568-4B5B-AB6E-9C9B2A831930}" destId="{1E9C1634-236F-474F-95F9-EB2C958FBF94}" srcOrd="0" destOrd="0" presId="urn:microsoft.com/office/officeart/2005/8/layout/orgChart1"/>
    <dgm:cxn modelId="{57B38AA1-CB7E-49D0-BC53-1CB9DD7A186A}" type="presParOf" srcId="{1E9C1634-236F-474F-95F9-EB2C958FBF94}" destId="{01E3E473-2A86-40D1-B522-D3D71133943F}" srcOrd="0" destOrd="0" presId="urn:microsoft.com/office/officeart/2005/8/layout/orgChart1"/>
    <dgm:cxn modelId="{D397ED4A-6ADC-4F55-92A4-5A6AF86CD5EC}" type="presParOf" srcId="{1E9C1634-236F-474F-95F9-EB2C958FBF94}" destId="{90A086CF-8556-4D7E-98E7-613B2B73ADCE}" srcOrd="1" destOrd="0" presId="urn:microsoft.com/office/officeart/2005/8/layout/orgChart1"/>
    <dgm:cxn modelId="{8CF235CC-EC81-4E92-AA4A-3130B5C3E88A}" type="presParOf" srcId="{2A18E9C8-C568-4B5B-AB6E-9C9B2A831930}" destId="{1766D15F-70D6-4649-B99B-9A13DBEC4543}" srcOrd="1" destOrd="0" presId="urn:microsoft.com/office/officeart/2005/8/layout/orgChart1"/>
    <dgm:cxn modelId="{F2D3D4BA-1E89-4D30-B9B9-E4835A6884B1}" type="presParOf" srcId="{1766D15F-70D6-4649-B99B-9A13DBEC4543}" destId="{4BDE4066-7063-4DE1-BCBC-21D977FE6EA4}" srcOrd="0" destOrd="0" presId="urn:microsoft.com/office/officeart/2005/8/layout/orgChart1"/>
    <dgm:cxn modelId="{8546C275-00FC-4FAD-B093-9833E0890A44}" type="presParOf" srcId="{1766D15F-70D6-4649-B99B-9A13DBEC4543}" destId="{15AC5E70-93DE-42CF-88A9-9285C2FF13FD}" srcOrd="1" destOrd="0" presId="urn:microsoft.com/office/officeart/2005/8/layout/orgChart1"/>
    <dgm:cxn modelId="{33C47927-D416-4521-8F43-01DB24D6D96D}" type="presParOf" srcId="{15AC5E70-93DE-42CF-88A9-9285C2FF13FD}" destId="{CE32A3BE-6FE2-47EA-802C-28D6023C1669}" srcOrd="0" destOrd="0" presId="urn:microsoft.com/office/officeart/2005/8/layout/orgChart1"/>
    <dgm:cxn modelId="{D7005BDD-C85B-4A65-B7AE-E5843062BE2D}" type="presParOf" srcId="{CE32A3BE-6FE2-47EA-802C-28D6023C1669}" destId="{8EA09488-222E-4154-A64F-1589CE810164}" srcOrd="0" destOrd="0" presId="urn:microsoft.com/office/officeart/2005/8/layout/orgChart1"/>
    <dgm:cxn modelId="{96E88948-8F8C-4499-9115-D5956A754F11}" type="presParOf" srcId="{CE32A3BE-6FE2-47EA-802C-28D6023C1669}" destId="{496A55BB-22AA-4ABC-BF73-C6BCC1103A86}" srcOrd="1" destOrd="0" presId="urn:microsoft.com/office/officeart/2005/8/layout/orgChart1"/>
    <dgm:cxn modelId="{436FE0E2-ED28-4F4A-81F0-9E52A782B591}" type="presParOf" srcId="{15AC5E70-93DE-42CF-88A9-9285C2FF13FD}" destId="{0DFE69F3-7BD9-43D1-A82F-E19142E272BE}" srcOrd="1" destOrd="0" presId="urn:microsoft.com/office/officeart/2005/8/layout/orgChart1"/>
    <dgm:cxn modelId="{035FDF36-F3AC-4A04-8FE1-D70B2DA163F2}" type="presParOf" srcId="{15AC5E70-93DE-42CF-88A9-9285C2FF13FD}" destId="{2418A821-1B90-403B-B04E-9921B776C888}" srcOrd="2" destOrd="0" presId="urn:microsoft.com/office/officeart/2005/8/layout/orgChart1"/>
    <dgm:cxn modelId="{9633031B-FA71-4C16-8D53-CA4E3621FC85}" type="presParOf" srcId="{1766D15F-70D6-4649-B99B-9A13DBEC4543}" destId="{A51A6BB4-F06B-4FC2-899D-1DED5965CDFF}" srcOrd="2" destOrd="0" presId="urn:microsoft.com/office/officeart/2005/8/layout/orgChart1"/>
    <dgm:cxn modelId="{92A2A3F8-88C1-45A9-A4E4-4BADBDDFA707}" type="presParOf" srcId="{1766D15F-70D6-4649-B99B-9A13DBEC4543}" destId="{3C1D674F-69C3-493D-B4D6-8B5DF1233CE4}" srcOrd="3" destOrd="0" presId="urn:microsoft.com/office/officeart/2005/8/layout/orgChart1"/>
    <dgm:cxn modelId="{E1159561-0343-430E-B8B4-D8C992848835}" type="presParOf" srcId="{3C1D674F-69C3-493D-B4D6-8B5DF1233CE4}" destId="{DA9D964C-FA47-4622-ACBC-BC96240E36A2}" srcOrd="0" destOrd="0" presId="urn:microsoft.com/office/officeart/2005/8/layout/orgChart1"/>
    <dgm:cxn modelId="{06D8657E-B45E-4558-A436-1F1015EFFA27}" type="presParOf" srcId="{DA9D964C-FA47-4622-ACBC-BC96240E36A2}" destId="{58D2E41C-E151-418A-92E2-1B98A947C3DE}" srcOrd="0" destOrd="0" presId="urn:microsoft.com/office/officeart/2005/8/layout/orgChart1"/>
    <dgm:cxn modelId="{4B1C52CC-9C85-4ADC-9B48-8BF51280CA76}" type="presParOf" srcId="{DA9D964C-FA47-4622-ACBC-BC96240E36A2}" destId="{4A7D4583-FFAB-4053-8C62-0E9CE752B09D}" srcOrd="1" destOrd="0" presId="urn:microsoft.com/office/officeart/2005/8/layout/orgChart1"/>
    <dgm:cxn modelId="{F86C041E-DD40-4585-8EFF-579BADEC0707}" type="presParOf" srcId="{3C1D674F-69C3-493D-B4D6-8B5DF1233CE4}" destId="{35B28458-C46D-4CDC-A942-2866188F7C2E}" srcOrd="1" destOrd="0" presId="urn:microsoft.com/office/officeart/2005/8/layout/orgChart1"/>
    <dgm:cxn modelId="{EE5894C3-88CB-430D-8045-D0937E4AA0C0}" type="presParOf" srcId="{3C1D674F-69C3-493D-B4D6-8B5DF1233CE4}" destId="{AE47D608-B6FC-40E7-8A81-17DC2075C8BF}" srcOrd="2" destOrd="0" presId="urn:microsoft.com/office/officeart/2005/8/layout/orgChart1"/>
    <dgm:cxn modelId="{79D1BA98-C869-4E15-8763-F3560A0A3291}" type="presParOf" srcId="{2A18E9C8-C568-4B5B-AB6E-9C9B2A831930}" destId="{40B0C65A-BF70-49B2-B8C3-32B25CBF254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A6BB4-F06B-4FC2-899D-1DED5965CDFF}">
      <dsp:nvSpPr>
        <dsp:cNvPr id="0" name=""/>
        <dsp:cNvSpPr/>
      </dsp:nvSpPr>
      <dsp:spPr>
        <a:xfrm>
          <a:off x="4068452" y="2709935"/>
          <a:ext cx="2226449" cy="772817"/>
        </a:xfrm>
        <a:custGeom>
          <a:avLst/>
          <a:gdLst/>
          <a:ahLst/>
          <a:cxnLst/>
          <a:rect l="0" t="0" r="0" b="0"/>
          <a:pathLst>
            <a:path>
              <a:moveTo>
                <a:pt x="0" y="0"/>
              </a:moveTo>
              <a:lnTo>
                <a:pt x="0" y="386408"/>
              </a:lnTo>
              <a:lnTo>
                <a:pt x="2226449" y="386408"/>
              </a:lnTo>
              <a:lnTo>
                <a:pt x="2226449" y="7728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DE4066-7063-4DE1-BCBC-21D977FE6EA4}">
      <dsp:nvSpPr>
        <dsp:cNvPr id="0" name=""/>
        <dsp:cNvSpPr/>
      </dsp:nvSpPr>
      <dsp:spPr>
        <a:xfrm>
          <a:off x="1842002" y="2709935"/>
          <a:ext cx="2226449" cy="772817"/>
        </a:xfrm>
        <a:custGeom>
          <a:avLst/>
          <a:gdLst/>
          <a:ahLst/>
          <a:cxnLst/>
          <a:rect l="0" t="0" r="0" b="0"/>
          <a:pathLst>
            <a:path>
              <a:moveTo>
                <a:pt x="2226449" y="0"/>
              </a:moveTo>
              <a:lnTo>
                <a:pt x="2226449" y="386408"/>
              </a:lnTo>
              <a:lnTo>
                <a:pt x="0" y="386408"/>
              </a:lnTo>
              <a:lnTo>
                <a:pt x="0" y="7728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E3E473-2A86-40D1-B522-D3D71133943F}">
      <dsp:nvSpPr>
        <dsp:cNvPr id="0" name=""/>
        <dsp:cNvSpPr/>
      </dsp:nvSpPr>
      <dsp:spPr>
        <a:xfrm>
          <a:off x="2228411" y="869894"/>
          <a:ext cx="3680081" cy="184004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i="1" kern="1200" dirty="0" err="1">
              <a:solidFill>
                <a:srgbClr val="CC0066"/>
              </a:solidFill>
            </a:rPr>
            <a:t>Grosjean’s</a:t>
          </a:r>
          <a:r>
            <a:rPr lang="en-US" sz="2500" i="1" kern="1200" dirty="0">
              <a:solidFill>
                <a:srgbClr val="CC0066"/>
              </a:solidFill>
            </a:rPr>
            <a:t> work </a:t>
          </a:r>
          <a:r>
            <a:rPr lang="en-US" sz="2500" i="1" kern="1200" dirty="0"/>
            <a:t>(1985) </a:t>
          </a:r>
          <a:br>
            <a:rPr lang="en-US" sz="2500" i="1" kern="1200" dirty="0"/>
          </a:br>
          <a:r>
            <a:rPr lang="en-US" sz="2500" i="1" kern="1200" dirty="0"/>
            <a:t>A holistic view of bilingualism</a:t>
          </a:r>
        </a:p>
        <a:p>
          <a:pPr lvl="0" algn="ctr" defTabSz="1111250">
            <a:lnSpc>
              <a:spcPct val="90000"/>
            </a:lnSpc>
            <a:spcBef>
              <a:spcPct val="0"/>
            </a:spcBef>
            <a:spcAft>
              <a:spcPct val="35000"/>
            </a:spcAft>
          </a:pPr>
          <a:r>
            <a:rPr lang="en-US" sz="2500" i="1" kern="1200" dirty="0"/>
            <a:t>He strongly influenced both</a:t>
          </a:r>
          <a:r>
            <a:rPr lang="en-US" sz="2500" kern="1200" dirty="0"/>
            <a:t>…</a:t>
          </a:r>
          <a:endParaRPr lang="fr-FR" sz="2500" kern="1200" dirty="0"/>
        </a:p>
      </dsp:txBody>
      <dsp:txXfrm>
        <a:off x="2228411" y="869894"/>
        <a:ext cx="3680081" cy="1840040"/>
      </dsp:txXfrm>
    </dsp:sp>
    <dsp:sp modelId="{8EA09488-222E-4154-A64F-1589CE810164}">
      <dsp:nvSpPr>
        <dsp:cNvPr id="0" name=""/>
        <dsp:cNvSpPr/>
      </dsp:nvSpPr>
      <dsp:spPr>
        <a:xfrm>
          <a:off x="1961" y="3482752"/>
          <a:ext cx="3680081" cy="184004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r-FR" sz="2500" i="1" kern="1200" dirty="0"/>
            <a:t>… </a:t>
          </a:r>
          <a:r>
            <a:rPr lang="fr-FR" sz="2500" i="1" kern="1200" dirty="0" err="1">
              <a:solidFill>
                <a:srgbClr val="CC0066"/>
              </a:solidFill>
            </a:rPr>
            <a:t>Cook’s</a:t>
          </a:r>
          <a:r>
            <a:rPr lang="fr-FR" sz="2500" i="1" kern="1200" dirty="0">
              <a:solidFill>
                <a:srgbClr val="CC0066"/>
              </a:solidFill>
            </a:rPr>
            <a:t> concept </a:t>
          </a:r>
          <a:r>
            <a:rPr lang="fr-FR" sz="2500" i="1" kern="1200" dirty="0"/>
            <a:t>of</a:t>
          </a:r>
        </a:p>
        <a:p>
          <a:pPr lvl="0" algn="ctr" defTabSz="1111250">
            <a:lnSpc>
              <a:spcPct val="90000"/>
            </a:lnSpc>
            <a:spcBef>
              <a:spcPct val="0"/>
            </a:spcBef>
            <a:spcAft>
              <a:spcPct val="35000"/>
            </a:spcAft>
          </a:pPr>
          <a:r>
            <a:rPr lang="fr-FR" sz="2500" i="1" kern="1200" dirty="0" err="1"/>
            <a:t>multicompetence</a:t>
          </a:r>
          <a:r>
            <a:rPr lang="fr-FR" sz="2500" i="1" kern="1200" dirty="0"/>
            <a:t> </a:t>
          </a:r>
          <a:br>
            <a:rPr lang="fr-FR" sz="2500" i="1" kern="1200" dirty="0"/>
          </a:br>
          <a:r>
            <a:rPr lang="fr-FR" sz="2500" i="1" kern="1200" dirty="0"/>
            <a:t>(1991)…</a:t>
          </a:r>
        </a:p>
      </dsp:txBody>
      <dsp:txXfrm>
        <a:off x="1961" y="3482752"/>
        <a:ext cx="3680081" cy="1840040"/>
      </dsp:txXfrm>
    </dsp:sp>
    <dsp:sp modelId="{58D2E41C-E151-418A-92E2-1B98A947C3DE}">
      <dsp:nvSpPr>
        <dsp:cNvPr id="0" name=""/>
        <dsp:cNvSpPr/>
      </dsp:nvSpPr>
      <dsp:spPr>
        <a:xfrm>
          <a:off x="4454860" y="3482752"/>
          <a:ext cx="3680081" cy="184004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i="1" kern="1200" dirty="0"/>
            <a:t>…and  </a:t>
          </a:r>
          <a:r>
            <a:rPr lang="en-US" sz="2500" i="1" kern="1200" dirty="0" err="1">
              <a:solidFill>
                <a:srgbClr val="CC0066"/>
              </a:solidFill>
            </a:rPr>
            <a:t>Herdina</a:t>
          </a:r>
          <a:r>
            <a:rPr lang="en-US" sz="2500" i="1" kern="1200" dirty="0">
              <a:solidFill>
                <a:srgbClr val="CC0066"/>
              </a:solidFill>
            </a:rPr>
            <a:t> and </a:t>
          </a:r>
          <a:r>
            <a:rPr lang="en-US" sz="2500" i="1" kern="1200" dirty="0" err="1">
              <a:solidFill>
                <a:srgbClr val="CC0066"/>
              </a:solidFill>
            </a:rPr>
            <a:t>Jessner’s</a:t>
          </a:r>
          <a:r>
            <a:rPr lang="en-US" sz="2500" i="1" kern="1200" dirty="0">
              <a:solidFill>
                <a:srgbClr val="FF0000"/>
              </a:solidFill>
            </a:rPr>
            <a:t> </a:t>
          </a:r>
          <a:r>
            <a:rPr lang="en-US" sz="2500" i="1" kern="1200" dirty="0"/>
            <a:t>(2002) dynamic </a:t>
          </a:r>
          <a:r>
            <a:rPr lang="en-US" sz="2500" i="1" kern="1200" dirty="0">
              <a:solidFill>
                <a:srgbClr val="CC0066"/>
              </a:solidFill>
            </a:rPr>
            <a:t>view of multilingual development </a:t>
          </a:r>
          <a:r>
            <a:rPr lang="en-US" sz="2500" i="1" kern="1200" dirty="0"/>
            <a:t>and </a:t>
          </a:r>
          <a:r>
            <a:rPr lang="en-US" sz="2500" i="1" kern="1200" dirty="0">
              <a:solidFill>
                <a:srgbClr val="CC0066"/>
              </a:solidFill>
            </a:rPr>
            <a:t>multilingual proficiency</a:t>
          </a:r>
          <a:endParaRPr lang="fr-FR" sz="2500" i="1" kern="1200" dirty="0">
            <a:solidFill>
              <a:srgbClr val="CC0066"/>
            </a:solidFill>
          </a:endParaRPr>
        </a:p>
      </dsp:txBody>
      <dsp:txXfrm>
        <a:off x="4454860" y="3482752"/>
        <a:ext cx="3680081" cy="18400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A6BB4-F06B-4FC2-899D-1DED5965CDFF}">
      <dsp:nvSpPr>
        <dsp:cNvPr id="0" name=""/>
        <dsp:cNvSpPr/>
      </dsp:nvSpPr>
      <dsp:spPr>
        <a:xfrm>
          <a:off x="4068452" y="2709935"/>
          <a:ext cx="2226449" cy="772817"/>
        </a:xfrm>
        <a:custGeom>
          <a:avLst/>
          <a:gdLst/>
          <a:ahLst/>
          <a:cxnLst/>
          <a:rect l="0" t="0" r="0" b="0"/>
          <a:pathLst>
            <a:path>
              <a:moveTo>
                <a:pt x="0" y="0"/>
              </a:moveTo>
              <a:lnTo>
                <a:pt x="0" y="386408"/>
              </a:lnTo>
              <a:lnTo>
                <a:pt x="2226449" y="386408"/>
              </a:lnTo>
              <a:lnTo>
                <a:pt x="2226449" y="7728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DE4066-7063-4DE1-BCBC-21D977FE6EA4}">
      <dsp:nvSpPr>
        <dsp:cNvPr id="0" name=""/>
        <dsp:cNvSpPr/>
      </dsp:nvSpPr>
      <dsp:spPr>
        <a:xfrm>
          <a:off x="1842002" y="2709935"/>
          <a:ext cx="2226449" cy="772817"/>
        </a:xfrm>
        <a:custGeom>
          <a:avLst/>
          <a:gdLst/>
          <a:ahLst/>
          <a:cxnLst/>
          <a:rect l="0" t="0" r="0" b="0"/>
          <a:pathLst>
            <a:path>
              <a:moveTo>
                <a:pt x="2226449" y="0"/>
              </a:moveTo>
              <a:lnTo>
                <a:pt x="2226449" y="386408"/>
              </a:lnTo>
              <a:lnTo>
                <a:pt x="0" y="386408"/>
              </a:lnTo>
              <a:lnTo>
                <a:pt x="0" y="7728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E3E473-2A86-40D1-B522-D3D71133943F}">
      <dsp:nvSpPr>
        <dsp:cNvPr id="0" name=""/>
        <dsp:cNvSpPr/>
      </dsp:nvSpPr>
      <dsp:spPr>
        <a:xfrm>
          <a:off x="288032" y="869894"/>
          <a:ext cx="7560838" cy="184004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r-FR" sz="2400" b="1" i="0" kern="1200" dirty="0" err="1"/>
            <a:t>Grosjean’s</a:t>
          </a:r>
          <a:r>
            <a:rPr lang="fr-FR" sz="2400" b="1" i="0" kern="1200" dirty="0"/>
            <a:t> plurilingual </a:t>
          </a:r>
          <a:r>
            <a:rPr lang="fr-FR" sz="2400" b="1" i="0" kern="1200" dirty="0" err="1"/>
            <a:t>view</a:t>
          </a:r>
          <a:r>
            <a:rPr lang="fr-FR" sz="2400" b="1" i="0" kern="1200" dirty="0"/>
            <a:t> of </a:t>
          </a:r>
          <a:r>
            <a:rPr lang="fr-FR" sz="2400" b="1" i="0" kern="1200" dirty="0" err="1"/>
            <a:t>bilingualism</a:t>
          </a:r>
          <a:r>
            <a:rPr lang="fr-FR" sz="2400" i="0" kern="1200" dirty="0"/>
            <a:t>:</a:t>
          </a:r>
        </a:p>
        <a:p>
          <a:pPr lvl="0" algn="ctr" defTabSz="1066800">
            <a:lnSpc>
              <a:spcPct val="90000"/>
            </a:lnSpc>
            <a:spcBef>
              <a:spcPct val="0"/>
            </a:spcBef>
            <a:spcAft>
              <a:spcPct val="35000"/>
            </a:spcAft>
          </a:pPr>
          <a:r>
            <a:rPr lang="en-US" sz="2400" i="0" kern="1200" dirty="0"/>
            <a:t>Bilinguals are NOT the sum of two monolinguals</a:t>
          </a:r>
          <a:r>
            <a:rPr lang="en-US" sz="2400" i="1" kern="1200" dirty="0"/>
            <a:t>. </a:t>
          </a:r>
          <a:r>
            <a:rPr lang="en-US" sz="2400" i="0" kern="1200" dirty="0"/>
            <a:t>They have a specific linguistic configuration that is resulting from the coexistence and constant interaction of the two languages they have a command of</a:t>
          </a:r>
          <a:r>
            <a:rPr lang="en-US" sz="2400" i="1" kern="1200" dirty="0"/>
            <a:t>.</a:t>
          </a:r>
          <a:endParaRPr lang="fr-FR" sz="2400" kern="1200" dirty="0"/>
        </a:p>
      </dsp:txBody>
      <dsp:txXfrm>
        <a:off x="288032" y="869894"/>
        <a:ext cx="7560838" cy="1840040"/>
      </dsp:txXfrm>
    </dsp:sp>
    <dsp:sp modelId="{8EA09488-222E-4154-A64F-1589CE810164}">
      <dsp:nvSpPr>
        <dsp:cNvPr id="0" name=""/>
        <dsp:cNvSpPr/>
      </dsp:nvSpPr>
      <dsp:spPr>
        <a:xfrm>
          <a:off x="1961" y="3482752"/>
          <a:ext cx="3680081" cy="184004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r-FR" sz="2400" i="1" kern="1200" dirty="0" err="1">
              <a:solidFill>
                <a:srgbClr val="CC0066"/>
              </a:solidFill>
            </a:rPr>
            <a:t>Cook’s</a:t>
          </a:r>
          <a:r>
            <a:rPr lang="fr-FR" sz="2400" i="1" kern="1200" dirty="0">
              <a:solidFill>
                <a:srgbClr val="CC0066"/>
              </a:solidFill>
            </a:rPr>
            <a:t> concept </a:t>
          </a:r>
          <a:r>
            <a:rPr lang="fr-FR" sz="2400" i="1" kern="1200" dirty="0"/>
            <a:t>of</a:t>
          </a:r>
        </a:p>
        <a:p>
          <a:pPr lvl="0" algn="ctr" defTabSz="1066800">
            <a:lnSpc>
              <a:spcPct val="90000"/>
            </a:lnSpc>
            <a:spcBef>
              <a:spcPct val="0"/>
            </a:spcBef>
            <a:spcAft>
              <a:spcPct val="35000"/>
            </a:spcAft>
          </a:pPr>
          <a:r>
            <a:rPr lang="fr-FR" sz="2400" i="1" kern="1200" dirty="0" err="1"/>
            <a:t>multicompetence</a:t>
          </a:r>
          <a:r>
            <a:rPr lang="fr-FR" sz="2400" i="1" kern="1200" dirty="0"/>
            <a:t> </a:t>
          </a:r>
          <a:br>
            <a:rPr lang="fr-FR" sz="2400" i="1" kern="1200" dirty="0"/>
          </a:br>
          <a:r>
            <a:rPr lang="fr-FR" sz="2400" i="1" kern="1200" dirty="0"/>
            <a:t>(</a:t>
          </a:r>
          <a:r>
            <a:rPr lang="fr-FR" sz="2400" i="1" kern="1200" dirty="0" err="1"/>
            <a:t>e.g</a:t>
          </a:r>
          <a:r>
            <a:rPr lang="fr-FR" sz="2400" i="1" kern="1200" dirty="0"/>
            <a:t>. 1991)…</a:t>
          </a:r>
        </a:p>
      </dsp:txBody>
      <dsp:txXfrm>
        <a:off x="1961" y="3482752"/>
        <a:ext cx="3680081" cy="1840040"/>
      </dsp:txXfrm>
    </dsp:sp>
    <dsp:sp modelId="{58D2E41C-E151-418A-92E2-1B98A947C3DE}">
      <dsp:nvSpPr>
        <dsp:cNvPr id="0" name=""/>
        <dsp:cNvSpPr/>
      </dsp:nvSpPr>
      <dsp:spPr>
        <a:xfrm>
          <a:off x="4454860" y="3482752"/>
          <a:ext cx="3680081" cy="184004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i="1" kern="1200" dirty="0"/>
            <a:t>…</a:t>
          </a:r>
          <a:r>
            <a:rPr lang="en-US" sz="2400" i="1" kern="1200" dirty="0" err="1">
              <a:solidFill>
                <a:srgbClr val="CC0066"/>
              </a:solidFill>
            </a:rPr>
            <a:t>Herdina</a:t>
          </a:r>
          <a:r>
            <a:rPr lang="en-US" sz="2400" i="1" kern="1200" dirty="0">
              <a:solidFill>
                <a:srgbClr val="CC0066"/>
              </a:solidFill>
            </a:rPr>
            <a:t> and </a:t>
          </a:r>
          <a:r>
            <a:rPr lang="en-US" sz="2400" i="1" kern="1200" dirty="0" err="1">
              <a:solidFill>
                <a:srgbClr val="CC0066"/>
              </a:solidFill>
            </a:rPr>
            <a:t>Jessner’s</a:t>
          </a:r>
          <a:r>
            <a:rPr lang="en-US" sz="2400" i="1" kern="1200" dirty="0">
              <a:solidFill>
                <a:srgbClr val="FF0000"/>
              </a:solidFill>
            </a:rPr>
            <a:t> </a:t>
          </a:r>
          <a:r>
            <a:rPr lang="en-US" sz="2400" i="1" kern="1200" dirty="0"/>
            <a:t>(2002) dynamic </a:t>
          </a:r>
          <a:r>
            <a:rPr lang="en-US" sz="2400" i="1" kern="1200" dirty="0">
              <a:solidFill>
                <a:srgbClr val="CC0066"/>
              </a:solidFill>
            </a:rPr>
            <a:t>view of multilingual development </a:t>
          </a:r>
          <a:r>
            <a:rPr lang="en-US" sz="2400" i="1" kern="1200" dirty="0"/>
            <a:t>and </a:t>
          </a:r>
          <a:r>
            <a:rPr lang="en-US" sz="2400" i="1" kern="1200" dirty="0">
              <a:solidFill>
                <a:srgbClr val="CC0066"/>
              </a:solidFill>
            </a:rPr>
            <a:t>multilingual proficiency</a:t>
          </a:r>
          <a:endParaRPr lang="fr-FR" sz="2400" i="1" kern="1200" dirty="0">
            <a:solidFill>
              <a:srgbClr val="CC0066"/>
            </a:solidFill>
          </a:endParaRPr>
        </a:p>
      </dsp:txBody>
      <dsp:txXfrm>
        <a:off x="4454860" y="3482752"/>
        <a:ext cx="3680081" cy="18400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A6BB4-F06B-4FC2-899D-1DED5965CDFF}">
      <dsp:nvSpPr>
        <dsp:cNvPr id="0" name=""/>
        <dsp:cNvSpPr/>
      </dsp:nvSpPr>
      <dsp:spPr>
        <a:xfrm>
          <a:off x="4284476" y="1024219"/>
          <a:ext cx="980487" cy="894389"/>
        </a:xfrm>
        <a:custGeom>
          <a:avLst/>
          <a:gdLst/>
          <a:ahLst/>
          <a:cxnLst/>
          <a:rect l="0" t="0" r="0" b="0"/>
          <a:pathLst>
            <a:path>
              <a:moveTo>
                <a:pt x="0" y="0"/>
              </a:moveTo>
              <a:lnTo>
                <a:pt x="0" y="640129"/>
              </a:lnTo>
              <a:lnTo>
                <a:pt x="980487" y="640129"/>
              </a:lnTo>
              <a:lnTo>
                <a:pt x="980487" y="89438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DE4066-7063-4DE1-BCBC-21D977FE6EA4}">
      <dsp:nvSpPr>
        <dsp:cNvPr id="0" name=""/>
        <dsp:cNvSpPr/>
      </dsp:nvSpPr>
      <dsp:spPr>
        <a:xfrm>
          <a:off x="851565" y="1024219"/>
          <a:ext cx="3432910" cy="849179"/>
        </a:xfrm>
        <a:custGeom>
          <a:avLst/>
          <a:gdLst/>
          <a:ahLst/>
          <a:cxnLst/>
          <a:rect l="0" t="0" r="0" b="0"/>
          <a:pathLst>
            <a:path>
              <a:moveTo>
                <a:pt x="3432910" y="0"/>
              </a:moveTo>
              <a:lnTo>
                <a:pt x="3432910" y="594919"/>
              </a:lnTo>
              <a:lnTo>
                <a:pt x="0" y="594919"/>
              </a:lnTo>
              <a:lnTo>
                <a:pt x="0" y="84917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E3E473-2A86-40D1-B522-D3D71133943F}">
      <dsp:nvSpPr>
        <dsp:cNvPr id="0" name=""/>
        <dsp:cNvSpPr/>
      </dsp:nvSpPr>
      <dsp:spPr>
        <a:xfrm>
          <a:off x="1095171" y="0"/>
          <a:ext cx="6378608" cy="102421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r-FR" sz="2400" b="1" i="1" kern="1200" dirty="0" err="1"/>
            <a:t>Bilingual</a:t>
          </a:r>
          <a:r>
            <a:rPr lang="fr-FR" sz="2400" b="1" i="1" kern="1200" dirty="0"/>
            <a:t> </a:t>
          </a:r>
          <a:r>
            <a:rPr lang="fr-FR" sz="2400" b="1" i="1" kern="1200" dirty="0" err="1"/>
            <a:t>View</a:t>
          </a:r>
          <a:r>
            <a:rPr lang="fr-FR" sz="2400" b="1" i="1" kern="1200" dirty="0"/>
            <a:t> of </a:t>
          </a:r>
          <a:r>
            <a:rPr lang="fr-FR" sz="2400" b="1" i="1" kern="1200" dirty="0" err="1"/>
            <a:t>Bilingualism</a:t>
          </a:r>
          <a:r>
            <a:rPr lang="fr-FR" sz="2400" i="1" kern="1200" dirty="0"/>
            <a:t>:</a:t>
          </a:r>
        </a:p>
        <a:p>
          <a:pPr lvl="0" algn="ctr" defTabSz="1066800">
            <a:lnSpc>
              <a:spcPct val="90000"/>
            </a:lnSpc>
            <a:spcBef>
              <a:spcPct val="0"/>
            </a:spcBef>
            <a:spcAft>
              <a:spcPct val="35000"/>
            </a:spcAft>
          </a:pPr>
          <a:r>
            <a:rPr lang="en-US" sz="2400" i="1" kern="1200" dirty="0" err="1"/>
            <a:t>Grosjean</a:t>
          </a:r>
          <a:r>
            <a:rPr lang="en-US" sz="2400" i="1" kern="1200" dirty="0"/>
            <a:t> (1982, 1985) …</a:t>
          </a:r>
          <a:endParaRPr lang="fr-FR" sz="2400" i="1" kern="1200" dirty="0"/>
        </a:p>
      </dsp:txBody>
      <dsp:txXfrm>
        <a:off x="1095171" y="0"/>
        <a:ext cx="6378608" cy="1024219"/>
      </dsp:txXfrm>
    </dsp:sp>
    <dsp:sp modelId="{8EA09488-222E-4154-A64F-1589CE810164}">
      <dsp:nvSpPr>
        <dsp:cNvPr id="0" name=""/>
        <dsp:cNvSpPr/>
      </dsp:nvSpPr>
      <dsp:spPr>
        <a:xfrm>
          <a:off x="0" y="1873399"/>
          <a:ext cx="1703130" cy="162430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just" defTabSz="1066800">
            <a:lnSpc>
              <a:spcPct val="90000"/>
            </a:lnSpc>
            <a:spcBef>
              <a:spcPct val="0"/>
            </a:spcBef>
            <a:spcAft>
              <a:spcPct val="35000"/>
            </a:spcAft>
          </a:pPr>
          <a:r>
            <a:rPr lang="fr-FR" sz="2400" b="1" i="1" kern="1200" dirty="0" err="1"/>
            <a:t>Cook’s</a:t>
          </a:r>
          <a:r>
            <a:rPr lang="fr-FR" sz="2400" b="1" i="1" kern="1200" dirty="0"/>
            <a:t> concept of </a:t>
          </a:r>
          <a:r>
            <a:rPr lang="fr-FR" sz="2400" b="1" i="1" kern="1200" dirty="0" err="1"/>
            <a:t>multicom-petence</a:t>
          </a:r>
          <a:r>
            <a:rPr lang="fr-FR" sz="2400" b="1" i="1" kern="1200" dirty="0"/>
            <a:t> (1991):</a:t>
          </a:r>
          <a:endParaRPr lang="fr-FR" sz="2400" i="1" kern="1200" dirty="0"/>
        </a:p>
      </dsp:txBody>
      <dsp:txXfrm>
        <a:off x="0" y="1873399"/>
        <a:ext cx="1703130" cy="1624309"/>
      </dsp:txXfrm>
    </dsp:sp>
    <dsp:sp modelId="{58D2E41C-E151-418A-92E2-1B98A947C3DE}">
      <dsp:nvSpPr>
        <dsp:cNvPr id="0" name=""/>
        <dsp:cNvSpPr/>
      </dsp:nvSpPr>
      <dsp:spPr>
        <a:xfrm>
          <a:off x="2088238" y="1918609"/>
          <a:ext cx="6353449" cy="456211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just" defTabSz="1066800">
            <a:lnSpc>
              <a:spcPct val="90000"/>
            </a:lnSpc>
            <a:spcBef>
              <a:spcPct val="0"/>
            </a:spcBef>
            <a:spcAft>
              <a:spcPct val="35000"/>
            </a:spcAft>
          </a:pPr>
          <a:r>
            <a:rPr lang="en-US" sz="2400" b="1" i="1" kern="1200" dirty="0" err="1"/>
            <a:t>Herdina</a:t>
          </a:r>
          <a:r>
            <a:rPr lang="en-US" sz="2400" b="1" i="1" kern="1200" dirty="0"/>
            <a:t> and </a:t>
          </a:r>
          <a:r>
            <a:rPr lang="en-US" sz="2400" b="1" i="1" kern="1200" dirty="0" err="1"/>
            <a:t>Jessner’s</a:t>
          </a:r>
          <a:r>
            <a:rPr lang="en-US" sz="2400" b="1" i="1" kern="1200" dirty="0"/>
            <a:t> Dynamic model of Multilingualism (DMM) (2002) :</a:t>
          </a:r>
        </a:p>
        <a:p>
          <a:pPr lvl="0" algn="just" defTabSz="1066800">
            <a:lnSpc>
              <a:spcPct val="90000"/>
            </a:lnSpc>
            <a:spcBef>
              <a:spcPct val="0"/>
            </a:spcBef>
            <a:spcAft>
              <a:spcPct val="35000"/>
            </a:spcAft>
          </a:pPr>
          <a:r>
            <a:rPr lang="en-US" sz="2400" i="0" kern="1200" dirty="0"/>
            <a:t>“[…] </a:t>
          </a:r>
          <a:r>
            <a:rPr lang="en-US" sz="2400" i="1" kern="1200" dirty="0"/>
            <a:t>we assume that the phenomenon of </a:t>
          </a:r>
          <a:r>
            <a:rPr lang="en-US" sz="2400" i="1" kern="1200" dirty="0">
              <a:solidFill>
                <a:srgbClr val="CC0066"/>
              </a:solidFill>
            </a:rPr>
            <a:t>bilingualism</a:t>
          </a:r>
          <a:r>
            <a:rPr lang="en-US" sz="2400" i="1" kern="1200" dirty="0"/>
            <a:t> </a:t>
          </a:r>
          <a:r>
            <a:rPr lang="en-US" sz="2400" i="0" kern="1200" dirty="0"/>
            <a:t>[…]</a:t>
          </a:r>
          <a:r>
            <a:rPr lang="en-US" sz="2400" i="1" kern="1200" dirty="0"/>
            <a:t> is essentially </a:t>
          </a:r>
          <a:r>
            <a:rPr lang="en-US" sz="2400" i="1" kern="1200" dirty="0">
              <a:solidFill>
                <a:srgbClr val="CC0066"/>
              </a:solidFill>
            </a:rPr>
            <a:t>a variant of multilingualism </a:t>
          </a:r>
          <a:r>
            <a:rPr lang="en-US" sz="2400" i="0" kern="1200" dirty="0"/>
            <a:t>[…] </a:t>
          </a:r>
          <a:r>
            <a:rPr lang="en-US" sz="2400" i="1" kern="1200" dirty="0"/>
            <a:t>and that many of the findings </a:t>
          </a:r>
          <a:r>
            <a:rPr lang="en-US" sz="2400" i="0" kern="1200" dirty="0"/>
            <a:t>[…] </a:t>
          </a:r>
          <a:r>
            <a:rPr lang="en-US" sz="2400" i="1" kern="1200" dirty="0"/>
            <a:t>can therefore be </a:t>
          </a:r>
          <a:r>
            <a:rPr lang="en-US" sz="2400" i="1" kern="1200" dirty="0" err="1">
              <a:solidFill>
                <a:srgbClr val="CB0066"/>
              </a:solidFill>
            </a:rPr>
            <a:t>generalised</a:t>
          </a:r>
          <a:r>
            <a:rPr lang="en-US" sz="2400" i="1" kern="1200" dirty="0">
              <a:solidFill>
                <a:srgbClr val="CC0066"/>
              </a:solidFill>
            </a:rPr>
            <a:t> to cover all variants of multilingualism</a:t>
          </a:r>
          <a:r>
            <a:rPr lang="en-US" sz="2400" i="1" kern="1200" dirty="0"/>
            <a:t>.</a:t>
          </a:r>
        </a:p>
        <a:p>
          <a:pPr lvl="0" algn="just" defTabSz="1066800">
            <a:lnSpc>
              <a:spcPct val="90000"/>
            </a:lnSpc>
            <a:spcBef>
              <a:spcPct val="0"/>
            </a:spcBef>
            <a:spcAft>
              <a:spcPct val="35000"/>
            </a:spcAft>
          </a:pPr>
          <a:r>
            <a:rPr lang="en-US" sz="2400" i="1" kern="1200" dirty="0"/>
            <a:t> DMM views a </a:t>
          </a:r>
          <a:r>
            <a:rPr lang="en-US" sz="2400" i="1" kern="1200" dirty="0">
              <a:solidFill>
                <a:srgbClr val="CC0066"/>
              </a:solidFill>
            </a:rPr>
            <a:t>multilingual speaker as a complex psycholinguistic system</a:t>
          </a:r>
          <a:r>
            <a:rPr lang="en-US" sz="2400" i="1" kern="1200" dirty="0">
              <a:solidFill>
                <a:srgbClr val="FF0000"/>
              </a:solidFill>
            </a:rPr>
            <a:t> </a:t>
          </a:r>
          <a:r>
            <a:rPr lang="en-US" sz="2400" i="1" kern="1200" dirty="0"/>
            <a:t>comprising individual language systems […]”. </a:t>
          </a:r>
        </a:p>
        <a:p>
          <a:pPr lvl="0" algn="just" defTabSz="1066800">
            <a:lnSpc>
              <a:spcPct val="90000"/>
            </a:lnSpc>
            <a:spcBef>
              <a:spcPct val="0"/>
            </a:spcBef>
            <a:spcAft>
              <a:spcPct val="35000"/>
            </a:spcAft>
          </a:pPr>
          <a:r>
            <a:rPr lang="en-US" sz="2400" b="1" i="1" kern="1200" dirty="0"/>
            <a:t>As a consequence…</a:t>
          </a:r>
          <a:endParaRPr lang="fr-FR" sz="2400" b="1" i="1" kern="1200" dirty="0"/>
        </a:p>
      </dsp:txBody>
      <dsp:txXfrm>
        <a:off x="2088238" y="1918609"/>
        <a:ext cx="6353449" cy="456211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4EC7F5-D62E-44DD-A581-4832C07991EE}" type="datetimeFigureOut">
              <a:rPr lang="de-DE"/>
              <a:pPr>
                <a:defRPr/>
              </a:pPr>
              <a:t>04.02.2018</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D315D8A8-AE4B-4E0D-9A10-372C8278BA26}" type="slidenum">
              <a:rPr lang="de-DE"/>
              <a:pPr>
                <a:defRPr/>
              </a:pPr>
              <a:t>‹N°›</a:t>
            </a:fld>
            <a:endParaRPr lang="de-DE"/>
          </a:p>
        </p:txBody>
      </p:sp>
    </p:spTree>
    <p:extLst>
      <p:ext uri="{BB962C8B-B14F-4D97-AF65-F5344CB8AC3E}">
        <p14:creationId xmlns:p14="http://schemas.microsoft.com/office/powerpoint/2010/main" val="2048812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1</a:t>
            </a:fld>
            <a:endParaRPr lang="de-DE"/>
          </a:p>
        </p:txBody>
      </p:sp>
    </p:spTree>
    <p:extLst>
      <p:ext uri="{BB962C8B-B14F-4D97-AF65-F5344CB8AC3E}">
        <p14:creationId xmlns:p14="http://schemas.microsoft.com/office/powerpoint/2010/main" val="1798478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e l'image des diapositives 1"/>
          <p:cNvSpPr>
            <a:spLocks noGrp="1" noRot="1" noChangeAspect="1" noTextEdit="1"/>
          </p:cNvSpPr>
          <p:nvPr>
            <p:ph type="sldImg"/>
          </p:nvPr>
        </p:nvSpPr>
        <p:spPr>
          <a:xfrm>
            <a:off x="917575" y="744538"/>
            <a:ext cx="4962525" cy="3722687"/>
          </a:xfrm>
          <a:ln/>
        </p:spPr>
      </p:sp>
      <p:sp>
        <p:nvSpPr>
          <p:cNvPr id="7171" name="Espace réservé des commentaires 2"/>
          <p:cNvSpPr>
            <a:spLocks noGrp="1"/>
          </p:cNvSpPr>
          <p:nvPr>
            <p:ph type="body" idx="1"/>
          </p:nvPr>
        </p:nvSpPr>
        <p:spPr>
          <a:noFill/>
        </p:spPr>
        <p:txBody>
          <a:bodyPr/>
          <a:lstStyle/>
          <a:p>
            <a:endParaRPr lang="en-US" altLang="fr-FR" dirty="0">
              <a:latin typeface="Arial" panose="020B0604020202020204" pitchFamily="34" charset="0"/>
              <a:cs typeface="Arial" panose="020B0604020202020204" pitchFamily="34" charset="0"/>
            </a:endParaRPr>
          </a:p>
          <a:p>
            <a:r>
              <a:rPr lang="en-US" altLang="fr-FR" dirty="0">
                <a:latin typeface="Arial" panose="020B0604020202020204" pitchFamily="34" charset="0"/>
                <a:cs typeface="Arial" panose="020B0604020202020204" pitchFamily="34" charset="0"/>
              </a:rPr>
              <a:t>According to </a:t>
            </a:r>
            <a:r>
              <a:rPr lang="en-US" altLang="fr-FR" dirty="0" err="1">
                <a:latin typeface="Arial" panose="020B0604020202020204" pitchFamily="34" charset="0"/>
                <a:cs typeface="Arial" panose="020B0604020202020204" pitchFamily="34" charset="0"/>
              </a:rPr>
              <a:t>Grosjean</a:t>
            </a:r>
            <a:r>
              <a:rPr lang="en-US" altLang="fr-FR" dirty="0">
                <a:latin typeface="Arial" panose="020B0604020202020204" pitchFamily="34" charset="0"/>
                <a:cs typeface="Arial" panose="020B0604020202020204" pitchFamily="34" charset="0"/>
              </a:rPr>
              <a:t>, bilinguals are NOT the sum of two monolinguals. They have a specific linguistic configuration that is resulting from the coexistence and constant interaction of the two languages they have a command of.</a:t>
            </a:r>
          </a:p>
          <a:p>
            <a:endParaRPr lang="en-US" sz="1200" i="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i="1" dirty="0"/>
          </a:p>
          <a:p>
            <a:endParaRPr lang="fr-FR" altLang="fr-FR" dirty="0">
              <a:latin typeface="Arial" panose="020B0604020202020204" pitchFamily="34" charset="0"/>
              <a:cs typeface="Arial" panose="020B0604020202020204" pitchFamily="34" charset="0"/>
            </a:endParaRPr>
          </a:p>
        </p:txBody>
      </p:sp>
      <p:sp>
        <p:nvSpPr>
          <p:cNvPr id="7172"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BE0FDF0-7FFD-42D5-BD62-D7B05618014E}" type="slidenum">
              <a:rPr lang="fr-FR" altLang="fr-FR"/>
              <a:pPr/>
              <a:t>10</a:t>
            </a:fld>
            <a:endParaRPr lang="fr-FR" altLang="fr-FR"/>
          </a:p>
        </p:txBody>
      </p:sp>
    </p:spTree>
    <p:extLst>
      <p:ext uri="{BB962C8B-B14F-4D97-AF65-F5344CB8AC3E}">
        <p14:creationId xmlns:p14="http://schemas.microsoft.com/office/powerpoint/2010/main" val="2070844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e l'image des diapositives 1"/>
          <p:cNvSpPr>
            <a:spLocks noGrp="1" noRot="1" noChangeAspect="1" noTextEdit="1"/>
          </p:cNvSpPr>
          <p:nvPr>
            <p:ph type="sldImg"/>
          </p:nvPr>
        </p:nvSpPr>
        <p:spPr>
          <a:xfrm>
            <a:off x="917575" y="744538"/>
            <a:ext cx="4962525" cy="3722687"/>
          </a:xfrm>
          <a:ln/>
        </p:spPr>
      </p:sp>
      <p:sp>
        <p:nvSpPr>
          <p:cNvPr id="9219" name="Espace réservé des commentaires 2"/>
          <p:cNvSpPr>
            <a:spLocks noGrp="1"/>
          </p:cNvSpPr>
          <p:nvPr>
            <p:ph type="body" idx="1"/>
          </p:nvPr>
        </p:nvSpPr>
        <p:spPr>
          <a:noFill/>
        </p:spPr>
        <p:txBody>
          <a:bodyPr/>
          <a:lstStyle/>
          <a:p>
            <a:r>
              <a:rPr lang="en-US" altLang="fr-FR" dirty="0">
                <a:latin typeface="Arial" panose="020B0604020202020204" pitchFamily="34" charset="0"/>
                <a:cs typeface="Arial" panose="020B0604020202020204" pitchFamily="34" charset="0"/>
              </a:rPr>
              <a:t>For reasons of time, I'm going to leave aside Cook’s concept and I’m focusing on </a:t>
            </a:r>
            <a:r>
              <a:rPr lang="en-US" altLang="fr-FR" dirty="0" err="1">
                <a:latin typeface="Arial" panose="020B0604020202020204" pitchFamily="34" charset="0"/>
                <a:cs typeface="Arial" panose="020B0604020202020204" pitchFamily="34" charset="0"/>
              </a:rPr>
              <a:t>Herdina’s</a:t>
            </a:r>
            <a:r>
              <a:rPr lang="en-US" altLang="fr-FR" dirty="0">
                <a:latin typeface="Arial" panose="020B0604020202020204" pitchFamily="34" charset="0"/>
                <a:cs typeface="Arial" panose="020B0604020202020204" pitchFamily="34" charset="0"/>
              </a:rPr>
              <a:t> and </a:t>
            </a:r>
            <a:r>
              <a:rPr lang="en-US" altLang="fr-FR" dirty="0" err="1">
                <a:latin typeface="Arial" panose="020B0604020202020204" pitchFamily="34" charset="0"/>
                <a:cs typeface="Arial" panose="020B0604020202020204" pitchFamily="34" charset="0"/>
              </a:rPr>
              <a:t>Jessner’s</a:t>
            </a:r>
            <a:r>
              <a:rPr lang="en-US" altLang="fr-FR" dirty="0">
                <a:latin typeface="Arial" panose="020B0604020202020204" pitchFamily="34" charset="0"/>
                <a:cs typeface="Arial" panose="020B0604020202020204" pitchFamily="34" charset="0"/>
              </a:rPr>
              <a:t> Dynamic</a:t>
            </a:r>
            <a:r>
              <a:rPr lang="en-US" altLang="fr-FR" baseline="0" dirty="0">
                <a:latin typeface="Arial" panose="020B0604020202020204" pitchFamily="34" charset="0"/>
                <a:cs typeface="Arial" panose="020B0604020202020204" pitchFamily="34" charset="0"/>
              </a:rPr>
              <a:t> model of Multilingualism (DMM).</a:t>
            </a:r>
          </a:p>
          <a:p>
            <a:r>
              <a:rPr lang="en-US" altLang="fr-FR" baseline="0" dirty="0">
                <a:latin typeface="Arial" panose="020B0604020202020204" pitchFamily="34" charset="0"/>
                <a:cs typeface="Arial" panose="020B0604020202020204" pitchFamily="34" charset="0"/>
              </a:rPr>
              <a:t>The first assertion is that bilingualism is a particular case of plurilingualism – in their words multilingualism. And that what is said by </a:t>
            </a:r>
            <a:r>
              <a:rPr lang="en-US" altLang="fr-FR" baseline="0" dirty="0" err="1">
                <a:latin typeface="Arial" panose="020B0604020202020204" pitchFamily="34" charset="0"/>
                <a:cs typeface="Arial" panose="020B0604020202020204" pitchFamily="34" charset="0"/>
              </a:rPr>
              <a:t>Grosjean</a:t>
            </a:r>
            <a:r>
              <a:rPr lang="en-US" altLang="fr-FR" baseline="0" dirty="0">
                <a:latin typeface="Arial" panose="020B0604020202020204" pitchFamily="34" charset="0"/>
                <a:cs typeface="Arial" panose="020B0604020202020204" pitchFamily="34" charset="0"/>
              </a:rPr>
              <a:t> for bilingualism is also true for plurilingualism. </a:t>
            </a:r>
          </a:p>
          <a:p>
            <a:r>
              <a:rPr lang="en-US" altLang="fr-FR" baseline="0" dirty="0">
                <a:latin typeface="Arial" panose="020B0604020202020204" pitchFamily="34" charset="0"/>
                <a:cs typeface="Arial" panose="020B0604020202020204" pitchFamily="34" charset="0"/>
              </a:rPr>
              <a:t>The second one is exactly what has been said above concerning plurilingual competence: the plurilingual speaker “is a complex psycholinguistic system comprising individual language systems”. </a:t>
            </a:r>
          </a:p>
          <a:p>
            <a:endParaRPr lang="en-US" altLang="fr-FR" baseline="0" dirty="0">
              <a:latin typeface="Arial" panose="020B0604020202020204" pitchFamily="34" charset="0"/>
              <a:cs typeface="Arial" panose="020B0604020202020204" pitchFamily="34" charset="0"/>
            </a:endParaRPr>
          </a:p>
          <a:p>
            <a:r>
              <a:rPr lang="en-US" altLang="fr-FR" baseline="0" dirty="0">
                <a:latin typeface="Arial" panose="020B0604020202020204" pitchFamily="34" charset="0"/>
                <a:cs typeface="Arial" panose="020B0604020202020204" pitchFamily="34" charset="0"/>
              </a:rPr>
              <a:t>As a consequence :</a:t>
            </a:r>
          </a:p>
          <a:p>
            <a:r>
              <a:rPr lang="en-US" altLang="fr-FR" baseline="0" dirty="0">
                <a:latin typeface="Arial" panose="020B0604020202020204" pitchFamily="34" charset="0"/>
                <a:cs typeface="Arial" panose="020B0604020202020204" pitchFamily="34" charset="0"/>
              </a:rPr>
              <a:t>&gt;&gt; The construction of any further individual language system must be carried out in conjunction with existing individual language systems. This is exactly what we called “the integrative way”.</a:t>
            </a:r>
          </a:p>
          <a:p>
            <a:endParaRPr lang="fr-FR" altLang="fr-FR" dirty="0">
              <a:latin typeface="Arial" panose="020B0604020202020204" pitchFamily="34" charset="0"/>
              <a:cs typeface="Arial" panose="020B0604020202020204" pitchFamily="34" charset="0"/>
            </a:endParaRPr>
          </a:p>
        </p:txBody>
      </p:sp>
      <p:sp>
        <p:nvSpPr>
          <p:cNvPr id="9220"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342CF63-2F11-475A-85E5-1F43440D7814}" type="slidenum">
              <a:rPr lang="fr-FR" altLang="fr-FR"/>
              <a:pPr/>
              <a:t>11</a:t>
            </a:fld>
            <a:endParaRPr lang="fr-FR" altLang="fr-FR"/>
          </a:p>
        </p:txBody>
      </p:sp>
    </p:spTree>
    <p:extLst>
      <p:ext uri="{BB962C8B-B14F-4D97-AF65-F5344CB8AC3E}">
        <p14:creationId xmlns:p14="http://schemas.microsoft.com/office/powerpoint/2010/main" val="4111716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altLang="fr-FR" dirty="0">
                <a:latin typeface="Arial" panose="020B0604020202020204" pitchFamily="34" charset="0"/>
                <a:cs typeface="Arial" panose="020B0604020202020204" pitchFamily="34" charset="0"/>
              </a:rPr>
              <a:t>I have also promised some concrete examples. Just to show that these principles lead to very concrete and often simple measures. </a:t>
            </a:r>
          </a:p>
          <a:p>
            <a:r>
              <a:rPr lang="en-US" altLang="fr-FR" dirty="0">
                <a:latin typeface="Arial" panose="020B0604020202020204" pitchFamily="34" charset="0"/>
                <a:cs typeface="Arial" panose="020B0604020202020204" pitchFamily="34" charset="0"/>
              </a:rPr>
              <a:t>The first one will be taken from a textbook of French for Chinese students. But it deals with a problem Japanese students also have to face.</a:t>
            </a:r>
          </a:p>
          <a:p>
            <a:endParaRPr lang="en-US" altLang="fr-FR" dirty="0">
              <a:latin typeface="Arial" panose="020B0604020202020204" pitchFamily="34" charset="0"/>
              <a:cs typeface="Arial" panose="020B0604020202020204" pitchFamily="34" charset="0"/>
            </a:endParaRPr>
          </a:p>
          <a:p>
            <a:r>
              <a:rPr lang="en-US" altLang="fr-FR" dirty="0">
                <a:latin typeface="Arial" panose="020B0604020202020204" pitchFamily="34" charset="0"/>
                <a:cs typeface="Arial" panose="020B0604020202020204" pitchFamily="34" charset="0"/>
              </a:rPr>
              <a:t>&gt;&gt; In French, « un » stands either for the indefinite article or for the numeral « one ». « </a:t>
            </a:r>
            <a:r>
              <a:rPr lang="en-US" altLang="fr-FR" dirty="0" err="1">
                <a:latin typeface="Arial" panose="020B0604020202020204" pitchFamily="34" charset="0"/>
                <a:cs typeface="Arial" panose="020B0604020202020204" pitchFamily="34" charset="0"/>
              </a:rPr>
              <a:t>J’ai</a:t>
            </a:r>
            <a:r>
              <a:rPr lang="en-US" altLang="fr-FR" dirty="0">
                <a:latin typeface="Arial" panose="020B0604020202020204" pitchFamily="34" charset="0"/>
                <a:cs typeface="Arial" panose="020B0604020202020204" pitchFamily="34" charset="0"/>
              </a:rPr>
              <a:t> </a:t>
            </a:r>
            <a:r>
              <a:rPr lang="en-US" altLang="fr-FR" dirty="0" err="1">
                <a:latin typeface="Arial" panose="020B0604020202020204" pitchFamily="34" charset="0"/>
                <a:cs typeface="Arial" panose="020B0604020202020204" pitchFamily="34" charset="0"/>
              </a:rPr>
              <a:t>acheté</a:t>
            </a:r>
            <a:r>
              <a:rPr lang="en-US" altLang="fr-FR" dirty="0">
                <a:latin typeface="Arial" panose="020B0604020202020204" pitchFamily="34" charset="0"/>
                <a:cs typeface="Arial" panose="020B0604020202020204" pitchFamily="34" charset="0"/>
              </a:rPr>
              <a:t> un livre » can mean « a book » or « one book ».</a:t>
            </a:r>
          </a:p>
          <a:p>
            <a:r>
              <a:rPr lang="en-US" altLang="fr-FR" dirty="0">
                <a:latin typeface="Arial" panose="020B0604020202020204" pitchFamily="34" charset="0"/>
                <a:cs typeface="Arial" panose="020B0604020202020204" pitchFamily="34" charset="0"/>
              </a:rPr>
              <a:t>The challenge is made all the more difficult by the fact that Chinese </a:t>
            </a:r>
            <a:r>
              <a:rPr lang="en-US" altLang="fr-FR" dirty="0" smtClean="0">
                <a:latin typeface="Arial" panose="020B0604020202020204" pitchFamily="34" charset="0"/>
                <a:cs typeface="Arial" panose="020B0604020202020204" pitchFamily="34" charset="0"/>
              </a:rPr>
              <a:t>has no article</a:t>
            </a:r>
            <a:r>
              <a:rPr lang="en-US" altLang="fr-FR" dirty="0">
                <a:latin typeface="Arial" panose="020B0604020202020204" pitchFamily="34" charset="0"/>
                <a:cs typeface="Arial" panose="020B0604020202020204" pitchFamily="34" charset="0"/>
              </a:rPr>
              <a:t>.</a:t>
            </a:r>
          </a:p>
          <a:p>
            <a:endParaRPr lang="en-US" altLang="fr-FR" dirty="0">
              <a:latin typeface="Arial" panose="020B0604020202020204" pitchFamily="34" charset="0"/>
              <a:cs typeface="Arial" panose="020B0604020202020204" pitchFamily="34" charset="0"/>
            </a:endParaRPr>
          </a:p>
          <a:p>
            <a:r>
              <a:rPr lang="en-US" altLang="fr-FR" dirty="0">
                <a:latin typeface="Arial" panose="020B0604020202020204" pitchFamily="34" charset="0"/>
                <a:cs typeface="Arial" panose="020B0604020202020204" pitchFamily="34" charset="0"/>
              </a:rPr>
              <a:t>&gt;&gt; For students having already learnt English, English is the language in which they have developed the notion of article, and it does have two forms, one for the numeral,  and one for the article. So that the way through English  should help them. </a:t>
            </a:r>
          </a:p>
          <a:p>
            <a:r>
              <a:rPr lang="en-US" altLang="fr-FR" dirty="0">
                <a:latin typeface="Arial" panose="020B0604020202020204" pitchFamily="34" charset="0"/>
                <a:cs typeface="Arial" panose="020B0604020202020204" pitchFamily="34" charset="0"/>
              </a:rPr>
              <a:t>This “way trough English” is not an additional means to be used as a simple remark. </a:t>
            </a:r>
          </a:p>
          <a:p>
            <a:r>
              <a:rPr lang="en-US" altLang="fr-FR" dirty="0">
                <a:latin typeface="Arial" panose="020B0604020202020204" pitchFamily="34" charset="0"/>
                <a:cs typeface="Arial" panose="020B0604020202020204" pitchFamily="34" charset="0"/>
              </a:rPr>
              <a:t>In consideration of the existing plurilingual competence of the students, it is the only proper strategy to be adopted. </a:t>
            </a:r>
          </a:p>
          <a:p>
            <a:r>
              <a:rPr lang="en-US" altLang="fr-FR" dirty="0">
                <a:latin typeface="Arial" panose="020B0604020202020204" pitchFamily="34" charset="0"/>
                <a:cs typeface="Arial" panose="020B0604020202020204" pitchFamily="34" charset="0"/>
              </a:rPr>
              <a:t>This is just one case among many. So that helping students to develop competences in any further language needs to be seen as a common task to be reflected upon by all those who are in charge of the languages of the curriculum.</a:t>
            </a:r>
            <a:endParaRPr lang="fr-FR" dirty="0"/>
          </a:p>
          <a:p>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12</a:t>
            </a:fld>
            <a:endParaRPr lang="de-DE"/>
          </a:p>
        </p:txBody>
      </p:sp>
    </p:spTree>
    <p:extLst>
      <p:ext uri="{BB962C8B-B14F-4D97-AF65-F5344CB8AC3E}">
        <p14:creationId xmlns:p14="http://schemas.microsoft.com/office/powerpoint/2010/main" val="519625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fr-FR" dirty="0">
                <a:latin typeface="Arial" panose="020B0604020202020204" pitchFamily="34" charset="0"/>
                <a:cs typeface="Arial" panose="020B0604020202020204" pitchFamily="34" charset="0"/>
              </a:rPr>
              <a:t>For a second example, I have chosen an activity designed by Mayo </a:t>
            </a:r>
            <a:r>
              <a:rPr lang="en-US" altLang="fr-FR" dirty="0" err="1" smtClean="0">
                <a:latin typeface="Arial" panose="020B0604020202020204" pitchFamily="34" charset="0"/>
                <a:cs typeface="Arial" panose="020B0604020202020204" pitchFamily="34" charset="0"/>
              </a:rPr>
              <a:t>Oyama</a:t>
            </a:r>
            <a:r>
              <a:rPr lang="en-US" altLang="fr-FR" dirty="0" smtClean="0">
                <a:latin typeface="Arial" panose="020B0604020202020204" pitchFamily="34" charset="0"/>
                <a:cs typeface="Arial" panose="020B0604020202020204" pitchFamily="34" charset="0"/>
              </a:rPr>
              <a:t>, </a:t>
            </a:r>
            <a:r>
              <a:rPr lang="en-US" altLang="fr-FR" dirty="0">
                <a:latin typeface="Arial" panose="020B0604020202020204" pitchFamily="34" charset="0"/>
                <a:cs typeface="Arial" panose="020B0604020202020204" pitchFamily="34" charset="0"/>
              </a:rPr>
              <a:t>our colleague from Kyoto, who teaches an intermediate French class employing plurilingual teaching materials</a:t>
            </a:r>
            <a:r>
              <a:rPr lang="en-US" altLang="fr-FR" baseline="0" dirty="0">
                <a:latin typeface="Arial" panose="020B0604020202020204" pitchFamily="34" charset="0"/>
                <a:cs typeface="Arial" panose="020B0604020202020204" pitchFamily="34" charset="0"/>
              </a:rPr>
              <a:t>. She </a:t>
            </a:r>
            <a:r>
              <a:rPr lang="en-US" altLang="fr-FR" dirty="0">
                <a:latin typeface="Arial" panose="020B0604020202020204" pitchFamily="34" charset="0"/>
                <a:cs typeface="Arial" panose="020B0604020202020204" pitchFamily="34" charset="0"/>
              </a:rPr>
              <a:t>is taking part in our symposium and you</a:t>
            </a:r>
            <a:r>
              <a:rPr lang="en-US" altLang="fr-FR" baseline="0" dirty="0">
                <a:latin typeface="Arial" panose="020B0604020202020204" pitchFamily="34" charset="0"/>
                <a:cs typeface="Arial" panose="020B0604020202020204" pitchFamily="34" charset="0"/>
              </a:rPr>
              <a:t> can ask her later on for more details. </a:t>
            </a:r>
          </a:p>
          <a:p>
            <a:r>
              <a:rPr lang="en-US" altLang="fr-FR" baseline="0" dirty="0">
                <a:latin typeface="Arial" panose="020B0604020202020204" pitchFamily="34" charset="0"/>
                <a:cs typeface="Arial" panose="020B0604020202020204" pitchFamily="34" charset="0"/>
              </a:rPr>
              <a:t>This seems to be a quite difficult text in French. Maybe, you start reading the beginning … </a:t>
            </a:r>
            <a:endParaRPr lang="en-US" altLang="fr-FR" dirty="0">
              <a:latin typeface="Arial" panose="020B0604020202020204" pitchFamily="34" charset="0"/>
              <a:cs typeface="Arial" panose="020B0604020202020204" pitchFamily="34" charset="0"/>
            </a:endParaRPr>
          </a:p>
          <a:p>
            <a:r>
              <a:rPr lang="en-US" altLang="fr-FR" dirty="0">
                <a:latin typeface="Arial" panose="020B0604020202020204" pitchFamily="34" charset="0"/>
                <a:cs typeface="Arial" panose="020B0604020202020204" pitchFamily="34" charset="0"/>
              </a:rPr>
              <a:t>… </a:t>
            </a:r>
          </a:p>
          <a:p>
            <a:r>
              <a:rPr lang="en-US" altLang="fr-FR" dirty="0">
                <a:latin typeface="Arial" panose="020B0604020202020204" pitchFamily="34" charset="0"/>
                <a:cs typeface="Arial" panose="020B0604020202020204" pitchFamily="34" charset="0"/>
              </a:rPr>
              <a:t>I think you were able to get the meaning quite properly.</a:t>
            </a:r>
            <a:r>
              <a:rPr lang="en-US" altLang="fr-FR" baseline="0" dirty="0">
                <a:latin typeface="Arial" panose="020B0604020202020204" pitchFamily="34" charset="0"/>
                <a:cs typeface="Arial" panose="020B0604020202020204" pitchFamily="34" charset="0"/>
              </a:rPr>
              <a:t> If you have thought of “confusion” for “</a:t>
            </a:r>
            <a:r>
              <a:rPr lang="en-US" altLang="fr-FR" baseline="0" dirty="0" err="1">
                <a:latin typeface="Arial" panose="020B0604020202020204" pitchFamily="34" charset="0"/>
                <a:cs typeface="Arial" panose="020B0604020202020204" pitchFamily="34" charset="0"/>
              </a:rPr>
              <a:t>confondre</a:t>
            </a:r>
            <a:r>
              <a:rPr lang="en-US" altLang="fr-FR" baseline="0" dirty="0">
                <a:latin typeface="Arial" panose="020B0604020202020204" pitchFamily="34" charset="0"/>
                <a:cs typeface="Arial" panose="020B0604020202020204" pitchFamily="34" charset="0"/>
              </a:rPr>
              <a:t>”, you were likely to get a thorough comprehension of the first sentence.</a:t>
            </a:r>
            <a:endParaRPr lang="en-US" altLang="fr-FR" dirty="0">
              <a:latin typeface="Arial" panose="020B0604020202020204" pitchFamily="34" charset="0"/>
              <a:cs typeface="Arial" panose="020B0604020202020204" pitchFamily="34" charset="0"/>
            </a:endParaRPr>
          </a:p>
          <a:p>
            <a:endParaRPr lang="en-US" altLang="fr-FR" dirty="0">
              <a:latin typeface="Arial" panose="020B0604020202020204" pitchFamily="34" charset="0"/>
              <a:cs typeface="Arial" panose="020B0604020202020204" pitchFamily="34" charset="0"/>
            </a:endParaRPr>
          </a:p>
          <a:p>
            <a:endParaRPr lang="en-US" altLang="fr-FR" dirty="0">
              <a:latin typeface="Arial" panose="020B0604020202020204" pitchFamily="34" charset="0"/>
              <a:cs typeface="Arial" panose="020B0604020202020204" pitchFamily="34" charset="0"/>
            </a:endParaRPr>
          </a:p>
          <a:p>
            <a:endParaRPr lang="en-US" altLang="fr-FR" dirty="0">
              <a:latin typeface="Arial" panose="020B0604020202020204" pitchFamily="34" charset="0"/>
              <a:cs typeface="Arial" panose="020B0604020202020204" pitchFamily="34" charset="0"/>
            </a:endParaRPr>
          </a:p>
          <a:p>
            <a:endParaRPr kumimoji="1" lang="fr-FR" altLang="ja-JP" dirty="0"/>
          </a:p>
          <a:p>
            <a:endParaRPr kumimoji="1" lang="fr-FR" altLang="ja-JP" dirty="0"/>
          </a:p>
          <a:p>
            <a:endParaRPr kumimoji="1" lang="fr-FR" altLang="ja-JP" dirty="0"/>
          </a:p>
        </p:txBody>
      </p:sp>
      <p:sp>
        <p:nvSpPr>
          <p:cNvPr id="4" name="スライド番号プレースホルダー 3"/>
          <p:cNvSpPr>
            <a:spLocks noGrp="1"/>
          </p:cNvSpPr>
          <p:nvPr>
            <p:ph type="sldNum" sz="quarter" idx="10"/>
          </p:nvPr>
        </p:nvSpPr>
        <p:spPr/>
        <p:txBody>
          <a:bodyPr/>
          <a:lstStyle/>
          <a:p>
            <a:fld id="{5139D19E-2DB1-4664-BB7B-5673C613E5F1}" type="slidenum">
              <a:rPr kumimoji="1" lang="ja-JP" altLang="en-US" smtClean="0"/>
              <a:t>13</a:t>
            </a:fld>
            <a:endParaRPr kumimoji="1" lang="ja-JP" altLang="en-US"/>
          </a:p>
        </p:txBody>
      </p:sp>
    </p:spTree>
    <p:extLst>
      <p:ext uri="{BB962C8B-B14F-4D97-AF65-F5344CB8AC3E}">
        <p14:creationId xmlns:p14="http://schemas.microsoft.com/office/powerpoint/2010/main" val="67056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Indeed, this is true of the whole text. Of course, this text belongs to a domain – that of politics – where languages like Greek and Latin have had an important influence on different </a:t>
            </a:r>
            <a:r>
              <a:rPr kumimoji="1" lang="en-US" altLang="ja-JP" dirty="0" smtClean="0"/>
              <a:t>European languages</a:t>
            </a:r>
            <a:r>
              <a:rPr kumimoji="1" lang="en-US" altLang="ja-JP" dirty="0"/>
              <a:t>. </a:t>
            </a:r>
          </a:p>
        </p:txBody>
      </p:sp>
      <p:sp>
        <p:nvSpPr>
          <p:cNvPr id="4" name="スライド番号プレースホルダー 3"/>
          <p:cNvSpPr>
            <a:spLocks noGrp="1"/>
          </p:cNvSpPr>
          <p:nvPr>
            <p:ph type="sldNum" sz="quarter" idx="10"/>
          </p:nvPr>
        </p:nvSpPr>
        <p:spPr/>
        <p:txBody>
          <a:bodyPr/>
          <a:lstStyle/>
          <a:p>
            <a:fld id="{5139D19E-2DB1-4664-BB7B-5673C613E5F1}" type="slidenum">
              <a:rPr kumimoji="1" lang="ja-JP" altLang="en-US" smtClean="0"/>
              <a:t>14</a:t>
            </a:fld>
            <a:endParaRPr kumimoji="1" lang="ja-JP" altLang="en-US"/>
          </a:p>
        </p:txBody>
      </p:sp>
    </p:spTree>
    <p:extLst>
      <p:ext uri="{BB962C8B-B14F-4D97-AF65-F5344CB8AC3E}">
        <p14:creationId xmlns:p14="http://schemas.microsoft.com/office/powerpoint/2010/main" val="56902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kumimoji="1" lang="en-US" altLang="ja-JP" dirty="0"/>
              <a:t>But lexical similarity occurs quite often between French and English, also in non</a:t>
            </a:r>
            <a:r>
              <a:rPr kumimoji="1" lang="en-US" altLang="ja-JP" baseline="0" dirty="0"/>
              <a:t> </a:t>
            </a:r>
            <a:r>
              <a:rPr kumimoji="1" lang="en-US" altLang="ja-JP" baseline="0" dirty="0" err="1"/>
              <a:t>specialised</a:t>
            </a:r>
            <a:r>
              <a:rPr kumimoji="1" lang="en-US" altLang="ja-JP" baseline="0" dirty="0"/>
              <a:t> areas of </a:t>
            </a:r>
            <a:r>
              <a:rPr kumimoji="1" lang="en-US" altLang="ja-JP" baseline="0" dirty="0" smtClean="0"/>
              <a:t>vocabulary</a:t>
            </a:r>
            <a:r>
              <a:rPr kumimoji="1" lang="en-US" altLang="ja-JP" dirty="0" smtClean="0"/>
              <a:t>. </a:t>
            </a:r>
            <a:endParaRPr kumimoji="1" lang="en-US" altLang="ja-JP" dirty="0"/>
          </a:p>
          <a:p>
            <a:endParaRPr kumimoji="1" lang="en-US" altLang="ja-JP" dirty="0"/>
          </a:p>
          <a:p>
            <a:r>
              <a:rPr kumimoji="1" lang="en-US" altLang="ja-JP" dirty="0"/>
              <a:t>&gt;&gt; As you see, correspondences can be established between morphological elements.  </a:t>
            </a:r>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15</a:t>
            </a:fld>
            <a:endParaRPr lang="de-DE"/>
          </a:p>
        </p:txBody>
      </p:sp>
    </p:spTree>
    <p:extLst>
      <p:ext uri="{BB962C8B-B14F-4D97-AF65-F5344CB8AC3E}">
        <p14:creationId xmlns:p14="http://schemas.microsoft.com/office/powerpoint/2010/main" val="1129935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kumimoji="1" lang="en-US" altLang="ja-JP" dirty="0"/>
          </a:p>
          <a:p>
            <a:r>
              <a:rPr kumimoji="1" lang="en-US" altLang="ja-JP" dirty="0"/>
              <a:t>Such activities are important for motivation – motivation for learning languages and more languages.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They encourage the students learning a language to look for help in other languages they know. </a:t>
            </a:r>
          </a:p>
          <a:p>
            <a:r>
              <a:rPr kumimoji="1" lang="en-US" altLang="ja-JP" dirty="0" smtClean="0"/>
              <a:t>And </a:t>
            </a:r>
            <a:r>
              <a:rPr kumimoji="1" lang="en-US" altLang="ja-JP" dirty="0"/>
              <a:t>this includes Japanese - think about the many </a:t>
            </a:r>
            <a:r>
              <a:rPr kumimoji="1" lang="en-US" altLang="ja-JP" dirty="0" smtClean="0"/>
              <a:t>borrowings in Japanese. </a:t>
            </a:r>
            <a:endParaRPr kumimoji="1" lang="en-US" altLang="ja-JP" dirty="0"/>
          </a:p>
          <a:p>
            <a:r>
              <a:rPr kumimoji="1" lang="en-US" altLang="ja-JP" dirty="0"/>
              <a:t>In this way, students develop useful strategies, plurilingual strategies.</a:t>
            </a:r>
          </a:p>
          <a:p>
            <a:r>
              <a:rPr kumimoji="1" lang="en-US" altLang="ja-JP" dirty="0"/>
              <a:t>This is by no means a waste of time for learning French.</a:t>
            </a:r>
            <a:r>
              <a:rPr kumimoji="1" lang="en-US" altLang="ja-JP" baseline="0" dirty="0"/>
              <a:t> And this reinforce competences of English, so that one could think of doing this work during teaching hours that would be common to both languages.</a:t>
            </a:r>
            <a:endParaRPr kumimoji="1" lang="en-US" altLang="ja-JP"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16</a:t>
            </a:fld>
            <a:endParaRPr lang="de-DE"/>
          </a:p>
        </p:txBody>
      </p:sp>
    </p:spTree>
    <p:extLst>
      <p:ext uri="{BB962C8B-B14F-4D97-AF65-F5344CB8AC3E}">
        <p14:creationId xmlns:p14="http://schemas.microsoft.com/office/powerpoint/2010/main" val="1586189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What I have told you so far is the essential part of what I can tell you, given what I think I know about the questions you are asking yourself.</a:t>
            </a:r>
          </a:p>
          <a:p>
            <a:r>
              <a:rPr lang="en-US" dirty="0"/>
              <a:t>&gt;&gt; In the following, </a:t>
            </a:r>
          </a:p>
          <a:p>
            <a:pPr marL="171450" indent="-171450">
              <a:buFont typeface="Arial" panose="020B0604020202020204" pitchFamily="34" charset="0"/>
              <a:buChar char="•"/>
            </a:pPr>
            <a:r>
              <a:rPr lang="en-US" dirty="0"/>
              <a:t>I will first complement the principles already stated concerning plurilingual education. </a:t>
            </a:r>
          </a:p>
          <a:p>
            <a:pPr marL="171450" indent="-171450">
              <a:buFont typeface="Arial" panose="020B0604020202020204" pitchFamily="34" charset="0"/>
              <a:buChar char="•"/>
            </a:pPr>
            <a:r>
              <a:rPr lang="en-US" dirty="0"/>
              <a:t>I will then present other examples which will go beyond the lexical aspects. </a:t>
            </a:r>
          </a:p>
          <a:p>
            <a:pPr marL="171450" indent="-171450">
              <a:buFont typeface="Arial" panose="020B0604020202020204" pitchFamily="34" charset="0"/>
              <a:buChar char="•"/>
            </a:pPr>
            <a:r>
              <a:rPr lang="en-US" dirty="0"/>
              <a:t>And I will present a framework of reference with lists</a:t>
            </a:r>
            <a:r>
              <a:rPr lang="en-US" baseline="0" dirty="0"/>
              <a:t> of knowledge, attitudes and skills to develop through plurilingual and intercultural education </a:t>
            </a:r>
            <a:r>
              <a:rPr lang="en-US" dirty="0"/>
              <a:t>that can be useful to you</a:t>
            </a:r>
            <a:r>
              <a:rPr lang="en-US" baseline="0" dirty="0"/>
              <a:t> in the future.</a:t>
            </a:r>
            <a:endParaRPr lang="en-US" dirty="0"/>
          </a:p>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17</a:t>
            </a:fld>
            <a:endParaRPr lang="de-DE"/>
          </a:p>
        </p:txBody>
      </p:sp>
    </p:spTree>
    <p:extLst>
      <p:ext uri="{BB962C8B-B14F-4D97-AF65-F5344CB8AC3E}">
        <p14:creationId xmlns:p14="http://schemas.microsoft.com/office/powerpoint/2010/main" val="3119108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As we are limited in time, I will state these principles quickly, with few comments. They are taken from the guide we started with. I invite you to continue your reflection at a later stage on the basis of the developments that the guide provides on these themes. </a:t>
            </a:r>
          </a:p>
          <a:p>
            <a:endParaRPr lang="en-US" dirty="0"/>
          </a:p>
          <a:p>
            <a:r>
              <a:rPr lang="en-US" dirty="0"/>
              <a:t>&gt;&gt; The</a:t>
            </a:r>
            <a:r>
              <a:rPr lang="en-US" baseline="0" dirty="0"/>
              <a:t> first principle claims that it is not enough to make similarities manifest. The differences are also important :</a:t>
            </a:r>
            <a:endParaRPr lang="en-US" dirty="0"/>
          </a:p>
          <a:p>
            <a:r>
              <a:rPr lang="en-US" dirty="0" smtClean="0"/>
              <a:t>“</a:t>
            </a:r>
            <a:r>
              <a:rPr lang="en-US" dirty="0"/>
              <a:t>The development of cross-linkages calls for </a:t>
            </a:r>
            <a:r>
              <a:rPr lang="en-US" dirty="0" err="1"/>
              <a:t>utilisation</a:t>
            </a:r>
            <a:r>
              <a:rPr lang="en-US" dirty="0"/>
              <a:t> of the </a:t>
            </a:r>
            <a:r>
              <a:rPr lang="en-US" b="1" dirty="0"/>
              <a:t>similarity and dissimilarity </a:t>
            </a:r>
            <a:r>
              <a:rPr lang="en-US" dirty="0"/>
              <a:t>between languages in the curriculum </a:t>
            </a:r>
          </a:p>
          <a:p>
            <a:r>
              <a:rPr lang="en-US" dirty="0" smtClean="0"/>
              <a:t>[…] </a:t>
            </a:r>
            <a:r>
              <a:rPr lang="en-US" dirty="0"/>
              <a:t>contrastive methodology will also bring out the distinctive features and the diﬀerences.”  (more in 2.6)</a:t>
            </a:r>
          </a:p>
          <a:p>
            <a:r>
              <a:rPr lang="en-US" dirty="0"/>
              <a:t>Of course, similarities are the most striking argument in favor of plurilingual approaches – the</a:t>
            </a:r>
            <a:r>
              <a:rPr lang="en-US" baseline="0" dirty="0"/>
              <a:t> most visible one. But students need to “find their way” through languages. In order to do this, they also need to have a clear view of what is different.</a:t>
            </a:r>
          </a:p>
          <a:p>
            <a:endParaRPr lang="en-US" baseline="0"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18</a:t>
            </a:fld>
            <a:endParaRPr lang="de-DE"/>
          </a:p>
        </p:txBody>
      </p:sp>
    </p:spTree>
    <p:extLst>
      <p:ext uri="{BB962C8B-B14F-4D97-AF65-F5344CB8AC3E}">
        <p14:creationId xmlns:p14="http://schemas.microsoft.com/office/powerpoint/2010/main" val="708917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I've put together the principles that relate to reflexivity, the competence to learn and learner autonomy.</a:t>
            </a:r>
          </a:p>
          <a:p>
            <a:r>
              <a:rPr lang="en-US" dirty="0"/>
              <a:t>&gt;&gt; Please, read the quotations :</a:t>
            </a:r>
          </a:p>
          <a:p>
            <a:r>
              <a:rPr lang="en-US" i="1" dirty="0"/>
              <a:t>“[In the Guide] particular attention is paid to approaches encouraging reﬂexivity in grammar teaching. […]  such activities would benefit from a more cross-cutting perspective, since there is nothing to prevent one language from being </a:t>
            </a:r>
            <a:r>
              <a:rPr lang="en-US" i="1" dirty="0" err="1"/>
              <a:t>analysed</a:t>
            </a:r>
            <a:r>
              <a:rPr lang="en-US" i="1" dirty="0"/>
              <a:t> on the basis of data stemming from others. […]. This recourse to other languages is always revealing, since the change of focus highlights how languages function by pinpointing contrasts.”</a:t>
            </a:r>
            <a:r>
              <a:rPr lang="en-US" i="1" baseline="0" dirty="0"/>
              <a:t> </a:t>
            </a:r>
            <a:r>
              <a:rPr lang="en-US" baseline="0" dirty="0"/>
              <a:t>(Guide, 11, 42 – see 2.4)</a:t>
            </a:r>
            <a:endParaRPr lang="en-US" dirty="0"/>
          </a:p>
          <a:p>
            <a:endParaRPr lang="en-US" dirty="0"/>
          </a:p>
          <a:p>
            <a:r>
              <a:rPr lang="en-US" dirty="0" smtClean="0"/>
              <a:t>&gt;&gt; Some </a:t>
            </a:r>
            <a:r>
              <a:rPr lang="en-US" dirty="0"/>
              <a:t>remarks are needed:</a:t>
            </a:r>
          </a:p>
          <a:p>
            <a:pPr marL="171450" indent="-171450">
              <a:buFont typeface="Arial" panose="020B0604020202020204" pitchFamily="34" charset="0"/>
              <a:buChar char="•"/>
            </a:pPr>
            <a:r>
              <a:rPr lang="en-US" dirty="0"/>
              <a:t>In “grammar teaching”, grammar has to be understood very broadly: it includes</a:t>
            </a:r>
            <a:r>
              <a:rPr lang="en-US" baseline="0" dirty="0"/>
              <a:t> other types of regularities in the linguistic system and even such concerning the use of language.</a:t>
            </a:r>
            <a:endParaRPr lang="en-US" dirty="0"/>
          </a:p>
          <a:p>
            <a:pPr marL="171450" indent="-171450">
              <a:buFont typeface="Arial" panose="020B0604020202020204" pitchFamily="34" charset="0"/>
              <a:buChar char="•"/>
            </a:pPr>
            <a:r>
              <a:rPr lang="en-US" dirty="0"/>
              <a:t>What is meant here is often dealt with in terms of </a:t>
            </a:r>
            <a:r>
              <a:rPr lang="en-US" u="sng" dirty="0"/>
              <a:t>explicit</a:t>
            </a:r>
            <a:r>
              <a:rPr lang="en-US" dirty="0"/>
              <a:t> grammar. But the choice of “reflexivity” instead of “explicit” is important. This is why the guide devotes a great deal of attention to the question of modalities of grammatical reflection, putting inductive methodology in the </a:t>
            </a:r>
            <a:r>
              <a:rPr lang="en-US" dirty="0" err="1"/>
              <a:t>centre</a:t>
            </a:r>
            <a:r>
              <a:rPr lang="en-US" dirty="0"/>
              <a:t> of its recommendations</a:t>
            </a:r>
            <a:r>
              <a:rPr lang="en-US" baseline="0" dirty="0"/>
              <a:t> and recognizing that  it is still very remote from the professional culture of most language teachers and learners. </a:t>
            </a:r>
            <a:endParaRPr lang="en-US" dirty="0"/>
          </a:p>
          <a:p>
            <a:pPr marL="171450" indent="-171450">
              <a:buFont typeface="Arial" panose="020B0604020202020204" pitchFamily="34" charset="0"/>
              <a:buChar char="•"/>
            </a:pPr>
            <a:endParaRPr lang="en-US"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19</a:t>
            </a:fld>
            <a:endParaRPr lang="de-DE"/>
          </a:p>
        </p:txBody>
      </p:sp>
    </p:spTree>
    <p:extLst>
      <p:ext uri="{BB962C8B-B14F-4D97-AF65-F5344CB8AC3E}">
        <p14:creationId xmlns:p14="http://schemas.microsoft.com/office/powerpoint/2010/main" val="1222894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baseline="0" dirty="0"/>
              <a:t>In order to ensure that we understand each other correctly, first a question of terminology. What do I mean when I use the word « plurilingual » and its derivatives ?</a:t>
            </a:r>
          </a:p>
          <a:p>
            <a:r>
              <a:rPr lang="fr-FR" baseline="0" dirty="0" err="1"/>
              <a:t>According</a:t>
            </a:r>
            <a:r>
              <a:rPr lang="fr-FR" baseline="0" dirty="0"/>
              <a:t> to the standard distinction made by the </a:t>
            </a:r>
            <a:r>
              <a:rPr lang="en-US" dirty="0"/>
              <a:t>Council of Europe’s </a:t>
            </a:r>
            <a:r>
              <a:rPr lang="en-US" dirty="0" smtClean="0"/>
              <a:t>experts</a:t>
            </a:r>
            <a:r>
              <a:rPr lang="en-US" baseline="0" dirty="0" smtClean="0"/>
              <a:t> … </a:t>
            </a:r>
            <a:endParaRPr lang="fr-FR" baseline="0" dirty="0"/>
          </a:p>
          <a:p>
            <a:pPr marL="171450" indent="-171450">
              <a:buFontTx/>
              <a:buChar char="-"/>
            </a:pPr>
            <a:r>
              <a:rPr lang="en-US" i="1" dirty="0"/>
              <a:t>plurilingualism is the ability to use more than one language </a:t>
            </a:r>
            <a:r>
              <a:rPr lang="en-US" dirty="0"/>
              <a:t>– </a:t>
            </a:r>
            <a:r>
              <a:rPr lang="en-US" dirty="0" smtClean="0"/>
              <a:t>this</a:t>
            </a:r>
            <a:r>
              <a:rPr lang="en-US" baseline="0" dirty="0" smtClean="0"/>
              <a:t> means: </a:t>
            </a:r>
            <a:r>
              <a:rPr lang="en-US" dirty="0" smtClean="0"/>
              <a:t>language </a:t>
            </a:r>
            <a:r>
              <a:rPr lang="en-US" dirty="0"/>
              <a:t>is seen </a:t>
            </a:r>
            <a:r>
              <a:rPr lang="en-US" i="1" dirty="0"/>
              <a:t>from the standpoint of speakers and learners </a:t>
            </a:r>
          </a:p>
          <a:p>
            <a:pPr marL="171450" indent="-171450">
              <a:buFontTx/>
              <a:buChar char="-"/>
            </a:pPr>
            <a:r>
              <a:rPr lang="en-US" i="1" dirty="0"/>
              <a:t>multilingualism</a:t>
            </a:r>
            <a:r>
              <a:rPr lang="en-US" dirty="0"/>
              <a:t> […] </a:t>
            </a:r>
            <a:r>
              <a:rPr lang="en-US" i="1" dirty="0"/>
              <a:t>refers to the presence of several languages in a given geographical area, regardless of those who speak them. </a:t>
            </a:r>
            <a:r>
              <a:rPr lang="en-US" i="0" dirty="0"/>
              <a:t>It is more an external, </a:t>
            </a:r>
            <a:r>
              <a:rPr lang="en-US" dirty="0"/>
              <a:t>sociological point of view.  </a:t>
            </a:r>
          </a:p>
          <a:p>
            <a:pPr marL="0" indent="0">
              <a:buFontTx/>
              <a:buNone/>
            </a:pPr>
            <a:r>
              <a:rPr lang="en-US" dirty="0"/>
              <a:t>As we know, there are many cases where two or more languages are present in an area, but</a:t>
            </a:r>
            <a:r>
              <a:rPr lang="en-US" baseline="0" dirty="0"/>
              <a:t> only apart of the population can use more than one of them.</a:t>
            </a:r>
            <a:endParaRPr lang="fr-FR" dirty="0"/>
          </a:p>
          <a:p>
            <a:endParaRPr lang="fr-FR" dirty="0"/>
          </a:p>
          <a:p>
            <a:r>
              <a:rPr lang="fr-FR" dirty="0"/>
              <a:t>You </a:t>
            </a:r>
            <a:r>
              <a:rPr lang="fr-FR" dirty="0" err="1"/>
              <a:t>can</a:t>
            </a:r>
            <a:r>
              <a:rPr lang="fr-FR" dirty="0"/>
              <a:t> </a:t>
            </a:r>
            <a:r>
              <a:rPr lang="fr-FR" dirty="0" err="1"/>
              <a:t>see</a:t>
            </a:r>
            <a:r>
              <a:rPr lang="fr-FR" dirty="0"/>
              <a:t> the </a:t>
            </a:r>
            <a:r>
              <a:rPr lang="fr-FR" dirty="0" err="1"/>
              <a:t>origin</a:t>
            </a:r>
            <a:r>
              <a:rPr lang="fr-FR" dirty="0"/>
              <a:t> of </a:t>
            </a:r>
            <a:r>
              <a:rPr lang="fr-FR" dirty="0" err="1"/>
              <a:t>this</a:t>
            </a:r>
            <a:r>
              <a:rPr lang="fr-FR" dirty="0"/>
              <a:t> </a:t>
            </a:r>
            <a:r>
              <a:rPr lang="fr-FR" dirty="0" err="1"/>
              <a:t>quotation</a:t>
            </a:r>
            <a:r>
              <a:rPr lang="fr-FR" dirty="0"/>
              <a:t>. You </a:t>
            </a:r>
            <a:r>
              <a:rPr lang="fr-FR" dirty="0" err="1"/>
              <a:t>will</a:t>
            </a:r>
            <a:r>
              <a:rPr lang="fr-FR" dirty="0"/>
              <a:t> </a:t>
            </a:r>
            <a:r>
              <a:rPr lang="fr-FR" dirty="0" err="1"/>
              <a:t>find</a:t>
            </a:r>
            <a:r>
              <a:rPr lang="fr-FR" dirty="0"/>
              <a:t> the </a:t>
            </a:r>
            <a:r>
              <a:rPr lang="fr-FR" dirty="0" err="1"/>
              <a:t>entire</a:t>
            </a:r>
            <a:r>
              <a:rPr lang="fr-FR" dirty="0"/>
              <a:t> </a:t>
            </a:r>
            <a:r>
              <a:rPr lang="fr-FR" dirty="0" err="1"/>
              <a:t>reference</a:t>
            </a:r>
            <a:r>
              <a:rPr lang="fr-FR" dirty="0"/>
              <a:t> in the </a:t>
            </a:r>
            <a:r>
              <a:rPr lang="fr-FR" dirty="0" err="1"/>
              <a:t>bibliography</a:t>
            </a:r>
            <a:r>
              <a:rPr lang="fr-FR" dirty="0"/>
              <a:t>. I </a:t>
            </a:r>
            <a:r>
              <a:rPr lang="fr-FR" dirty="0" err="1"/>
              <a:t>will</a:t>
            </a:r>
            <a:r>
              <a:rPr lang="fr-FR" dirty="0"/>
              <a:t> use </a:t>
            </a:r>
            <a:r>
              <a:rPr lang="fr-FR" dirty="0" err="1"/>
              <a:t>this</a:t>
            </a:r>
            <a:r>
              <a:rPr lang="fr-FR" dirty="0"/>
              <a:t> Guide </a:t>
            </a:r>
            <a:r>
              <a:rPr lang="fr-FR" dirty="0" err="1"/>
              <a:t>quite</a:t>
            </a:r>
            <a:r>
              <a:rPr lang="fr-FR" dirty="0"/>
              <a:t> </a:t>
            </a:r>
            <a:r>
              <a:rPr lang="fr-FR" dirty="0" err="1"/>
              <a:t>often</a:t>
            </a:r>
            <a:r>
              <a:rPr lang="fr-FR" dirty="0"/>
              <a:t> and </a:t>
            </a:r>
            <a:r>
              <a:rPr lang="fr-FR" dirty="0" err="1"/>
              <a:t>will</a:t>
            </a:r>
            <a:r>
              <a:rPr lang="fr-FR" dirty="0"/>
              <a:t> </a:t>
            </a:r>
            <a:r>
              <a:rPr lang="fr-FR" dirty="0" err="1"/>
              <a:t>just</a:t>
            </a:r>
            <a:r>
              <a:rPr lang="fr-FR" dirty="0"/>
              <a:t> </a:t>
            </a:r>
            <a:r>
              <a:rPr lang="fr-FR" dirty="0" err="1"/>
              <a:t>say</a:t>
            </a:r>
            <a:r>
              <a:rPr lang="fr-FR" dirty="0"/>
              <a:t> « the Guide ».</a:t>
            </a:r>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2</a:t>
            </a:fld>
            <a:endParaRPr lang="de-DE" dirty="0"/>
          </a:p>
        </p:txBody>
      </p:sp>
    </p:spTree>
    <p:extLst>
      <p:ext uri="{BB962C8B-B14F-4D97-AF65-F5344CB8AC3E}">
        <p14:creationId xmlns:p14="http://schemas.microsoft.com/office/powerpoint/2010/main" val="3751920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Again, read the quotations. It is now about reflexivity in a broader sense, not limited to regularities in languages, but applying also to cognitive activity by learning,</a:t>
            </a:r>
            <a:r>
              <a:rPr lang="en-US" baseline="0" dirty="0"/>
              <a:t> thus promoting the development of  the competence to learn and more generally learner autonomy  :</a:t>
            </a:r>
            <a:endParaRPr lang="en-US" dirty="0"/>
          </a:p>
          <a:p>
            <a:r>
              <a:rPr lang="en-US" dirty="0" smtClean="0"/>
              <a:t>“[…] </a:t>
            </a:r>
            <a:r>
              <a:rPr lang="en-US" dirty="0"/>
              <a:t>reﬂexivity serves to establish an element of distance from [cognitive activities] in the form of a certain awareness of the processes used in learning. […] It is generally agreed that this distancing process improves their capacity for acquiring and transferring knowledge […] (Guide, 38)</a:t>
            </a:r>
          </a:p>
          <a:p>
            <a:r>
              <a:rPr lang="en-US" dirty="0"/>
              <a:t>[The aim being] the development of learner autonomy, the ability of learners to think about the aims pursued and their linguistic and (inter)cultural experiences, the progress they are making and any critical observations they may have.”</a:t>
            </a:r>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20</a:t>
            </a:fld>
            <a:endParaRPr lang="de-DE"/>
          </a:p>
        </p:txBody>
      </p:sp>
    </p:spTree>
    <p:extLst>
      <p:ext uri="{BB962C8B-B14F-4D97-AF65-F5344CB8AC3E}">
        <p14:creationId xmlns:p14="http://schemas.microsoft.com/office/powerpoint/2010/main" val="2056047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In addition to what has been said about grammatical reflectivity, some words about the main language of schooling – in your case, Japanese: </a:t>
            </a:r>
          </a:p>
          <a:p>
            <a:endParaRPr lang="en-US" dirty="0"/>
          </a:p>
          <a:p>
            <a:r>
              <a:rPr lang="en-US" dirty="0" err="1"/>
              <a:t>Plaese</a:t>
            </a:r>
            <a:r>
              <a:rPr lang="en-US" dirty="0"/>
              <a:t>,</a:t>
            </a:r>
            <a:r>
              <a:rPr lang="en-US" baseline="0" dirty="0"/>
              <a:t> read this short quotation :</a:t>
            </a:r>
          </a:p>
          <a:p>
            <a:r>
              <a:rPr lang="en-US" dirty="0" smtClean="0"/>
              <a:t>“</a:t>
            </a:r>
            <a:r>
              <a:rPr lang="en-US" dirty="0"/>
              <a:t>more should be done to relate the main language of schooling to the foreign languages taught, not only when the latter are being taught but also in the language of schooling as a subject”.</a:t>
            </a:r>
          </a:p>
          <a:p>
            <a:endParaRPr lang="en-US" dirty="0"/>
          </a:p>
          <a:p>
            <a:r>
              <a:rPr lang="en-US" dirty="0"/>
              <a:t>&gt;&gt; It is only understandable that teachers of foreign languages think first of all about teaching these languages, but if they really want to focus on the learner, they must take into account the language of schooling as it is an essential element of their repertoire.</a:t>
            </a:r>
          </a:p>
          <a:p>
            <a:endParaRPr lang="en-US" dirty="0"/>
          </a:p>
          <a:p>
            <a:endParaRPr lang="en-US"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21</a:t>
            </a:fld>
            <a:endParaRPr lang="de-DE"/>
          </a:p>
        </p:txBody>
      </p:sp>
    </p:spTree>
    <p:extLst>
      <p:ext uri="{BB962C8B-B14F-4D97-AF65-F5344CB8AC3E}">
        <p14:creationId xmlns:p14="http://schemas.microsoft.com/office/powerpoint/2010/main" val="2661615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As already suggested, plurilingual education goes hand in hand with plurilingual / intercultural education, which is not the aspect I am supposed to develop here. </a:t>
            </a:r>
          </a:p>
          <a:p>
            <a:endParaRPr lang="en-US" dirty="0"/>
          </a:p>
          <a:p>
            <a:r>
              <a:rPr lang="en-US" dirty="0"/>
              <a:t>Two quotations on this point:</a:t>
            </a:r>
          </a:p>
          <a:p>
            <a:r>
              <a:rPr lang="en-US" dirty="0"/>
              <a:t>&gt;&gt; </a:t>
            </a:r>
            <a:r>
              <a:rPr lang="en-US" dirty="0" smtClean="0"/>
              <a:t>“</a:t>
            </a:r>
            <a:r>
              <a:rPr lang="en-US" dirty="0"/>
              <a:t>Plurilingual and intercultural education has two aims. First, it facilitates the acquisition of linguistic and intercultural abilities […] Secondly, it promotes personal development […]: this involves encouraging [individuals] to respect and accept diversity of languages and cultures in a multilingual and multicultural society […].”</a:t>
            </a:r>
          </a:p>
          <a:p>
            <a:endParaRPr lang="en-US" dirty="0"/>
          </a:p>
          <a:p>
            <a:r>
              <a:rPr lang="en-US" dirty="0"/>
              <a:t>More and more terms are used in the complex</a:t>
            </a:r>
            <a:r>
              <a:rPr lang="en-US" baseline="0" dirty="0"/>
              <a:t> </a:t>
            </a:r>
            <a:r>
              <a:rPr lang="en-US" dirty="0"/>
              <a:t>domain of education to cultural diversity. </a:t>
            </a:r>
          </a:p>
          <a:p>
            <a:r>
              <a:rPr lang="en-US" dirty="0"/>
              <a:t>&gt;&gt; The Guide tries to cover it with two of them : </a:t>
            </a:r>
            <a:r>
              <a:rPr lang="en-US" dirty="0" err="1"/>
              <a:t>Pluriculturality</a:t>
            </a:r>
            <a:r>
              <a:rPr lang="en-US" dirty="0"/>
              <a:t>, which has more to do with the cultural repertoire of</a:t>
            </a:r>
            <a:r>
              <a:rPr lang="en-US" baseline="0" dirty="0"/>
              <a:t> the </a:t>
            </a:r>
            <a:r>
              <a:rPr lang="en-US" baseline="0" dirty="0" err="1"/>
              <a:t>invidual</a:t>
            </a:r>
            <a:r>
              <a:rPr lang="en-US" baseline="0" dirty="0"/>
              <a:t>, and </a:t>
            </a:r>
            <a:r>
              <a:rPr lang="en-US" baseline="0" dirty="0" err="1"/>
              <a:t>interculturality</a:t>
            </a:r>
            <a:r>
              <a:rPr lang="en-US" baseline="0" dirty="0"/>
              <a:t>, which focuses on the relationship to others.</a:t>
            </a:r>
          </a:p>
          <a:p>
            <a:endParaRPr lang="en-US" baseline="0" dirty="0"/>
          </a:p>
          <a:p>
            <a:r>
              <a:rPr lang="en-US" baseline="0" dirty="0" smtClean="0"/>
              <a:t>“</a:t>
            </a:r>
            <a:r>
              <a:rPr lang="en-US" baseline="0" dirty="0" err="1"/>
              <a:t>P</a:t>
            </a:r>
            <a:r>
              <a:rPr lang="en-US" sz="1200" b="0" i="0" kern="1200" dirty="0" err="1">
                <a:solidFill>
                  <a:schemeClr val="tx1"/>
                </a:solidFill>
                <a:effectLst/>
                <a:latin typeface="+mn-lt"/>
                <a:ea typeface="+mn-ea"/>
                <a:cs typeface="+mn-cs"/>
              </a:rPr>
              <a:t>luriculturality</a:t>
            </a:r>
            <a:r>
              <a:rPr lang="en-US" sz="1200" b="0" i="0" kern="1200" dirty="0">
                <a:solidFill>
                  <a:schemeClr val="tx1"/>
                </a:solidFill>
                <a:effectLst/>
                <a:latin typeface="+mn-lt"/>
                <a:ea typeface="+mn-ea"/>
                <a:cs typeface="+mn-cs"/>
              </a:rPr>
              <a:t> denotes the ability to participate in diﬀerent cultures.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Intercultural competence, for its part, is the ability to experience otherness and cultural diversity […].”  (Guide, 10)</a:t>
            </a:r>
            <a:r>
              <a:rPr lang="en-US" dirty="0"/>
              <a:t/>
            </a:r>
            <a:br>
              <a:rPr lang="en-US" dirty="0"/>
            </a:br>
            <a:r>
              <a:rPr lang="en-US" dirty="0"/>
              <a:t/>
            </a:r>
            <a:br>
              <a:rPr lang="en-US" dirty="0"/>
            </a:br>
            <a:endParaRPr lang="en-US"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22</a:t>
            </a:fld>
            <a:endParaRPr lang="de-DE"/>
          </a:p>
        </p:txBody>
      </p:sp>
    </p:spTree>
    <p:extLst>
      <p:ext uri="{BB962C8B-B14F-4D97-AF65-F5344CB8AC3E}">
        <p14:creationId xmlns:p14="http://schemas.microsoft.com/office/powerpoint/2010/main" val="3738384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And the Guide shows how plurilingual and intercultural education is connected with global aims concerning</a:t>
            </a:r>
            <a:r>
              <a:rPr lang="en-US" baseline="0" dirty="0"/>
              <a:t> society: inclusion, social cohesion, democratic citizenship and a knowledge society.</a:t>
            </a:r>
            <a:endParaRPr lang="en-US" dirty="0"/>
          </a:p>
          <a:p>
            <a:endParaRPr lang="en-US" dirty="0"/>
          </a:p>
          <a:p>
            <a:r>
              <a:rPr lang="en-US" sz="1200" b="0" i="0" kern="1200" dirty="0">
                <a:solidFill>
                  <a:schemeClr val="tx1"/>
                </a:solidFill>
                <a:effectLst/>
                <a:latin typeface="+mn-lt"/>
                <a:ea typeface="+mn-ea"/>
                <a:cs typeface="+mn-cs"/>
              </a:rPr>
              <a:t>.</a:t>
            </a:r>
            <a:r>
              <a:rPr lang="en-US" dirty="0"/>
              <a:t> </a:t>
            </a:r>
            <a:br>
              <a:rPr lang="en-US" dirty="0"/>
            </a:br>
            <a:endParaRPr lang="en-US"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23</a:t>
            </a:fld>
            <a:endParaRPr lang="de-DE"/>
          </a:p>
        </p:txBody>
      </p:sp>
    </p:spTree>
    <p:extLst>
      <p:ext uri="{BB962C8B-B14F-4D97-AF65-F5344CB8AC3E}">
        <p14:creationId xmlns:p14="http://schemas.microsoft.com/office/powerpoint/2010/main" val="3290760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noFill/>
          <a:ln>
            <a:solidFill>
              <a:srgbClr val="000000"/>
            </a:solidFill>
            <a:miter lim="800000"/>
            <a:headEnd/>
            <a:tailEnd/>
          </a:ln>
        </p:spPr>
      </p:sp>
      <p:sp>
        <p:nvSpPr>
          <p:cNvPr id="79874" name="Rectangle 3"/>
          <p:cNvSpPr>
            <a:spLocks noGrp="1"/>
          </p:cNvSpPr>
          <p:nvPr>
            <p:ph type="body" idx="1"/>
          </p:nvPr>
        </p:nvSpPr>
        <p:spPr bwMode="auto">
          <a:noFill/>
        </p:spPr>
        <p:txBody>
          <a:bodyPr wrap="square" numCol="1" anchor="t" anchorCtr="0" compatLnSpc="1">
            <a:prstTxWarp prst="textNoShape">
              <a:avLst/>
            </a:prstTxWarp>
          </a:bodyPr>
          <a:lstStyle/>
          <a:p>
            <a:r>
              <a:rPr lang="en-US" dirty="0"/>
              <a:t>Now a second series of examples that will be a little more complex than the first one. </a:t>
            </a:r>
          </a:p>
          <a:p>
            <a:r>
              <a:rPr lang="en-US" dirty="0"/>
              <a:t>We start with students</a:t>
            </a:r>
            <a:r>
              <a:rPr lang="en-US" baseline="0" dirty="0"/>
              <a:t> learning German after English. It is about modal verbs in both languages.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&gt;&gt; It should be obvious that somebody having already learnt </a:t>
            </a:r>
            <a:r>
              <a:rPr lang="en-US" i="1" dirty="0"/>
              <a:t>I really must go now</a:t>
            </a:r>
            <a:r>
              <a:rPr lang="en-US" dirty="0"/>
              <a:t> will try – consciously or not – to establish links with English when learning </a:t>
            </a:r>
            <a:r>
              <a:rPr lang="en-US" i="1" dirty="0" err="1"/>
              <a:t>Ich</a:t>
            </a:r>
            <a:r>
              <a:rPr lang="en-US" i="1" dirty="0"/>
              <a:t> muss </a:t>
            </a:r>
            <a:r>
              <a:rPr lang="en-US" i="1" dirty="0" err="1"/>
              <a:t>jetzt</a:t>
            </a:r>
            <a:r>
              <a:rPr lang="en-US" i="1" dirty="0"/>
              <a:t> </a:t>
            </a:r>
            <a:r>
              <a:rPr lang="en-US" i="1" dirty="0" err="1"/>
              <a:t>aber</a:t>
            </a:r>
            <a:r>
              <a:rPr lang="en-US" i="1" dirty="0"/>
              <a:t> </a:t>
            </a:r>
            <a:r>
              <a:rPr lang="en-US" i="1" dirty="0" err="1"/>
              <a:t>wirklich</a:t>
            </a:r>
            <a:r>
              <a:rPr lang="en-US" i="1" dirty="0"/>
              <a:t> </a:t>
            </a:r>
            <a:r>
              <a:rPr lang="en-US" i="1" dirty="0" err="1"/>
              <a:t>gehen</a:t>
            </a:r>
            <a:r>
              <a:rPr lang="en-US" dirty="0"/>
              <a:t>. </a:t>
            </a:r>
          </a:p>
          <a:p>
            <a:endParaRPr lang="en-US" dirty="0"/>
          </a:p>
        </p:txBody>
      </p:sp>
    </p:spTree>
    <p:extLst>
      <p:ext uri="{BB962C8B-B14F-4D97-AF65-F5344CB8AC3E}">
        <p14:creationId xmlns:p14="http://schemas.microsoft.com/office/powerpoint/2010/main" val="2369206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material helps students to discover not only lexical similarities, but also differences that exist in the</a:t>
            </a:r>
            <a:r>
              <a:rPr lang="en-US" baseline="0" dirty="0"/>
              <a:t> grammatical domain of word order</a:t>
            </a:r>
            <a:r>
              <a:rPr lang="en-US"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&gt;&gt;They also compare with their own mother tongue (and / or language of education), which would</a:t>
            </a:r>
            <a:r>
              <a:rPr lang="en-US" baseline="0" dirty="0"/>
              <a:t> be all the more interesting for your students as these forms do not exist in Japanese.</a:t>
            </a:r>
          </a:p>
          <a:p>
            <a:endParaRPr lang="en-US" dirty="0"/>
          </a:p>
        </p:txBody>
      </p:sp>
    </p:spTree>
    <p:extLst>
      <p:ext uri="{BB962C8B-B14F-4D97-AF65-F5344CB8AC3E}">
        <p14:creationId xmlns:p14="http://schemas.microsoft.com/office/powerpoint/2010/main" val="2505467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The </a:t>
            </a:r>
            <a:r>
              <a:rPr lang="fr-FR" dirty="0" err="1"/>
              <a:t>next</a:t>
            </a:r>
            <a:r>
              <a:rPr lang="fr-FR" dirty="0"/>
              <a:t> </a:t>
            </a:r>
            <a:r>
              <a:rPr lang="fr-FR" dirty="0" err="1"/>
              <a:t>example</a:t>
            </a:r>
            <a:r>
              <a:rPr lang="fr-FR" dirty="0"/>
              <a:t> </a:t>
            </a:r>
            <a:r>
              <a:rPr lang="fr-FR" dirty="0" err="1"/>
              <a:t>is</a:t>
            </a:r>
            <a:r>
              <a:rPr lang="fr-FR" dirty="0"/>
              <a:t> no longer about </a:t>
            </a:r>
            <a:r>
              <a:rPr lang="fr-FR" dirty="0" err="1"/>
              <a:t>reflexivity</a:t>
            </a:r>
            <a:r>
              <a:rPr lang="fr-FR" dirty="0"/>
              <a:t> on how </a:t>
            </a:r>
            <a:r>
              <a:rPr lang="fr-FR" dirty="0" err="1"/>
              <a:t>languages</a:t>
            </a:r>
            <a:r>
              <a:rPr lang="fr-FR" baseline="0" dirty="0"/>
              <a:t> </a:t>
            </a:r>
            <a:r>
              <a:rPr lang="fr-FR" baseline="0" dirty="0" err="1"/>
              <a:t>work</a:t>
            </a:r>
            <a:r>
              <a:rPr lang="fr-FR" baseline="0" dirty="0"/>
              <a:t>, but on </a:t>
            </a:r>
            <a:r>
              <a:rPr lang="fr-FR" baseline="0" dirty="0" err="1"/>
              <a:t>own</a:t>
            </a:r>
            <a:r>
              <a:rPr lang="fr-FR" baseline="0" dirty="0"/>
              <a:t> </a:t>
            </a:r>
            <a:r>
              <a:rPr lang="fr-FR" baseline="0" dirty="0" err="1"/>
              <a:t>strategies</a:t>
            </a:r>
            <a:r>
              <a:rPr lang="fr-FR" baseline="0" dirty="0"/>
              <a:t>. </a:t>
            </a:r>
          </a:p>
          <a:p>
            <a:endParaRPr lang="fr-FR" baseline="0" dirty="0"/>
          </a:p>
          <a:p>
            <a:r>
              <a:rPr lang="fr-FR" baseline="0" dirty="0"/>
              <a:t>&gt;&gt; </a:t>
            </a:r>
            <a:r>
              <a:rPr lang="en-US" baseline="0" dirty="0"/>
              <a:t>The students - at secondary level - learn French (with the course book: </a:t>
            </a:r>
            <a:r>
              <a:rPr lang="en-US" i="1" baseline="0" dirty="0" err="1"/>
              <a:t>Envol</a:t>
            </a:r>
            <a:r>
              <a:rPr lang="en-US" baseline="0" dirty="0"/>
              <a:t>) after English (course book: </a:t>
            </a:r>
            <a:r>
              <a:rPr lang="en-US" i="1" baseline="0" dirty="0"/>
              <a:t>Explorers</a:t>
            </a:r>
            <a:r>
              <a:rPr lang="en-US" baseline="0" dirty="0"/>
              <a:t>).</a:t>
            </a:r>
          </a:p>
          <a:p>
            <a:endParaRPr lang="fr-FR" dirty="0"/>
          </a:p>
          <a:p>
            <a:r>
              <a:rPr lang="fr-FR" dirty="0"/>
              <a:t>&gt;&gt; </a:t>
            </a:r>
            <a:r>
              <a:rPr lang="en-US" dirty="0"/>
              <a:t>They are reminded that they have already reflected on reading strategies in each textbook, and they are asked to compare the formulations in each textbook and to indicate their preferred strategies.</a:t>
            </a:r>
          </a:p>
          <a:p>
            <a:r>
              <a:rPr lang="en-US" dirty="0"/>
              <a:t>One of these strategies</a:t>
            </a:r>
            <a:r>
              <a:rPr lang="en-US" baseline="0" dirty="0"/>
              <a:t> is looking for similarities with languages they already know. It is a plurilingual strategy.</a:t>
            </a:r>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26</a:t>
            </a:fld>
            <a:endParaRPr lang="de-DE"/>
          </a:p>
        </p:txBody>
      </p:sp>
    </p:spTree>
    <p:extLst>
      <p:ext uri="{BB962C8B-B14F-4D97-AF65-F5344CB8AC3E}">
        <p14:creationId xmlns:p14="http://schemas.microsoft.com/office/powerpoint/2010/main" val="4260528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(le temps de regarder)</a:t>
            </a:r>
          </a:p>
          <a:p>
            <a:r>
              <a:rPr lang="fr-FR" dirty="0"/>
              <a:t>&gt;&gt; S</a:t>
            </a:r>
            <a:r>
              <a:rPr lang="en-US" dirty="0" err="1"/>
              <a:t>imilarities</a:t>
            </a:r>
            <a:r>
              <a:rPr lang="en-US" dirty="0"/>
              <a:t> - particularly lexical </a:t>
            </a:r>
            <a:r>
              <a:rPr lang="en-US" dirty="0" smtClean="0"/>
              <a:t>ones - </a:t>
            </a:r>
            <a:r>
              <a:rPr lang="en-US" dirty="0"/>
              <a:t>between languages are therefore the underpinning for a plurilingual reading strategy, which students are encouraged to use along with other strategies.</a:t>
            </a:r>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27</a:t>
            </a:fld>
            <a:endParaRPr lang="de-DE"/>
          </a:p>
        </p:txBody>
      </p:sp>
    </p:spTree>
    <p:extLst>
      <p:ext uri="{BB962C8B-B14F-4D97-AF65-F5344CB8AC3E}">
        <p14:creationId xmlns:p14="http://schemas.microsoft.com/office/powerpoint/2010/main" val="13583424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 </a:t>
            </a:r>
          </a:p>
          <a:p>
            <a:r>
              <a:rPr lang="en-US" dirty="0" smtClean="0"/>
              <a:t>This </a:t>
            </a:r>
            <a:r>
              <a:rPr lang="en-US" dirty="0"/>
              <a:t>so-called „mediation“ activity is also for German secondary school students, but the situation is equally suitable for university students.</a:t>
            </a:r>
          </a:p>
          <a:p>
            <a:r>
              <a:rPr lang="en-US" dirty="0" smtClean="0"/>
              <a:t>This is a three-person </a:t>
            </a:r>
            <a:r>
              <a:rPr lang="en-US" dirty="0"/>
              <a:t>constellation in which a learner takes on the role of a language mediator – an “interpreter” - between English and French-speaking persons, since </a:t>
            </a:r>
            <a:r>
              <a:rPr lang="en-US" dirty="0" smtClean="0"/>
              <a:t>this persons do </a:t>
            </a:r>
            <a:r>
              <a:rPr lang="en-US" dirty="0"/>
              <a:t>not speak the other language. This </a:t>
            </a:r>
            <a:r>
              <a:rPr lang="en-US" dirty="0" smtClean="0"/>
              <a:t>is supposed to take </a:t>
            </a:r>
            <a:r>
              <a:rPr lang="en-US" dirty="0"/>
              <a:t>place on a camping site in France. </a:t>
            </a:r>
          </a:p>
          <a:p>
            <a:endParaRPr lang="en-US" dirty="0"/>
          </a:p>
          <a:p>
            <a:endParaRPr lang="en-US" dirty="0"/>
          </a:p>
          <a:p>
            <a:r>
              <a:rPr lang="en-US" baseline="0" dirty="0"/>
              <a:t>.</a:t>
            </a:r>
          </a:p>
          <a:p>
            <a:endParaRPr lang="en-US" baseline="0" dirty="0"/>
          </a:p>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28</a:t>
            </a:fld>
            <a:endParaRPr lang="de-DE"/>
          </a:p>
        </p:txBody>
      </p:sp>
    </p:spTree>
    <p:extLst>
      <p:ext uri="{BB962C8B-B14F-4D97-AF65-F5344CB8AC3E}">
        <p14:creationId xmlns:p14="http://schemas.microsoft.com/office/powerpoint/2010/main" val="1966787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a:t>
            </a:r>
          </a:p>
          <a:p>
            <a:r>
              <a:rPr lang="en-US" dirty="0" smtClean="0"/>
              <a:t>… </a:t>
            </a:r>
            <a:endParaRPr lang="en-US" dirty="0"/>
          </a:p>
          <a:p>
            <a:endParaRPr lang="en-US" dirty="0"/>
          </a:p>
          <a:p>
            <a:r>
              <a:rPr lang="en-US" dirty="0"/>
              <a:t>&gt;&gt; As</a:t>
            </a:r>
            <a:r>
              <a:rPr lang="en-US" baseline="0" dirty="0"/>
              <a:t> you can already see, mediation is not about giving an accurate translation of what has been said. Other forms of mediation are interpretation, summary or report.</a:t>
            </a:r>
            <a:endParaRPr lang="en-US" dirty="0"/>
          </a:p>
          <a:p>
            <a:endParaRPr lang="en-US" dirty="0"/>
          </a:p>
          <a:p>
            <a:endParaRPr lang="en-US" dirty="0"/>
          </a:p>
          <a:p>
            <a:r>
              <a:rPr lang="en-US" baseline="0" dirty="0"/>
              <a:t>.</a:t>
            </a:r>
          </a:p>
          <a:p>
            <a:endParaRPr lang="en-US" baseline="0" dirty="0"/>
          </a:p>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29</a:t>
            </a:fld>
            <a:endParaRPr lang="de-DE"/>
          </a:p>
        </p:txBody>
      </p:sp>
    </p:spTree>
    <p:extLst>
      <p:ext uri="{BB962C8B-B14F-4D97-AF65-F5344CB8AC3E}">
        <p14:creationId xmlns:p14="http://schemas.microsoft.com/office/powerpoint/2010/main" val="4033859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Aiming</a:t>
            </a:r>
            <a:r>
              <a:rPr lang="fr-FR" dirty="0"/>
              <a:t> at plurilingualism in and </a:t>
            </a:r>
            <a:r>
              <a:rPr lang="fr-FR" dirty="0" err="1"/>
              <a:t>through</a:t>
            </a:r>
            <a:r>
              <a:rPr lang="fr-FR" dirty="0"/>
              <a:t> </a:t>
            </a:r>
            <a:r>
              <a:rPr lang="fr-FR" dirty="0" err="1"/>
              <a:t>education</a:t>
            </a:r>
            <a:r>
              <a:rPr lang="fr-FR" dirty="0"/>
              <a:t> </a:t>
            </a:r>
            <a:r>
              <a:rPr lang="fr-FR" dirty="0" err="1"/>
              <a:t>is</a:t>
            </a:r>
            <a:r>
              <a:rPr lang="fr-FR" dirty="0"/>
              <a:t> not a </a:t>
            </a:r>
            <a:r>
              <a:rPr lang="fr-FR" dirty="0" err="1"/>
              <a:t>matter</a:t>
            </a:r>
            <a:r>
              <a:rPr lang="fr-FR" dirty="0"/>
              <a:t> of </a:t>
            </a:r>
            <a:r>
              <a:rPr lang="fr-FR" dirty="0" err="1"/>
              <a:t>simply</a:t>
            </a:r>
            <a:r>
              <a:rPr lang="fr-FR" dirty="0"/>
              <a:t> </a:t>
            </a:r>
            <a:r>
              <a:rPr lang="fr-FR" dirty="0" err="1"/>
              <a:t>increasing</a:t>
            </a:r>
            <a:r>
              <a:rPr lang="fr-FR" dirty="0"/>
              <a:t> the</a:t>
            </a:r>
            <a:r>
              <a:rPr lang="fr-FR" baseline="0" dirty="0"/>
              <a:t> </a:t>
            </a:r>
            <a:r>
              <a:rPr lang="fr-FR" dirty="0" err="1"/>
              <a:t>number</a:t>
            </a:r>
            <a:r>
              <a:rPr lang="fr-FR" dirty="0"/>
              <a:t> of </a:t>
            </a:r>
            <a:r>
              <a:rPr lang="fr-FR" dirty="0" err="1"/>
              <a:t>languages</a:t>
            </a:r>
            <a:r>
              <a:rPr lang="fr-FR" dirty="0"/>
              <a:t> </a:t>
            </a:r>
            <a:r>
              <a:rPr lang="fr-FR" dirty="0" err="1"/>
              <a:t>students</a:t>
            </a:r>
            <a:r>
              <a:rPr lang="fr-FR" dirty="0"/>
              <a:t> have to </a:t>
            </a:r>
            <a:r>
              <a:rPr lang="fr-FR" dirty="0" err="1"/>
              <a:t>learn</a:t>
            </a:r>
            <a:r>
              <a:rPr lang="fr-FR" dirty="0"/>
              <a:t>. It </a:t>
            </a:r>
            <a:r>
              <a:rPr lang="fr-FR" dirty="0" err="1"/>
              <a:t>is</a:t>
            </a:r>
            <a:r>
              <a:rPr lang="fr-FR" dirty="0"/>
              <a:t> not an additive</a:t>
            </a:r>
            <a:r>
              <a:rPr lang="fr-FR" baseline="0" dirty="0"/>
              <a:t> – a quantitative – </a:t>
            </a:r>
            <a:r>
              <a:rPr lang="fr-FR" baseline="0" dirty="0" err="1"/>
              <a:t>matter</a:t>
            </a:r>
            <a:r>
              <a:rPr lang="fr-FR" baseline="0" dirty="0"/>
              <a:t>.</a:t>
            </a:r>
          </a:p>
          <a:p>
            <a:r>
              <a:rPr lang="fr-FR" baseline="0" dirty="0"/>
              <a:t>It </a:t>
            </a:r>
            <a:r>
              <a:rPr lang="fr-FR" baseline="0" dirty="0" err="1"/>
              <a:t>is</a:t>
            </a:r>
            <a:r>
              <a:rPr lang="fr-FR" baseline="0" dirty="0"/>
              <a:t> a qualitative one, </a:t>
            </a:r>
            <a:r>
              <a:rPr lang="fr-FR" baseline="0" dirty="0" err="1"/>
              <a:t>which</a:t>
            </a:r>
            <a:r>
              <a:rPr lang="fr-FR" baseline="0" dirty="0"/>
              <a:t> </a:t>
            </a:r>
            <a:r>
              <a:rPr lang="fr-FR" baseline="0" dirty="0" err="1"/>
              <a:t>requires</a:t>
            </a:r>
            <a:r>
              <a:rPr lang="fr-FR" baseline="0" dirty="0"/>
              <a:t> </a:t>
            </a:r>
            <a:r>
              <a:rPr lang="en-US" i="1" dirty="0"/>
              <a:t>the integration, convergence or cross-cutting </a:t>
            </a:r>
            <a:r>
              <a:rPr lang="en-US" i="1" dirty="0" err="1"/>
              <a:t>organisation</a:t>
            </a:r>
            <a:r>
              <a:rPr lang="en-US" i="1" dirty="0"/>
              <a:t> of all language teaching</a:t>
            </a:r>
            <a:r>
              <a:rPr lang="en-US" dirty="0"/>
              <a:t>. </a:t>
            </a:r>
          </a:p>
          <a:p>
            <a:endParaRPr lang="en-US" dirty="0"/>
          </a:p>
          <a:p>
            <a:r>
              <a:rPr lang="en-US" dirty="0"/>
              <a:t>This is a crucial point – and maybe the most important one of what I would like to tell you. This assumes that you cannot reach your objectives for your students – such as developing interest for languages, improving language skills globally as well as the ability to learn languages – if you don’t take this integrative way.</a:t>
            </a:r>
          </a:p>
          <a:p>
            <a:r>
              <a:rPr lang="en-US" dirty="0"/>
              <a:t>My task is now to justify this assertion, but also to show what this means, including by concrete examples. </a:t>
            </a:r>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3</a:t>
            </a:fld>
            <a:endParaRPr lang="de-DE" dirty="0"/>
          </a:p>
        </p:txBody>
      </p:sp>
    </p:spTree>
    <p:extLst>
      <p:ext uri="{BB962C8B-B14F-4D97-AF65-F5344CB8AC3E}">
        <p14:creationId xmlns:p14="http://schemas.microsoft.com/office/powerpoint/2010/main" val="25903504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This is a very simple example of mediation, which gives you only a limited view as to the potential of this type of teaching and learning activity. </a:t>
            </a:r>
          </a:p>
          <a:p>
            <a:endParaRPr lang="en-US" dirty="0"/>
          </a:p>
          <a:p>
            <a:endParaRPr lang="en-US" dirty="0"/>
          </a:p>
          <a:p>
            <a:r>
              <a:rPr lang="en-US" baseline="0" dirty="0"/>
              <a:t>.</a:t>
            </a:r>
          </a:p>
          <a:p>
            <a:endParaRPr lang="en-US" baseline="0" dirty="0"/>
          </a:p>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30</a:t>
            </a:fld>
            <a:endParaRPr lang="de-DE"/>
          </a:p>
        </p:txBody>
      </p:sp>
    </p:spTree>
    <p:extLst>
      <p:ext uri="{BB962C8B-B14F-4D97-AF65-F5344CB8AC3E}">
        <p14:creationId xmlns:p14="http://schemas.microsoft.com/office/powerpoint/2010/main" val="15071078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I would strongly advise you to have a look at what the Guide says about this. You will learn more about:</a:t>
            </a:r>
          </a:p>
          <a:p>
            <a:r>
              <a:rPr lang="en-US" dirty="0"/>
              <a:t>&gt;&gt; Linguistic mediation (what we have just seen) as a special case of mediation conceived as a general phenomenon that is omnipresent in all teaching and learning processes.</a:t>
            </a:r>
          </a:p>
          <a:p>
            <a:endParaRPr lang="en-US" dirty="0"/>
          </a:p>
          <a:p>
            <a:pPr marL="0" indent="0">
              <a:buFontTx/>
              <a:buNone/>
            </a:pPr>
            <a:r>
              <a:rPr lang="en-US" dirty="0"/>
              <a:t>&gt;&gt;The importance of the cultural dimension of mediation activities.</a:t>
            </a:r>
          </a:p>
          <a:p>
            <a:pPr marL="0" indent="0">
              <a:buFontTx/>
              <a:buNone/>
            </a:pPr>
            <a:endParaRPr lang="en-US" dirty="0"/>
          </a:p>
          <a:p>
            <a:pPr marL="0" indent="0">
              <a:buFontTx/>
              <a:buNone/>
            </a:pPr>
            <a:r>
              <a:rPr lang="en-US" dirty="0"/>
              <a:t>&gt;&gt; The central role of mediation in plurilingual and intercultural education.</a:t>
            </a:r>
            <a:br>
              <a:rPr lang="en-US" dirty="0"/>
            </a:br>
            <a:r>
              <a:rPr lang="en-US" dirty="0"/>
              <a:t>Here,</a:t>
            </a:r>
            <a:r>
              <a:rPr lang="en-US" baseline="0" dirty="0"/>
              <a:t> you will find a strong reference to FEPA, the framework I would like to present now.</a:t>
            </a:r>
            <a:endParaRPr lang="en-US" dirty="0"/>
          </a:p>
          <a:p>
            <a:pPr marL="171450" indent="-171450">
              <a:buFontTx/>
              <a:buChar char="-"/>
            </a:pPr>
            <a:endParaRPr lang="en-US" dirty="0"/>
          </a:p>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31</a:t>
            </a:fld>
            <a:endParaRPr lang="de-DE"/>
          </a:p>
        </p:txBody>
      </p:sp>
    </p:spTree>
    <p:extLst>
      <p:ext uri="{BB962C8B-B14F-4D97-AF65-F5344CB8AC3E}">
        <p14:creationId xmlns:p14="http://schemas.microsoft.com/office/powerpoint/2010/main" val="31775664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This instrument is not made just for Mediation, but for all aspects of plurilingual and intercultural education. It can help you to think in concrete terms about the teaching and learning objectives of plurilingual education, and thus to </a:t>
            </a:r>
            <a:r>
              <a:rPr lang="en-US" dirty="0" err="1"/>
              <a:t>organise</a:t>
            </a:r>
            <a:r>
              <a:rPr lang="en-US" dirty="0"/>
              <a:t> collectively an education that puts languages in relation to each other.</a:t>
            </a:r>
          </a:p>
          <a:p>
            <a:r>
              <a:rPr lang="en-US" dirty="0"/>
              <a:t>&gt;&gt; </a:t>
            </a:r>
          </a:p>
          <a:p>
            <a:r>
              <a:rPr lang="en-US" dirty="0"/>
              <a:t>&gt;&gt; I coordinated the development of this instrument at the European Center for Modern Languages</a:t>
            </a:r>
            <a:r>
              <a:rPr lang="en-US" baseline="0" dirty="0"/>
              <a:t> in Graz, which is also an institution of the Council of Europe.</a:t>
            </a:r>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32</a:t>
            </a:fld>
            <a:endParaRPr lang="de-DE"/>
          </a:p>
        </p:txBody>
      </p:sp>
    </p:spTree>
    <p:extLst>
      <p:ext uri="{BB962C8B-B14F-4D97-AF65-F5344CB8AC3E}">
        <p14:creationId xmlns:p14="http://schemas.microsoft.com/office/powerpoint/2010/main" val="33249307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But I presume you'd like to know first of all what pluralistic approaches are.</a:t>
            </a:r>
          </a:p>
          <a:p>
            <a:endParaRPr lang="en-US" baseline="0" dirty="0"/>
          </a:p>
          <a:p>
            <a:r>
              <a:rPr lang="en-US" baseline="0" dirty="0"/>
              <a:t>Please, read the definitions carefully.</a:t>
            </a:r>
          </a:p>
          <a:p>
            <a:endParaRPr lang="en-US" baseline="0" dirty="0"/>
          </a:p>
          <a:p>
            <a:r>
              <a:rPr lang="en-US" baseline="0" dirty="0"/>
              <a:t>(ne pas lire)</a:t>
            </a:r>
          </a:p>
          <a:p>
            <a:endParaRPr lang="en-US" baseline="0" dirty="0"/>
          </a:p>
          <a:p>
            <a:r>
              <a:rPr lang="en-US" baseline="0" dirty="0"/>
              <a:t>&gt;&gt; If you are supposed to </a:t>
            </a:r>
            <a:r>
              <a:rPr lang="en-US" b="1" baseline="0" dirty="0"/>
              <a:t>integrate</a:t>
            </a:r>
            <a:r>
              <a:rPr lang="en-US" baseline="0" dirty="0"/>
              <a:t> all language teaching, as we said above, you must plan some activities involving several languages. You can’t do it by dealing with languages in isolation. </a:t>
            </a:r>
          </a:p>
          <a:p>
            <a:endParaRPr lang="en-US" dirty="0"/>
          </a:p>
          <a:p>
            <a:endParaRPr lang="en-US" dirty="0"/>
          </a:p>
          <a:p>
            <a:endParaRPr lang="en-US" dirty="0"/>
          </a:p>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33</a:t>
            </a:fld>
            <a:endParaRPr lang="de-DE"/>
          </a:p>
        </p:txBody>
      </p:sp>
    </p:spTree>
    <p:extLst>
      <p:ext uri="{BB962C8B-B14F-4D97-AF65-F5344CB8AC3E}">
        <p14:creationId xmlns:p14="http://schemas.microsoft.com/office/powerpoint/2010/main" val="19196848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baseline="0" dirty="0"/>
              <a:t>This does not mean that you do not keep concentrating learners' efforts on a particular language at certain points in the learning process. But it is essential to provide for other phases where you have the languages linked to each other. This means phases of pluralistic approaches.</a:t>
            </a:r>
          </a:p>
          <a:p>
            <a:r>
              <a:rPr lang="en-US" baseline="0" dirty="0"/>
              <a:t>In other words: singular approaches are not r</a:t>
            </a:r>
            <a:r>
              <a:rPr lang="en-US" b="1" baseline="0" dirty="0"/>
              <a:t>eplaced</a:t>
            </a:r>
            <a:r>
              <a:rPr lang="en-US" baseline="0" dirty="0"/>
              <a:t> by pluralistic approaches. Singular approaches are </a:t>
            </a:r>
            <a:r>
              <a:rPr lang="en-US" b="1" baseline="0" dirty="0"/>
              <a:t>enriched</a:t>
            </a:r>
            <a:r>
              <a:rPr lang="en-US" baseline="0" dirty="0"/>
              <a:t> by pluralistic approaches.</a:t>
            </a:r>
          </a:p>
          <a:p>
            <a:endParaRPr lang="en-US" baseline="0" dirty="0"/>
          </a:p>
          <a:p>
            <a:r>
              <a:rPr lang="en-US" baseline="0" dirty="0"/>
              <a:t>&gt;&gt;This also applies to the cultural dimensions of plurilingual and intercultural education.</a:t>
            </a:r>
          </a:p>
          <a:p>
            <a:r>
              <a:rPr lang="en-US" baseline="0" dirty="0"/>
              <a:t> </a:t>
            </a:r>
          </a:p>
          <a:p>
            <a:endParaRPr lang="en-US" baseline="0" dirty="0"/>
          </a:p>
          <a:p>
            <a:endParaRPr lang="en-US" baseline="0" dirty="0"/>
          </a:p>
          <a:p>
            <a:endParaRPr lang="en-US" dirty="0"/>
          </a:p>
          <a:p>
            <a:endParaRPr lang="en-US" dirty="0"/>
          </a:p>
          <a:p>
            <a:endParaRPr lang="en-US" dirty="0"/>
          </a:p>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34</a:t>
            </a:fld>
            <a:endParaRPr lang="de-DE"/>
          </a:p>
        </p:txBody>
      </p:sp>
    </p:spTree>
    <p:extLst>
      <p:ext uri="{BB962C8B-B14F-4D97-AF65-F5344CB8AC3E}">
        <p14:creationId xmlns:p14="http://schemas.microsoft.com/office/powerpoint/2010/main" val="4435878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Thus, plurilingual and intercultural education requires pluralistic approaches.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35</a:t>
            </a:fld>
            <a:endParaRPr lang="de-DE"/>
          </a:p>
        </p:txBody>
      </p:sp>
    </p:spTree>
    <p:extLst>
      <p:ext uri="{BB962C8B-B14F-4D97-AF65-F5344CB8AC3E}">
        <p14:creationId xmlns:p14="http://schemas.microsoft.com/office/powerpoint/2010/main" val="7100072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This is why they are explicitly mentioned and recommended in the Guide, even if it calls them “plural” approaches.</a:t>
            </a:r>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36</a:t>
            </a:fld>
            <a:endParaRPr lang="de-DE"/>
          </a:p>
        </p:txBody>
      </p:sp>
    </p:spTree>
    <p:extLst>
      <p:ext uri="{BB962C8B-B14F-4D97-AF65-F5344CB8AC3E}">
        <p14:creationId xmlns:p14="http://schemas.microsoft.com/office/powerpoint/2010/main" val="29138430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Let’s</a:t>
            </a:r>
            <a:r>
              <a:rPr lang="fr-FR" dirty="0"/>
              <a:t> </a:t>
            </a:r>
            <a:r>
              <a:rPr lang="fr-FR" dirty="0" smtClean="0"/>
              <a:t>come </a:t>
            </a:r>
            <a:r>
              <a:rPr lang="fr-FR" dirty="0"/>
              <a:t>back </a:t>
            </a:r>
            <a:r>
              <a:rPr lang="fr-FR" dirty="0" err="1"/>
              <a:t>now</a:t>
            </a:r>
            <a:r>
              <a:rPr lang="fr-FR" dirty="0"/>
              <a:t> to the Framework of </a:t>
            </a:r>
            <a:r>
              <a:rPr lang="fr-FR" dirty="0" err="1"/>
              <a:t>reference</a:t>
            </a:r>
            <a:r>
              <a:rPr lang="fr-FR" dirty="0"/>
              <a:t> for </a:t>
            </a:r>
            <a:r>
              <a:rPr lang="fr-FR" dirty="0" err="1"/>
              <a:t>pluralistic</a:t>
            </a:r>
            <a:r>
              <a:rPr lang="fr-FR" dirty="0"/>
              <a:t> </a:t>
            </a:r>
            <a:r>
              <a:rPr lang="fr-FR" dirty="0" err="1"/>
              <a:t>approaches</a:t>
            </a:r>
            <a:r>
              <a:rPr lang="fr-FR" dirty="0"/>
              <a:t> and to </a:t>
            </a:r>
            <a:r>
              <a:rPr lang="fr-FR" dirty="0" err="1"/>
              <a:t>its</a:t>
            </a:r>
            <a:r>
              <a:rPr lang="fr-FR" dirty="0"/>
              <a:t> </a:t>
            </a:r>
            <a:r>
              <a:rPr lang="fr-FR" dirty="0" err="1"/>
              <a:t>core</a:t>
            </a:r>
            <a:r>
              <a:rPr lang="fr-FR" dirty="0"/>
              <a:t>, the </a:t>
            </a:r>
            <a:r>
              <a:rPr lang="fr-FR" dirty="0" err="1"/>
              <a:t>list</a:t>
            </a:r>
            <a:r>
              <a:rPr lang="fr-FR" dirty="0"/>
              <a:t> of </a:t>
            </a:r>
            <a:r>
              <a:rPr lang="fr-FR" dirty="0" err="1"/>
              <a:t>descriptors</a:t>
            </a:r>
            <a:r>
              <a:rPr lang="fr-FR" dirty="0"/>
              <a:t> </a:t>
            </a:r>
            <a:r>
              <a:rPr lang="fr-FR" dirty="0" err="1"/>
              <a:t>that</a:t>
            </a:r>
            <a:r>
              <a:rPr lang="fr-FR" dirty="0"/>
              <a:t> </a:t>
            </a:r>
            <a:r>
              <a:rPr lang="fr-FR" dirty="0" err="1"/>
              <a:t>indicates</a:t>
            </a:r>
            <a:r>
              <a:rPr lang="fr-FR" dirty="0"/>
              <a:t> the </a:t>
            </a:r>
            <a:r>
              <a:rPr lang="fr-FR" dirty="0" err="1"/>
              <a:t>teaching</a:t>
            </a:r>
            <a:r>
              <a:rPr lang="fr-FR" dirty="0"/>
              <a:t> and </a:t>
            </a:r>
            <a:r>
              <a:rPr lang="fr-FR" dirty="0" err="1"/>
              <a:t>learning</a:t>
            </a:r>
            <a:r>
              <a:rPr lang="fr-FR" dirty="0"/>
              <a:t> objectives </a:t>
            </a:r>
            <a:r>
              <a:rPr lang="fr-FR" dirty="0" err="1"/>
              <a:t>you</a:t>
            </a:r>
            <a:r>
              <a:rPr lang="fr-FR" dirty="0"/>
              <a:t> </a:t>
            </a:r>
            <a:r>
              <a:rPr lang="fr-FR" dirty="0" err="1"/>
              <a:t>can</a:t>
            </a:r>
            <a:r>
              <a:rPr lang="fr-FR" dirty="0"/>
              <a:t> </a:t>
            </a:r>
            <a:r>
              <a:rPr lang="fr-FR" dirty="0" err="1"/>
              <a:t>reach</a:t>
            </a:r>
            <a:r>
              <a:rPr lang="fr-FR" dirty="0"/>
              <a:t> by </a:t>
            </a:r>
            <a:r>
              <a:rPr lang="fr-FR" dirty="0" err="1"/>
              <a:t>using</a:t>
            </a:r>
            <a:r>
              <a:rPr lang="fr-FR" dirty="0"/>
              <a:t> </a:t>
            </a:r>
            <a:r>
              <a:rPr lang="fr-FR" dirty="0" err="1"/>
              <a:t>pluralistic</a:t>
            </a:r>
            <a:r>
              <a:rPr lang="fr-FR" dirty="0"/>
              <a:t> </a:t>
            </a:r>
            <a:r>
              <a:rPr lang="fr-FR" dirty="0" err="1"/>
              <a:t>approaches</a:t>
            </a:r>
            <a:r>
              <a:rPr lang="fr-FR" dirty="0"/>
              <a:t> – and </a:t>
            </a:r>
            <a:r>
              <a:rPr lang="en-US" dirty="0"/>
              <a:t>thus giving plurilingual education a concrete content.</a:t>
            </a:r>
          </a:p>
          <a:p>
            <a:endParaRPr lang="en-US" dirty="0"/>
          </a:p>
          <a:p>
            <a:r>
              <a:rPr lang="en-US" dirty="0"/>
              <a:t>&gt;&gt; The descriptors cover all levels of instruction. Users have to make their own choice in reference to their learners. Some advice for this is given by a </a:t>
            </a:r>
            <a:r>
              <a:rPr lang="en-US" i="1" dirty="0"/>
              <a:t>Tables of descriptors across the curriculum</a:t>
            </a:r>
            <a:r>
              <a:rPr lang="en-US" dirty="0"/>
              <a:t>, which you can also find on the FREPA website.</a:t>
            </a:r>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37</a:t>
            </a:fld>
            <a:endParaRPr lang="de-DE"/>
          </a:p>
        </p:txBody>
      </p:sp>
    </p:spTree>
    <p:extLst>
      <p:ext uri="{BB962C8B-B14F-4D97-AF65-F5344CB8AC3E}">
        <p14:creationId xmlns:p14="http://schemas.microsoft.com/office/powerpoint/2010/main" val="27771833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a:solidFill>
                  <a:schemeClr val="tx1"/>
                </a:solidFill>
                <a:effectLst/>
                <a:latin typeface="+mn-lt"/>
                <a:ea typeface="+mn-ea"/>
                <a:cs typeface="+mn-cs"/>
              </a:rPr>
              <a:t>I will give you some extracts from the descriptors,</a:t>
            </a:r>
            <a:r>
              <a:rPr lang="en-US" sz="1200" kern="1200" baseline="0" dirty="0">
                <a:solidFill>
                  <a:schemeClr val="tx1"/>
                </a:solidFill>
                <a:effectLst/>
                <a:latin typeface="+mn-lt"/>
                <a:ea typeface="+mn-ea"/>
                <a:cs typeface="+mn-cs"/>
              </a:rPr>
              <a:t> starting with </a:t>
            </a:r>
            <a:r>
              <a:rPr lang="en-US" sz="1200" kern="1200" dirty="0">
                <a:solidFill>
                  <a:schemeClr val="tx1"/>
                </a:solidFill>
                <a:effectLst/>
                <a:latin typeface="+mn-lt"/>
                <a:ea typeface="+mn-ea"/>
                <a:cs typeface="+mn-cs"/>
              </a:rPr>
              <a:t>the Knowledge list.</a:t>
            </a:r>
          </a:p>
          <a:p>
            <a:r>
              <a:rPr lang="en-US" sz="1200" kern="1200" dirty="0" smtClean="0">
                <a:solidFill>
                  <a:schemeClr val="tx1"/>
                </a:solidFill>
                <a:effectLst/>
                <a:latin typeface="+mn-lt"/>
                <a:ea typeface="+mn-ea"/>
                <a:cs typeface="+mn-cs"/>
              </a:rPr>
              <a:t>&gt;&gt; What </a:t>
            </a:r>
            <a:r>
              <a:rPr lang="en-US" sz="1200" kern="1200" dirty="0">
                <a:solidFill>
                  <a:schemeClr val="tx1"/>
                </a:solidFill>
                <a:effectLst/>
                <a:latin typeface="+mn-lt"/>
                <a:ea typeface="+mn-ea"/>
                <a:cs typeface="+mn-cs"/>
              </a:rPr>
              <a:t>you see now is the English version, as it can be found</a:t>
            </a:r>
            <a:r>
              <a:rPr lang="en-US" sz="1200" kern="1200" baseline="0" dirty="0">
                <a:solidFill>
                  <a:schemeClr val="tx1"/>
                </a:solidFill>
                <a:effectLst/>
                <a:latin typeface="+mn-lt"/>
                <a:ea typeface="+mn-ea"/>
                <a:cs typeface="+mn-cs"/>
              </a:rPr>
              <a:t> on the FREPA Website. </a:t>
            </a:r>
          </a:p>
          <a:p>
            <a:r>
              <a:rPr lang="en-US" sz="1200" kern="1200" baseline="0" dirty="0">
                <a:solidFill>
                  <a:schemeClr val="tx1"/>
                </a:solidFill>
                <a:effectLst/>
                <a:latin typeface="+mn-lt"/>
                <a:ea typeface="+mn-ea"/>
                <a:cs typeface="+mn-cs"/>
              </a:rPr>
              <a:t>&gt;&gt; But the descriptors exist in more than ten languages, including Japanese. </a:t>
            </a:r>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38</a:t>
            </a:fld>
            <a:endParaRPr lang="de-DE"/>
          </a:p>
        </p:txBody>
      </p:sp>
    </p:spTree>
    <p:extLst>
      <p:ext uri="{BB962C8B-B14F-4D97-AF65-F5344CB8AC3E}">
        <p14:creationId xmlns:p14="http://schemas.microsoft.com/office/powerpoint/2010/main" val="22582830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baseline="0" dirty="0">
                <a:solidFill>
                  <a:schemeClr val="tx1"/>
                </a:solidFill>
                <a:effectLst/>
                <a:latin typeface="+mn-lt"/>
                <a:ea typeface="+mn-ea"/>
                <a:cs typeface="+mn-cs"/>
              </a:rPr>
              <a:t>So that I will present them in the Japanese version. You </a:t>
            </a:r>
            <a:r>
              <a:rPr lang="fr-FR" dirty="0" err="1"/>
              <a:t>can</a:t>
            </a:r>
            <a:r>
              <a:rPr lang="fr-FR" dirty="0"/>
              <a:t> </a:t>
            </a:r>
            <a:r>
              <a:rPr lang="fr-FR" dirty="0" err="1"/>
              <a:t>find</a:t>
            </a:r>
            <a:r>
              <a:rPr lang="fr-FR" dirty="0"/>
              <a:t> </a:t>
            </a:r>
            <a:r>
              <a:rPr lang="fr-FR" dirty="0" err="1"/>
              <a:t>it</a:t>
            </a:r>
            <a:r>
              <a:rPr lang="fr-FR" dirty="0"/>
              <a:t> on the FREPA </a:t>
            </a:r>
            <a:r>
              <a:rPr lang="fr-FR" dirty="0" err="1"/>
              <a:t>Website</a:t>
            </a:r>
            <a:r>
              <a:rPr lang="fr-FR" dirty="0"/>
              <a:t>.</a:t>
            </a:r>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39</a:t>
            </a:fld>
            <a:endParaRPr lang="de-DE"/>
          </a:p>
        </p:txBody>
      </p:sp>
    </p:spTree>
    <p:extLst>
      <p:ext uri="{BB962C8B-B14F-4D97-AF65-F5344CB8AC3E}">
        <p14:creationId xmlns:p14="http://schemas.microsoft.com/office/powerpoint/2010/main" val="1246746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noProof="0" dirty="0"/>
              <a:t>In order to be really « plurilingual », plurilingual education has to take into account what plurilingualism is. This means more precisely – because</a:t>
            </a:r>
            <a:r>
              <a:rPr lang="en-GB" baseline="0" noProof="0" dirty="0"/>
              <a:t> as we have just seen « plurilingualism » is something which has to do with le « standpoint of speakers and learners » - to take into account what plurilingual competence is. Which seems to be an obvious and essential dimension of learner </a:t>
            </a:r>
            <a:r>
              <a:rPr lang="en-US" sz="1200" b="0" dirty="0"/>
              <a:t>centered teaching</a:t>
            </a:r>
            <a:r>
              <a:rPr lang="en-GB" b="0" baseline="0" noProof="0" dirty="0"/>
              <a:t>. </a:t>
            </a:r>
          </a:p>
          <a:p>
            <a:r>
              <a:rPr lang="en-GB" baseline="0" noProof="0" dirty="0"/>
              <a:t>&gt;&gt; </a:t>
            </a:r>
            <a:r>
              <a:rPr lang="en-GB" baseline="0" noProof="0" dirty="0" smtClean="0"/>
              <a:t>(&gt;&gt; = click) The </a:t>
            </a:r>
            <a:r>
              <a:rPr lang="en-GB" baseline="0" noProof="0" dirty="0"/>
              <a:t>definition promoted by the Council of Europe also includes cultural aspects, which are not the central topic of my conference today. But this definition does emphasise the aspects we need now to consider. </a:t>
            </a:r>
          </a:p>
          <a:p>
            <a:r>
              <a:rPr lang="en-GB" baseline="0" noProof="0" dirty="0"/>
              <a:t>&gt;&gt; </a:t>
            </a:r>
            <a:r>
              <a:rPr lang="en-GB" baseline="0" noProof="0" dirty="0" smtClean="0"/>
              <a:t>Please, read this definition</a:t>
            </a:r>
            <a:r>
              <a:rPr lang="en-GB" baseline="0" noProof="0" dirty="0"/>
              <a:t>: </a:t>
            </a:r>
          </a:p>
          <a:p>
            <a:r>
              <a:rPr lang="en-GB" baseline="0" noProof="0" dirty="0"/>
              <a:t>“</a:t>
            </a:r>
            <a:r>
              <a:rPr lang="en-US" baseline="0" noProof="0" dirty="0"/>
              <a:t>a given individual does not have a collection of distinct and separate competences to communicate depending on the languages he/she knows, but rather a plurilingual and pluricultural competence encompassing the full range of the languages available to him/her”</a:t>
            </a:r>
          </a:p>
          <a:p>
            <a:endParaRPr lang="en-US" baseline="0" noProof="0" dirty="0"/>
          </a:p>
          <a:p>
            <a:r>
              <a:rPr lang="en-GB" noProof="0" dirty="0"/>
              <a:t>This range of languages an individual has a knowledge of</a:t>
            </a:r>
            <a:r>
              <a:rPr lang="en-GB" baseline="0" noProof="0" dirty="0"/>
              <a:t> – including those he or she partially knows – represents what is often called her or his repertoire.</a:t>
            </a:r>
          </a:p>
          <a:p>
            <a:endParaRPr lang="en-GB" baseline="0" noProof="0" dirty="0"/>
          </a:p>
          <a:p>
            <a:r>
              <a:rPr lang="en-GB" baseline="0" noProof="0" dirty="0"/>
              <a:t>What this definition states is that the plurilingual competence is not an addition of separate competences for each language the competence is made of. The competence has to be considered as a single one, covering all languages of the repertoire.</a:t>
            </a:r>
          </a:p>
          <a:p>
            <a:endParaRPr lang="en-GB" noProof="0"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4</a:t>
            </a:fld>
            <a:endParaRPr lang="de-DE"/>
          </a:p>
        </p:txBody>
      </p:sp>
    </p:spTree>
    <p:extLst>
      <p:ext uri="{BB962C8B-B14F-4D97-AF65-F5344CB8AC3E}">
        <p14:creationId xmlns:p14="http://schemas.microsoft.com/office/powerpoint/2010/main" val="3120317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a:solidFill>
                  <a:schemeClr val="tx1"/>
                </a:solidFill>
                <a:effectLst/>
                <a:latin typeface="+mn-lt"/>
                <a:ea typeface="+mn-ea"/>
                <a:cs typeface="+mn-cs"/>
              </a:rPr>
              <a:t>Each main descriptor is broken down into sub-descriptors.</a:t>
            </a:r>
          </a:p>
          <a:p>
            <a:endParaRPr lang="en-US"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40</a:t>
            </a:fld>
            <a:endParaRPr lang="de-DE"/>
          </a:p>
        </p:txBody>
      </p:sp>
    </p:spTree>
    <p:extLst>
      <p:ext uri="{BB962C8B-B14F-4D97-AF65-F5344CB8AC3E}">
        <p14:creationId xmlns:p14="http://schemas.microsoft.com/office/powerpoint/2010/main" val="28482441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You </a:t>
            </a:r>
            <a:r>
              <a:rPr lang="fr-FR" dirty="0" err="1"/>
              <a:t>may</a:t>
            </a:r>
            <a:r>
              <a:rPr lang="fr-FR" dirty="0"/>
              <a:t> </a:t>
            </a:r>
            <a:r>
              <a:rPr lang="fr-FR" dirty="0" err="1"/>
              <a:t>ask</a:t>
            </a:r>
            <a:r>
              <a:rPr lang="fr-FR" dirty="0"/>
              <a:t> </a:t>
            </a:r>
            <a:r>
              <a:rPr lang="fr-FR" dirty="0" err="1" smtClean="0"/>
              <a:t>yourself</a:t>
            </a:r>
            <a:r>
              <a:rPr lang="fr-FR" dirty="0" smtClean="0"/>
              <a:t>, </a:t>
            </a:r>
            <a:r>
              <a:rPr lang="fr-FR" dirty="0" err="1"/>
              <a:t>where</a:t>
            </a:r>
            <a:r>
              <a:rPr lang="fr-FR" dirty="0"/>
              <a:t> all </a:t>
            </a:r>
            <a:r>
              <a:rPr lang="fr-FR" dirty="0" err="1"/>
              <a:t>these</a:t>
            </a:r>
            <a:r>
              <a:rPr lang="fr-FR" dirty="0"/>
              <a:t> </a:t>
            </a:r>
            <a:r>
              <a:rPr lang="fr-FR" dirty="0" err="1"/>
              <a:t>descriptors</a:t>
            </a:r>
            <a:r>
              <a:rPr lang="fr-FR" dirty="0"/>
              <a:t> come </a:t>
            </a:r>
            <a:r>
              <a:rPr lang="fr-FR" dirty="0" err="1"/>
              <a:t>from</a:t>
            </a:r>
            <a:r>
              <a:rPr lang="fr-FR" dirty="0"/>
              <a:t>.</a:t>
            </a:r>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43</a:t>
            </a:fld>
            <a:endParaRPr lang="de-DE"/>
          </a:p>
        </p:txBody>
      </p:sp>
    </p:spTree>
    <p:extLst>
      <p:ext uri="{BB962C8B-B14F-4D97-AF65-F5344CB8AC3E}">
        <p14:creationId xmlns:p14="http://schemas.microsoft.com/office/powerpoint/2010/main" val="32076905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The starting point for these lists </a:t>
            </a:r>
            <a:r>
              <a:rPr lang="en-US" dirty="0" smtClean="0"/>
              <a:t>were the </a:t>
            </a:r>
            <a:r>
              <a:rPr lang="en-US" dirty="0"/>
              <a:t>pluralistic approaches themselves. Language teaching methodology has seen the emergence of four of them over the past 40 years : Awakening to languages,</a:t>
            </a:r>
            <a:r>
              <a:rPr lang="en-US" baseline="0" dirty="0"/>
              <a:t> Integrated didactic approach, </a:t>
            </a:r>
            <a:r>
              <a:rPr lang="en-US" baseline="0" dirty="0" smtClean="0"/>
              <a:t>Intercultural </a:t>
            </a:r>
            <a:r>
              <a:rPr lang="en-US" baseline="0" dirty="0"/>
              <a:t>approaches and </a:t>
            </a:r>
            <a:r>
              <a:rPr lang="en-US" baseline="0" dirty="0" smtClean="0"/>
              <a:t>Intercomprehension</a:t>
            </a:r>
            <a:r>
              <a:rPr lang="en-US" baseline="0" dirty="0"/>
              <a:t>. You will learn more about these approaches right after</a:t>
            </a:r>
            <a:r>
              <a:rPr lang="en-US" dirty="0"/>
              <a:t>. </a:t>
            </a:r>
          </a:p>
          <a:p>
            <a:endParaRPr lang="en-US" dirty="0"/>
          </a:p>
          <a:p>
            <a:r>
              <a:rPr lang="en-US" dirty="0"/>
              <a:t>&gt;&gt;In  order to prepare the lists of descriptors, the authors of FREPA have  collated extracts describing plurilingual and intercultural competences from around a hundred publications within the field of pluralistic approaches. These extracts have been synthesized </a:t>
            </a:r>
            <a:r>
              <a:rPr lang="en-US" dirty="0" smtClean="0"/>
              <a:t>and </a:t>
            </a:r>
            <a:r>
              <a:rPr lang="en-US" dirty="0"/>
              <a:t>some additions have been made to fill in obvious gaps. </a:t>
            </a:r>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44</a:t>
            </a:fld>
            <a:endParaRPr lang="de-DE"/>
          </a:p>
        </p:txBody>
      </p:sp>
    </p:spTree>
    <p:extLst>
      <p:ext uri="{BB962C8B-B14F-4D97-AF65-F5344CB8AC3E}">
        <p14:creationId xmlns:p14="http://schemas.microsoft.com/office/powerpoint/2010/main" val="20933787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925513" y="685800"/>
            <a:ext cx="5010150" cy="343058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35171" name="Rectangle 3"/>
          <p:cNvSpPr txBox="1">
            <a:spLocks noGrp="1" noChangeArrowheads="1"/>
          </p:cNvSpPr>
          <p:nvPr>
            <p:ph type="body"/>
          </p:nvPr>
        </p:nvSpPr>
        <p:spPr>
          <a:xfrm>
            <a:off x="914400" y="4343400"/>
            <a:ext cx="5022850" cy="4113213"/>
          </a:xfrm>
          <a:noFill/>
          <a:extLst>
            <a:ext uri="{91240B29-F687-4F45-9708-019B960494DF}">
              <a14:hiddenLine xmlns:a14="http://schemas.microsoft.com/office/drawing/2010/main" w="9525">
                <a:solidFill>
                  <a:schemeClr val="tx1"/>
                </a:solidFill>
                <a:round/>
                <a:headEnd/>
                <a:tailEnd/>
              </a14:hiddenLine>
            </a:ext>
          </a:extLst>
        </p:spPr>
        <p:txBody>
          <a:bodyPr wrap="none" anchor="ctr"/>
          <a:lstStyle/>
          <a:p>
            <a:r>
              <a:rPr lang="fr-FR" altLang="fr-FR" dirty="0" err="1">
                <a:latin typeface="Arial" panose="020B0604020202020204" pitchFamily="34" charset="0"/>
                <a:cs typeface="Arial" panose="020B0604020202020204" pitchFamily="34" charset="0"/>
              </a:rPr>
              <a:t>Now</a:t>
            </a:r>
            <a:r>
              <a:rPr lang="fr-FR" altLang="fr-FR" dirty="0">
                <a:latin typeface="Arial" panose="020B0604020202020204" pitchFamily="34" charset="0"/>
                <a:cs typeface="Arial" panose="020B0604020202020204" pitchFamily="34" charset="0"/>
              </a:rPr>
              <a:t> a few </a:t>
            </a:r>
            <a:r>
              <a:rPr lang="fr-FR" altLang="fr-FR" dirty="0" err="1">
                <a:latin typeface="Arial" panose="020B0604020202020204" pitchFamily="34" charset="0"/>
                <a:cs typeface="Arial" panose="020B0604020202020204" pitchFamily="34" charset="0"/>
              </a:rPr>
              <a:t>words</a:t>
            </a:r>
            <a:r>
              <a:rPr lang="fr-FR" altLang="fr-FR" dirty="0">
                <a:latin typeface="Arial" panose="020B0604020202020204" pitchFamily="34" charset="0"/>
                <a:cs typeface="Arial" panose="020B0604020202020204" pitchFamily="34" charset="0"/>
              </a:rPr>
              <a:t> about </a:t>
            </a:r>
            <a:r>
              <a:rPr lang="fr-FR" altLang="fr-FR" dirty="0" err="1">
                <a:latin typeface="Arial" panose="020B0604020202020204" pitchFamily="34" charset="0"/>
                <a:cs typeface="Arial" panose="020B0604020202020204" pitchFamily="34" charset="0"/>
              </a:rPr>
              <a:t>each</a:t>
            </a:r>
            <a:r>
              <a:rPr lang="fr-FR" altLang="fr-FR" dirty="0">
                <a:latin typeface="Arial" panose="020B0604020202020204" pitchFamily="34" charset="0"/>
                <a:cs typeface="Arial" panose="020B0604020202020204" pitchFamily="34" charset="0"/>
              </a:rPr>
              <a:t> </a:t>
            </a:r>
            <a:r>
              <a:rPr lang="fr-FR" altLang="fr-FR" dirty="0" err="1">
                <a:latin typeface="Arial" panose="020B0604020202020204" pitchFamily="34" charset="0"/>
                <a:cs typeface="Arial" panose="020B0604020202020204" pitchFamily="34" charset="0"/>
              </a:rPr>
              <a:t>approach</a:t>
            </a:r>
            <a:endParaRPr lang="fr-FR" alt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79440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925513" y="685800"/>
            <a:ext cx="5010150" cy="343058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35171" name="Rectangle 3"/>
          <p:cNvSpPr txBox="1">
            <a:spLocks noGrp="1" noChangeArrowheads="1"/>
          </p:cNvSpPr>
          <p:nvPr>
            <p:ph type="body"/>
          </p:nvPr>
        </p:nvSpPr>
        <p:spPr>
          <a:xfrm>
            <a:off x="914400" y="4343400"/>
            <a:ext cx="5022850" cy="4113213"/>
          </a:xfrm>
          <a:noFill/>
          <a:extLst>
            <a:ext uri="{91240B29-F687-4F45-9708-019B960494DF}">
              <a14:hiddenLine xmlns:a14="http://schemas.microsoft.com/office/drawing/2010/main" w="9525">
                <a:solidFill>
                  <a:schemeClr val="tx1"/>
                </a:solidFill>
                <a:round/>
                <a:headEnd/>
                <a:tailEnd/>
              </a14:hiddenLine>
            </a:ext>
          </a:extLst>
        </p:spPr>
        <p:txBody>
          <a:bodyPr wrap="none" anchor="ctr"/>
          <a:lstStyle/>
          <a:p>
            <a:r>
              <a:rPr lang="en-US" altLang="fr-FR" dirty="0">
                <a:latin typeface="Arial" panose="020B0604020202020204" pitchFamily="34" charset="0"/>
                <a:cs typeface="Arial" panose="020B0604020202020204" pitchFamily="34" charset="0"/>
              </a:rPr>
              <a:t>The intercultural approach</a:t>
            </a:r>
            <a:r>
              <a:rPr lang="en-US" altLang="fr-FR" baseline="0" dirty="0">
                <a:latin typeface="Arial" panose="020B0604020202020204" pitchFamily="34" charset="0"/>
                <a:cs typeface="Arial" panose="020B0604020202020204" pitchFamily="34" charset="0"/>
              </a:rPr>
              <a:t> </a:t>
            </a:r>
            <a:r>
              <a:rPr lang="en-US" altLang="fr-FR" dirty="0">
                <a:latin typeface="Arial" panose="020B0604020202020204" pitchFamily="34" charset="0"/>
                <a:cs typeface="Arial" panose="020B0604020202020204" pitchFamily="34" charset="0"/>
              </a:rPr>
              <a:t>is fairly well known, but it is still a matter of intensive debates, so that one should rather speak of "approaches" in the plural. </a:t>
            </a:r>
          </a:p>
          <a:p>
            <a:r>
              <a:rPr lang="en-US" altLang="fr-FR" dirty="0">
                <a:latin typeface="Arial" panose="020B0604020202020204" pitchFamily="34" charset="0"/>
                <a:cs typeface="Arial" panose="020B0604020202020204" pitchFamily="34" charset="0"/>
              </a:rPr>
              <a:t>But all variants of intercultural approaches are based on principles advocating the use of phenomena from one or more cultural area(s) as a basis for understanding others from one or more other areas.</a:t>
            </a:r>
            <a:endParaRPr lang="fr-FR" alt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36274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925513" y="685800"/>
            <a:ext cx="5010150" cy="343058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35171" name="Rectangle 3"/>
          <p:cNvSpPr txBox="1">
            <a:spLocks noGrp="1" noChangeArrowheads="1"/>
          </p:cNvSpPr>
          <p:nvPr>
            <p:ph type="body"/>
          </p:nvPr>
        </p:nvSpPr>
        <p:spPr>
          <a:xfrm>
            <a:off x="914400" y="4343400"/>
            <a:ext cx="5022850" cy="4113213"/>
          </a:xfrm>
          <a:noFill/>
          <a:extLst>
            <a:ext uri="{91240B29-F687-4F45-9708-019B960494DF}">
              <a14:hiddenLine xmlns:a14="http://schemas.microsoft.com/office/drawing/2010/main" w="9525">
                <a:solidFill>
                  <a:schemeClr val="tx1"/>
                </a:solidFill>
                <a:round/>
                <a:headEnd/>
                <a:tailEnd/>
              </a14:hiddenLine>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fr-FR" dirty="0">
                <a:latin typeface="Arial" panose="020B0604020202020204" pitchFamily="34" charset="0"/>
                <a:cs typeface="Arial" panose="020B0604020202020204" pitchFamily="34" charset="0"/>
              </a:rPr>
              <a:t>The integrated didactic approach to languages studied is directed towards helping learners to establish links between a limited number of languages - those which are taught within the school curriculum - not forgetting the major language of schooling.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fr-FR" dirty="0">
                <a:latin typeface="Arial" panose="020B0604020202020204" pitchFamily="34" charset="0"/>
                <a:cs typeface="Arial" panose="020B0604020202020204" pitchFamily="34" charset="0"/>
              </a:rPr>
              <a:t>According to what I knew of your needs, I have decided to focus on this approach.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fr-FR"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fr-FR" dirty="0">
              <a:latin typeface="Arial" panose="020B0604020202020204" pitchFamily="34" charset="0"/>
              <a:cs typeface="Arial" panose="020B0604020202020204" pitchFamily="34" charset="0"/>
            </a:endParaRPr>
          </a:p>
          <a:p>
            <a:endParaRPr lang="fr-FR" alt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09930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925513" y="685800"/>
            <a:ext cx="5010150" cy="343058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35171" name="Rectangle 3"/>
          <p:cNvSpPr txBox="1">
            <a:spLocks noGrp="1" noChangeArrowheads="1"/>
          </p:cNvSpPr>
          <p:nvPr>
            <p:ph type="body"/>
          </p:nvPr>
        </p:nvSpPr>
        <p:spPr>
          <a:xfrm>
            <a:off x="914400" y="4343400"/>
            <a:ext cx="5022850" cy="4113213"/>
          </a:xfrm>
          <a:noFill/>
          <a:extLst>
            <a:ext uri="{91240B29-F687-4F45-9708-019B960494DF}">
              <a14:hiddenLine xmlns:a14="http://schemas.microsoft.com/office/drawing/2010/main" w="9525">
                <a:solidFill>
                  <a:schemeClr val="tx1"/>
                </a:solidFill>
                <a:round/>
                <a:headEnd/>
                <a:tailEnd/>
              </a14:hiddenLine>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fr-FR" dirty="0">
                <a:latin typeface="Arial" panose="020B0604020202020204" pitchFamily="34" charset="0"/>
                <a:cs typeface="Arial" panose="020B0604020202020204" pitchFamily="34" charset="0"/>
              </a:rPr>
              <a:t>Awakening to languages differs from the other pluralistic approaches insofar as some of the activities relate to languages which schools do not necessarily </a:t>
            </a:r>
            <a:r>
              <a:rPr lang="en-US" altLang="fr-FR" dirty="0" smtClean="0">
                <a:latin typeface="Arial" panose="020B0604020202020204" pitchFamily="34" charset="0"/>
                <a:cs typeface="Arial" panose="020B0604020202020204" pitchFamily="34" charset="0"/>
              </a:rPr>
              <a:t>aim </a:t>
            </a:r>
            <a:r>
              <a:rPr lang="en-US" altLang="fr-FR" dirty="0">
                <a:latin typeface="Arial" panose="020B0604020202020204" pitchFamily="34" charset="0"/>
                <a:cs typeface="Arial" panose="020B0604020202020204" pitchFamily="34" charset="0"/>
              </a:rPr>
              <a:t>to teach.  It is mainly designed for pupils from the very start of their schooling.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fr-FR" dirty="0">
                <a:latin typeface="Arial" panose="020B0604020202020204" pitchFamily="34" charset="0"/>
                <a:cs typeface="Arial" panose="020B0604020202020204" pitchFamily="34" charset="0"/>
              </a:rPr>
              <a:t>But it can also be used with older students, in conjunction with integrated didactics. Either when a greater diversity of languages helps to understand some grammatical features. Or when students speak other languages at home.</a:t>
            </a:r>
          </a:p>
        </p:txBody>
      </p:sp>
    </p:spTree>
    <p:extLst>
      <p:ext uri="{BB962C8B-B14F-4D97-AF65-F5344CB8AC3E}">
        <p14:creationId xmlns:p14="http://schemas.microsoft.com/office/powerpoint/2010/main" val="41996172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925513" y="685800"/>
            <a:ext cx="5010150" cy="343058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35171" name="Rectangle 3"/>
          <p:cNvSpPr txBox="1">
            <a:spLocks noGrp="1" noChangeArrowheads="1"/>
          </p:cNvSpPr>
          <p:nvPr>
            <p:ph type="body"/>
          </p:nvPr>
        </p:nvSpPr>
        <p:spPr>
          <a:xfrm>
            <a:off x="914400" y="4343400"/>
            <a:ext cx="5022850" cy="4113213"/>
          </a:xfrm>
          <a:noFill/>
          <a:extLst>
            <a:ext uri="{91240B29-F687-4F45-9708-019B960494DF}">
              <a14:hiddenLine xmlns:a14="http://schemas.microsoft.com/office/drawing/2010/main" w="9525">
                <a:solidFill>
                  <a:schemeClr val="tx1"/>
                </a:solidFill>
                <a:round/>
                <a:headEnd/>
                <a:tailEnd/>
              </a14:hiddenLine>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fr-FR" dirty="0">
                <a:latin typeface="Arial" panose="020B0604020202020204" pitchFamily="34" charset="0"/>
                <a:cs typeface="Arial" panose="020B0604020202020204" pitchFamily="34" charset="0"/>
              </a:rPr>
              <a:t>In the approach termed “</a:t>
            </a:r>
            <a:r>
              <a:rPr lang="en-US" altLang="fr-FR" dirty="0" err="1">
                <a:latin typeface="Arial" panose="020B0604020202020204" pitchFamily="34" charset="0"/>
                <a:cs typeface="Arial" panose="020B0604020202020204" pitchFamily="34" charset="0"/>
              </a:rPr>
              <a:t>intercomprehension</a:t>
            </a:r>
            <a:r>
              <a:rPr lang="en-US" altLang="fr-FR" dirty="0">
                <a:latin typeface="Arial" panose="020B0604020202020204" pitchFamily="34" charset="0"/>
                <a:cs typeface="Arial" panose="020B0604020202020204" pitchFamily="34" charset="0"/>
              </a:rPr>
              <a:t> between related languages” the learner works on two or more languages of the same linguistic family (Romance, Germanic, Slavic languages, etc.) in parallel – one of these languages being the learner’s mother tongue, the language of education, or another language learnt previously.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fr-FR" dirty="0">
                <a:latin typeface="Arial" panose="020B0604020202020204" pitchFamily="34" charset="0"/>
                <a:cs typeface="Arial" panose="020B0604020202020204" pitchFamily="34" charset="0"/>
              </a:rPr>
              <a:t>In this approach there is a systematic focus on receptive skills, as the </a:t>
            </a:r>
            <a:r>
              <a:rPr lang="en-US" altLang="fr-FR" dirty="0" smtClean="0">
                <a:latin typeface="Arial" panose="020B0604020202020204" pitchFamily="34" charset="0"/>
                <a:cs typeface="Arial" panose="020B0604020202020204" pitchFamily="34" charset="0"/>
              </a:rPr>
              <a:t>development </a:t>
            </a:r>
            <a:r>
              <a:rPr lang="en-US" altLang="fr-FR" dirty="0">
                <a:latin typeface="Arial" panose="020B0604020202020204" pitchFamily="34" charset="0"/>
                <a:cs typeface="Arial" panose="020B0604020202020204" pitchFamily="34" charset="0"/>
              </a:rPr>
              <a:t>of comprehension is the most tangible way of using the knowledge and skills of a related language to learn a new one.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fr-FR" dirty="0">
                <a:latin typeface="Arial" panose="020B0604020202020204" pitchFamily="34" charset="0"/>
                <a:cs typeface="Arial" panose="020B0604020202020204" pitchFamily="34" charset="0"/>
              </a:rPr>
              <a:t>In the case of Japanese students, the Intercomprehension approach should be mainly</a:t>
            </a:r>
            <a:r>
              <a:rPr lang="en-US" altLang="fr-FR" baseline="0" dirty="0">
                <a:latin typeface="Arial" panose="020B0604020202020204" pitchFamily="34" charset="0"/>
                <a:cs typeface="Arial" panose="020B0604020202020204" pitchFamily="34" charset="0"/>
              </a:rPr>
              <a:t> </a:t>
            </a:r>
            <a:r>
              <a:rPr lang="en-US" altLang="fr-FR" dirty="0">
                <a:latin typeface="Arial" panose="020B0604020202020204" pitchFamily="34" charset="0"/>
                <a:cs typeface="Arial" panose="020B0604020202020204" pitchFamily="34" charset="0"/>
              </a:rPr>
              <a:t>considered as a way to still increase the number of languages offered. For instance Portuguese after French.</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fr-FR"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fr-FR"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fr-FR"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29896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The FREPA </a:t>
            </a:r>
            <a:r>
              <a:rPr lang="fr-FR" dirty="0" err="1"/>
              <a:t>website</a:t>
            </a:r>
            <a:r>
              <a:rPr lang="fr-FR" dirty="0"/>
              <a:t> </a:t>
            </a:r>
            <a:r>
              <a:rPr lang="fr-FR" dirty="0" err="1"/>
              <a:t>offers</a:t>
            </a:r>
            <a:r>
              <a:rPr lang="fr-FR" dirty="0"/>
              <a:t> </a:t>
            </a:r>
            <a:r>
              <a:rPr lang="fr-FR" dirty="0" err="1"/>
              <a:t>many</a:t>
            </a:r>
            <a:r>
              <a:rPr lang="fr-FR" dirty="0"/>
              <a:t> </a:t>
            </a:r>
            <a:r>
              <a:rPr lang="fr-FR" dirty="0" err="1"/>
              <a:t>other</a:t>
            </a:r>
            <a:r>
              <a:rPr lang="fr-FR" dirty="0"/>
              <a:t> </a:t>
            </a:r>
            <a:r>
              <a:rPr lang="fr-FR" dirty="0" err="1"/>
              <a:t>instuments</a:t>
            </a:r>
            <a:r>
              <a:rPr lang="fr-FR" baseline="0" dirty="0"/>
              <a:t>.</a:t>
            </a:r>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50</a:t>
            </a:fld>
            <a:endParaRPr lang="de-DE"/>
          </a:p>
        </p:txBody>
      </p:sp>
    </p:spTree>
    <p:extLst>
      <p:ext uri="{BB962C8B-B14F-4D97-AF65-F5344CB8AC3E}">
        <p14:creationId xmlns:p14="http://schemas.microsoft.com/office/powerpoint/2010/main" val="2562113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sz="1200" kern="1200" dirty="0">
                <a:solidFill>
                  <a:schemeClr val="tx1"/>
                </a:solidFill>
                <a:effectLst/>
                <a:latin typeface="+mn-lt"/>
                <a:ea typeface="+mn-ea"/>
                <a:cs typeface="+mn-cs"/>
              </a:rPr>
              <a:t>The lists of descriptors are in the middle, as they are the </a:t>
            </a:r>
            <a:r>
              <a:rPr lang="en-GB" sz="1200" b="1" kern="1200" dirty="0">
                <a:solidFill>
                  <a:schemeClr val="tx1"/>
                </a:solidFill>
                <a:effectLst/>
                <a:latin typeface="+mn-lt"/>
                <a:ea typeface="+mn-ea"/>
                <a:cs typeface="+mn-cs"/>
              </a:rPr>
              <a:t>core</a:t>
            </a:r>
            <a:r>
              <a:rPr lang="en-GB" sz="1200" kern="1200" dirty="0">
                <a:solidFill>
                  <a:schemeClr val="tx1"/>
                </a:solidFill>
                <a:effectLst/>
                <a:latin typeface="+mn-lt"/>
                <a:ea typeface="+mn-ea"/>
                <a:cs typeface="+mn-cs"/>
              </a:rPr>
              <a:t> of FREPA</a:t>
            </a:r>
            <a:r>
              <a:rPr lang="en-US" sz="1200" kern="1200" dirty="0">
                <a:solidFill>
                  <a:schemeClr val="tx1"/>
                </a:solidFill>
                <a:effectLst/>
                <a:latin typeface="+mn-lt"/>
                <a:ea typeface="+mn-ea"/>
                <a:cs typeface="+mn-cs"/>
              </a:rPr>
              <a:t>. </a:t>
            </a:r>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51</a:t>
            </a:fld>
            <a:endParaRPr lang="de-DE"/>
          </a:p>
        </p:txBody>
      </p:sp>
    </p:spTree>
    <p:extLst>
      <p:ext uri="{BB962C8B-B14F-4D97-AF65-F5344CB8AC3E}">
        <p14:creationId xmlns:p14="http://schemas.microsoft.com/office/powerpoint/2010/main" val="1907778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8754" name="Rectangle 12"/>
          <p:cNvSpPr txBox="1">
            <a:spLocks noGrp="1" noChangeArrowheads="1"/>
          </p:cNvSpPr>
          <p:nvPr/>
        </p:nvSpPr>
        <p:spPr bwMode="auto">
          <a:xfrm>
            <a:off x="3851275" y="9431338"/>
            <a:ext cx="2938463"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20" tIns="46080" rIns="92520" bIns="46080" anchor="b"/>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r" eaLnBrk="1" hangingPunct="1">
              <a:buClr>
                <a:srgbClr val="000000"/>
              </a:buClr>
              <a:buSzPct val="100000"/>
              <a:buFont typeface="Times New Roman" panose="02020603050405020304" pitchFamily="18" charset="0"/>
              <a:buNone/>
            </a:pPr>
            <a:fld id="{28A4E5EC-0E2B-4FAD-AB24-B82C7FF1485F}" type="slidenum">
              <a:rPr lang="en-GB" altLang="fr-FR" sz="1200">
                <a:solidFill>
                  <a:srgbClr val="000000"/>
                </a:solidFill>
                <a:latin typeface="Times New Roman" panose="02020603050405020304" pitchFamily="18" charset="0"/>
              </a:rPr>
              <a:pPr algn="r" eaLnBrk="1" hangingPunct="1">
                <a:buClr>
                  <a:srgbClr val="000000"/>
                </a:buClr>
                <a:buSzPct val="100000"/>
                <a:buFont typeface="Times New Roman" panose="02020603050405020304" pitchFamily="18" charset="0"/>
                <a:buNone/>
              </a:pPr>
              <a:t>5</a:t>
            </a:fld>
            <a:endParaRPr lang="en-GB" altLang="fr-FR" sz="1200">
              <a:solidFill>
                <a:srgbClr val="000000"/>
              </a:solidFill>
              <a:latin typeface="Times New Roman" panose="02020603050405020304" pitchFamily="18" charset="0"/>
            </a:endParaRPr>
          </a:p>
        </p:txBody>
      </p:sp>
      <p:sp>
        <p:nvSpPr>
          <p:cNvPr id="458755" name="Text Box 2"/>
          <p:cNvSpPr txBox="1">
            <a:spLocks noChangeArrowheads="1"/>
          </p:cNvSpPr>
          <p:nvPr/>
        </p:nvSpPr>
        <p:spPr bwMode="auto">
          <a:xfrm>
            <a:off x="917575" y="744538"/>
            <a:ext cx="4965700" cy="37242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74000"/>
              </a:lnSpc>
              <a:buClr>
                <a:srgbClr val="000000"/>
              </a:buClr>
              <a:buSzPct val="100000"/>
              <a:buFont typeface="Times New Roman" panose="02020603050405020304" pitchFamily="18" charset="0"/>
              <a:buNone/>
            </a:pPr>
            <a:endParaRPr lang="de-DE" altLang="fr-FR" sz="2400">
              <a:solidFill>
                <a:schemeClr val="bg1"/>
              </a:solidFill>
              <a:latin typeface="Times New Roman" panose="02020603050405020304" pitchFamily="18" charset="0"/>
            </a:endParaRPr>
          </a:p>
        </p:txBody>
      </p:sp>
      <p:sp>
        <p:nvSpPr>
          <p:cNvPr id="458756" name="Rectangle 3"/>
          <p:cNvSpPr>
            <a:spLocks noGrp="1" noChangeArrowheads="1"/>
          </p:cNvSpPr>
          <p:nvPr>
            <p:ph type="body"/>
          </p:nvPr>
        </p:nvSpPr>
        <p:spPr>
          <a:xfrm>
            <a:off x="906463" y="4714875"/>
            <a:ext cx="4978400" cy="4465638"/>
          </a:xfrm>
          <a:noFill/>
        </p:spPr>
        <p:txBody>
          <a:bodyPr wrap="none" lIns="92520" tIns="46080" rIns="92520" bIns="46080" anchor="ctr"/>
          <a:lstStyle/>
          <a:p>
            <a:r>
              <a:rPr lang="fr-FR" altLang="fr-FR" dirty="0">
                <a:latin typeface="Arial" panose="020B0604020202020204" pitchFamily="34" charset="0"/>
                <a:cs typeface="Arial" panose="020B0604020202020204" pitchFamily="34" charset="0"/>
              </a:rPr>
              <a:t>Our </a:t>
            </a:r>
            <a:r>
              <a:rPr lang="fr-FR" altLang="fr-FR" dirty="0" err="1">
                <a:latin typeface="Arial" panose="020B0604020202020204" pitchFamily="34" charset="0"/>
                <a:cs typeface="Arial" panose="020B0604020202020204" pitchFamily="34" charset="0"/>
              </a:rPr>
              <a:t>young</a:t>
            </a:r>
            <a:r>
              <a:rPr lang="fr-FR" altLang="fr-FR" dirty="0">
                <a:latin typeface="Arial" panose="020B0604020202020204" pitchFamily="34" charset="0"/>
                <a:cs typeface="Arial" panose="020B0604020202020204" pitchFamily="34" charset="0"/>
              </a:rPr>
              <a:t> </a:t>
            </a:r>
            <a:r>
              <a:rPr lang="fr-FR" altLang="fr-FR" dirty="0" err="1">
                <a:latin typeface="Arial" panose="020B0604020202020204" pitchFamily="34" charset="0"/>
                <a:cs typeface="Arial" panose="020B0604020202020204" pitchFamily="34" charset="0"/>
              </a:rPr>
              <a:t>friends</a:t>
            </a:r>
            <a:r>
              <a:rPr lang="fr-FR" altLang="fr-FR" baseline="0" dirty="0">
                <a:latin typeface="Arial" panose="020B0604020202020204" pitchFamily="34" charset="0"/>
                <a:cs typeface="Arial" panose="020B0604020202020204" pitchFamily="34" charset="0"/>
              </a:rPr>
              <a:t> </a:t>
            </a:r>
            <a:r>
              <a:rPr lang="fr-FR" altLang="fr-FR" baseline="0" dirty="0" err="1">
                <a:latin typeface="Arial" panose="020B0604020202020204" pitchFamily="34" charset="0"/>
                <a:cs typeface="Arial" panose="020B0604020202020204" pitchFamily="34" charset="0"/>
              </a:rPr>
              <a:t>would</a:t>
            </a:r>
            <a:r>
              <a:rPr lang="fr-FR" altLang="fr-FR" baseline="0" dirty="0">
                <a:latin typeface="Arial" panose="020B0604020202020204" pitchFamily="34" charset="0"/>
                <a:cs typeface="Arial" panose="020B0604020202020204" pitchFamily="34" charset="0"/>
              </a:rPr>
              <a:t> </a:t>
            </a:r>
            <a:r>
              <a:rPr lang="fr-FR" altLang="fr-FR" baseline="0" dirty="0" err="1">
                <a:latin typeface="Arial" panose="020B0604020202020204" pitchFamily="34" charset="0"/>
                <a:cs typeface="Arial" panose="020B0604020202020204" pitchFamily="34" charset="0"/>
              </a:rPr>
              <a:t>like</a:t>
            </a:r>
            <a:r>
              <a:rPr lang="fr-FR" altLang="fr-FR" baseline="0" dirty="0">
                <a:latin typeface="Arial" panose="020B0604020202020204" pitchFamily="34" charset="0"/>
                <a:cs typeface="Arial" panose="020B0604020202020204" pitchFamily="34" charset="0"/>
              </a:rPr>
              <a:t> to </a:t>
            </a:r>
            <a:r>
              <a:rPr lang="fr-FR" altLang="fr-FR" baseline="0" dirty="0" err="1">
                <a:latin typeface="Arial" panose="020B0604020202020204" pitchFamily="34" charset="0"/>
                <a:cs typeface="Arial" panose="020B0604020202020204" pitchFamily="34" charset="0"/>
              </a:rPr>
              <a:t>give</a:t>
            </a:r>
            <a:r>
              <a:rPr lang="fr-FR" altLang="fr-FR" baseline="0" dirty="0">
                <a:latin typeface="Arial" panose="020B0604020202020204" pitchFamily="34" charset="0"/>
                <a:cs typeface="Arial" panose="020B0604020202020204" pitchFamily="34" charset="0"/>
              </a:rPr>
              <a:t> </a:t>
            </a:r>
            <a:r>
              <a:rPr lang="fr-FR" altLang="fr-FR" baseline="0" dirty="0" err="1">
                <a:latin typeface="Arial" panose="020B0604020202020204" pitchFamily="34" charset="0"/>
                <a:cs typeface="Arial" panose="020B0604020202020204" pitchFamily="34" charset="0"/>
              </a:rPr>
              <a:t>you</a:t>
            </a:r>
            <a:r>
              <a:rPr lang="fr-FR" altLang="fr-FR" baseline="0" dirty="0">
                <a:latin typeface="Arial" panose="020B0604020202020204" pitchFamily="34" charset="0"/>
                <a:cs typeface="Arial" panose="020B0604020202020204" pitchFamily="34" charset="0"/>
              </a:rPr>
              <a:t> an </a:t>
            </a:r>
            <a:r>
              <a:rPr lang="fr-FR" altLang="fr-FR" baseline="0" dirty="0" err="1">
                <a:latin typeface="Arial" panose="020B0604020202020204" pitchFamily="34" charset="0"/>
                <a:cs typeface="Arial" panose="020B0604020202020204" pitchFamily="34" charset="0"/>
              </a:rPr>
              <a:t>example</a:t>
            </a:r>
            <a:r>
              <a:rPr lang="fr-FR" altLang="fr-FR" baseline="0" dirty="0">
                <a:latin typeface="Arial" panose="020B0604020202020204" pitchFamily="34" charset="0"/>
                <a:cs typeface="Arial" panose="020B0604020202020204" pitchFamily="34" charset="0"/>
              </a:rPr>
              <a:t> </a:t>
            </a:r>
            <a:r>
              <a:rPr lang="en-US" altLang="fr-FR" dirty="0">
                <a:latin typeface="Arial" panose="020B0604020202020204" pitchFamily="34" charset="0"/>
                <a:cs typeface="Arial" panose="020B0604020202020204" pitchFamily="34" charset="0"/>
              </a:rPr>
              <a:t>in order to allow a better understanding of what this means. </a:t>
            </a:r>
          </a:p>
          <a:p>
            <a:r>
              <a:rPr lang="en-US" altLang="fr-FR" dirty="0">
                <a:latin typeface="Arial" panose="020B0604020202020204" pitchFamily="34" charset="0"/>
                <a:cs typeface="Arial" panose="020B0604020202020204" pitchFamily="34" charset="0"/>
              </a:rPr>
              <a:t>It is about a speaker of French who knows German and tries to learn some Japanese.</a:t>
            </a:r>
          </a:p>
          <a:p>
            <a:endParaRPr lang="en-US" altLang="fr-FR"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fr-FR" dirty="0">
                <a:latin typeface="Arial" panose="020B0604020202020204" pitchFamily="34" charset="0"/>
                <a:cs typeface="Arial" panose="020B0604020202020204" pitchFamily="34" charset="0"/>
              </a:rPr>
              <a:t>&gt;&gt; Actually, it's about me when I stayed in Japan a few years ago. </a:t>
            </a:r>
            <a:r>
              <a:rPr lang="en-US" altLang="fr-FR" sz="1200" b="0" dirty="0">
                <a:latin typeface="Arial" panose="020B0604020202020204" pitchFamily="34" charset="0"/>
                <a:cs typeface="Arial" panose="020B0604020202020204" pitchFamily="34" charset="0"/>
              </a:rPr>
              <a:t>You will for sure recognize me!</a:t>
            </a:r>
            <a:endParaRPr kumimoji="0" lang="fr-FR" sz="1200" b="0" i="0" u="none" strike="noStrike" cap="none" normalizeH="0" baseline="0" dirty="0">
              <a:ln>
                <a:noFill/>
              </a:ln>
              <a:solidFill>
                <a:schemeClr val="tx1"/>
              </a:solidFill>
              <a:effectLst/>
            </a:endParaRPr>
          </a:p>
          <a:p>
            <a:endParaRPr lang="fr-FR" altLang="fr-FR" b="0" dirty="0">
              <a:latin typeface="Arial" panose="020B0604020202020204" pitchFamily="34" charset="0"/>
              <a:cs typeface="Arial" panose="020B0604020202020204" pitchFamily="34" charset="0"/>
            </a:endParaRPr>
          </a:p>
          <a:p>
            <a:r>
              <a:rPr lang="fr-FR" altLang="fr-FR" b="0" dirty="0">
                <a:latin typeface="Arial" panose="020B0604020202020204" pitchFamily="34" charset="0"/>
                <a:cs typeface="Arial" panose="020B0604020202020204" pitchFamily="34" charset="0"/>
              </a:rPr>
              <a:t>&gt;&gt;</a:t>
            </a:r>
            <a:r>
              <a:rPr lang="en-US" altLang="fr-FR" b="0" dirty="0">
                <a:latin typeface="Arial" panose="020B0604020202020204" pitchFamily="34" charset="0"/>
                <a:cs typeface="Arial" panose="020B0604020202020204" pitchFamily="34" charset="0"/>
              </a:rPr>
              <a:t>For other people speaking French (and many other learners!) one of the difficulties in Japanese is to put the verb at the end of the sentence. I don't have this problem. Why?</a:t>
            </a:r>
          </a:p>
          <a:p>
            <a:endParaRPr lang="fr-FR" altLang="fr-FR"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77325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sz="1200" kern="1200" dirty="0">
                <a:solidFill>
                  <a:schemeClr val="tx1"/>
                </a:solidFill>
                <a:effectLst/>
                <a:latin typeface="+mn-lt"/>
                <a:ea typeface="+mn-ea"/>
                <a:cs typeface="+mn-cs"/>
              </a:rPr>
              <a:t>The online teaching materials database offers activities in different languages, for all pluralistic approaches. </a:t>
            </a:r>
            <a:r>
              <a:rPr lang="en-US" sz="1200" kern="1200" dirty="0">
                <a:solidFill>
                  <a:schemeClr val="tx1"/>
                </a:solidFill>
                <a:effectLst/>
                <a:latin typeface="+mn-lt"/>
                <a:ea typeface="+mn-ea"/>
                <a:cs typeface="+mn-cs"/>
              </a:rPr>
              <a:t>All the materials proposed refer explicitly to the descriptors and can be selected according to them.</a:t>
            </a:r>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52</a:t>
            </a:fld>
            <a:endParaRPr lang="de-DE"/>
          </a:p>
        </p:txBody>
      </p:sp>
    </p:spTree>
    <p:extLst>
      <p:ext uri="{BB962C8B-B14F-4D97-AF65-F5344CB8AC3E}">
        <p14:creationId xmlns:p14="http://schemas.microsoft.com/office/powerpoint/2010/main" val="21812102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The online self-learning kit is available for teachers and teacher trainers who wish to train in pluralistic approaches and in the use of FREPA materials. </a:t>
            </a:r>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53</a:t>
            </a:fld>
            <a:endParaRPr lang="de-DE"/>
          </a:p>
        </p:txBody>
      </p:sp>
    </p:spTree>
    <p:extLst>
      <p:ext uri="{BB962C8B-B14F-4D97-AF65-F5344CB8AC3E}">
        <p14:creationId xmlns:p14="http://schemas.microsoft.com/office/powerpoint/2010/main" val="22459080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My final point will be on evaluation.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provisional edition of a "companion volume" to the CEFR, proposing descriptors about plurilingual and intercultural education has been published by the Council of Europe last September.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publication reflects the growing importance attached to these dimensions in European education systems. </a:t>
            </a:r>
            <a:r>
              <a:rPr lang="en-US" baseline="0" dirty="0"/>
              <a:t>But, as I have tried to show in a recent article, these descriptors do not allow for the assessment of plurilingual and intercultural competences themselves. As in the rest of the CECR, it is still an assessment of communicative competence, this time in cases in which </a:t>
            </a:r>
            <a:r>
              <a:rPr lang="en-US" baseline="0" dirty="0" smtClean="0"/>
              <a:t>this competence </a:t>
            </a:r>
            <a:r>
              <a:rPr lang="en-US" baseline="0" dirty="0"/>
              <a:t>makes use of plurilingual and intercultural competences (Candelier 2017, 73-76).</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&gt;&gt; For this very complex issue of assessing plurilingual and intercultural competences, I would again advise you to read the Guide, which I agree with the statement you can read now.</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a:t>
            </a:r>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54</a:t>
            </a:fld>
            <a:endParaRPr lang="de-DE"/>
          </a:p>
        </p:txBody>
      </p:sp>
    </p:spTree>
    <p:extLst>
      <p:ext uri="{BB962C8B-B14F-4D97-AF65-F5344CB8AC3E}">
        <p14:creationId xmlns:p14="http://schemas.microsoft.com/office/powerpoint/2010/main" val="8132379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2346998-0875-40DD-9690-8CEFCA8B6601}" type="slidenum">
              <a:rPr lang="fr-FR" sz="1200"/>
              <a:pPr algn="r"/>
              <a:t>55</a:t>
            </a:fld>
            <a:endParaRPr lang="fr-FR" sz="1200"/>
          </a:p>
        </p:txBody>
      </p:sp>
      <p:sp>
        <p:nvSpPr>
          <p:cNvPr id="119811" name="Text Box 2"/>
          <p:cNvSpPr txBox="1">
            <a:spLocks noChangeArrowheads="1"/>
          </p:cNvSpPr>
          <p:nvPr/>
        </p:nvSpPr>
        <p:spPr bwMode="auto">
          <a:xfrm>
            <a:off x="925513" y="685800"/>
            <a:ext cx="5010150" cy="3430588"/>
          </a:xfrm>
          <a:prstGeom prst="rect">
            <a:avLst/>
          </a:prstGeom>
          <a:solidFill>
            <a:srgbClr val="FFFFFF"/>
          </a:solidFill>
          <a:ln w="9360">
            <a:solidFill>
              <a:srgbClr val="000000"/>
            </a:solidFill>
            <a:miter lim="800000"/>
            <a:headEnd/>
            <a:tailEnd/>
          </a:ln>
        </p:spPr>
        <p:txBody>
          <a:bodyPr wrap="none" anchor="ctr"/>
          <a:lstStyle/>
          <a:p>
            <a:pPr eaLnBrk="0" hangingPunct="0"/>
            <a:endParaRPr lang="de-AT"/>
          </a:p>
        </p:txBody>
      </p:sp>
      <p:sp>
        <p:nvSpPr>
          <p:cNvPr id="119812" name="Rectangle 3"/>
          <p:cNvSpPr>
            <a:spLocks noGrp="1" noChangeArrowheads="1"/>
          </p:cNvSpPr>
          <p:nvPr>
            <p:ph type="body"/>
          </p:nvPr>
        </p:nvSpPr>
        <p:spPr bwMode="auto">
          <a:xfrm>
            <a:off x="914400" y="4343400"/>
            <a:ext cx="5022850" cy="4113213"/>
          </a:xfrm>
          <a:noFill/>
        </p:spPr>
        <p:txBody>
          <a:bodyPr wrap="none" numCol="1" anchor="ctr" anchorCtr="0" compatLnSpc="1">
            <a:prstTxWarp prst="textNoShape">
              <a:avLst/>
            </a:prstTxWarp>
          </a:bodyPr>
          <a:lstStyle/>
          <a:p>
            <a:pPr eaLnBrk="1" hangingPunct="1"/>
            <a:endParaRPr lang="fr-FR"/>
          </a:p>
        </p:txBody>
      </p:sp>
    </p:spTree>
    <p:extLst>
      <p:ext uri="{BB962C8B-B14F-4D97-AF65-F5344CB8AC3E}">
        <p14:creationId xmlns:p14="http://schemas.microsoft.com/office/powerpoint/2010/main" val="1127155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02" name="Rectangle 12"/>
          <p:cNvSpPr txBox="1">
            <a:spLocks noGrp="1" noChangeArrowheads="1"/>
          </p:cNvSpPr>
          <p:nvPr/>
        </p:nvSpPr>
        <p:spPr bwMode="auto">
          <a:xfrm>
            <a:off x="3851275" y="9431338"/>
            <a:ext cx="2938463"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20" tIns="46080" rIns="92520" bIns="46080" anchor="b"/>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r" eaLnBrk="1" hangingPunct="1">
              <a:buClr>
                <a:srgbClr val="000000"/>
              </a:buClr>
              <a:buSzPct val="100000"/>
              <a:buFont typeface="Times New Roman" panose="02020603050405020304" pitchFamily="18" charset="0"/>
              <a:buNone/>
            </a:pPr>
            <a:fld id="{E8142A20-5FA1-45A0-94DF-1DAD250A04C5}" type="slidenum">
              <a:rPr lang="en-GB" altLang="fr-FR" sz="1200">
                <a:solidFill>
                  <a:srgbClr val="000000"/>
                </a:solidFill>
                <a:latin typeface="Times New Roman" panose="02020603050405020304" pitchFamily="18" charset="0"/>
              </a:rPr>
              <a:pPr algn="r" eaLnBrk="1" hangingPunct="1">
                <a:buClr>
                  <a:srgbClr val="000000"/>
                </a:buClr>
                <a:buSzPct val="100000"/>
                <a:buFont typeface="Times New Roman" panose="02020603050405020304" pitchFamily="18" charset="0"/>
                <a:buNone/>
              </a:pPr>
              <a:t>6</a:t>
            </a:fld>
            <a:endParaRPr lang="en-GB" altLang="fr-FR" sz="1200">
              <a:solidFill>
                <a:srgbClr val="000000"/>
              </a:solidFill>
              <a:latin typeface="Times New Roman" panose="02020603050405020304" pitchFamily="18" charset="0"/>
            </a:endParaRPr>
          </a:p>
        </p:txBody>
      </p:sp>
      <p:sp>
        <p:nvSpPr>
          <p:cNvPr id="460803" name="Text Box 2"/>
          <p:cNvSpPr txBox="1">
            <a:spLocks noChangeArrowheads="1"/>
          </p:cNvSpPr>
          <p:nvPr/>
        </p:nvSpPr>
        <p:spPr bwMode="auto">
          <a:xfrm>
            <a:off x="917575" y="744538"/>
            <a:ext cx="4965700" cy="37242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74000"/>
              </a:lnSpc>
              <a:buClr>
                <a:srgbClr val="000000"/>
              </a:buClr>
              <a:buSzPct val="100000"/>
              <a:buFont typeface="Times New Roman" panose="02020603050405020304" pitchFamily="18" charset="0"/>
              <a:buNone/>
            </a:pPr>
            <a:endParaRPr lang="de-DE" altLang="fr-FR" sz="2400">
              <a:solidFill>
                <a:schemeClr val="bg1"/>
              </a:solidFill>
              <a:latin typeface="Times New Roman" panose="02020603050405020304" pitchFamily="18" charset="0"/>
            </a:endParaRPr>
          </a:p>
        </p:txBody>
      </p:sp>
      <p:sp>
        <p:nvSpPr>
          <p:cNvPr id="460804" name="Rectangle 3"/>
          <p:cNvSpPr>
            <a:spLocks noGrp="1" noChangeArrowheads="1"/>
          </p:cNvSpPr>
          <p:nvPr>
            <p:ph type="body"/>
          </p:nvPr>
        </p:nvSpPr>
        <p:spPr>
          <a:xfrm>
            <a:off x="906463" y="4714875"/>
            <a:ext cx="4978400" cy="4465638"/>
          </a:xfrm>
          <a:noFill/>
        </p:spPr>
        <p:txBody>
          <a:bodyPr wrap="none" lIns="92520" tIns="46080" rIns="92520" bIns="46080" anchor="ctr"/>
          <a:lstStyle/>
          <a:p>
            <a:r>
              <a:rPr lang="fr-FR" altLang="fr-FR" dirty="0">
                <a:latin typeface="Arial" panose="020B0604020202020204" pitchFamily="34" charset="0"/>
                <a:cs typeface="Arial" panose="020B0604020202020204" pitchFamily="34" charset="0"/>
              </a:rPr>
              <a:t>I have </a:t>
            </a:r>
            <a:r>
              <a:rPr lang="fr-FR" altLang="fr-FR" dirty="0" err="1">
                <a:latin typeface="Arial" panose="020B0604020202020204" pitchFamily="34" charset="0"/>
                <a:cs typeface="Arial" panose="020B0604020202020204" pitchFamily="34" charset="0"/>
              </a:rPr>
              <a:t>learnt</a:t>
            </a:r>
            <a:r>
              <a:rPr lang="fr-FR" altLang="fr-FR" dirty="0">
                <a:latin typeface="Arial" panose="020B0604020202020204" pitchFamily="34" charset="0"/>
                <a:cs typeface="Arial" panose="020B0604020202020204" pitchFamily="34" charset="0"/>
              </a:rPr>
              <a:t> </a:t>
            </a:r>
            <a:r>
              <a:rPr lang="fr-FR" altLang="fr-FR" dirty="0" err="1">
                <a:latin typeface="Arial" panose="020B0604020202020204" pitchFamily="34" charset="0"/>
                <a:cs typeface="Arial" panose="020B0604020202020204" pitchFamily="34" charset="0"/>
              </a:rPr>
              <a:t>German</a:t>
            </a:r>
            <a:r>
              <a:rPr lang="fr-FR" altLang="fr-FR" dirty="0">
                <a:latin typeface="Arial" panose="020B0604020202020204" pitchFamily="34" charset="0"/>
                <a:cs typeface="Arial" panose="020B0604020202020204" pitchFamily="34" charset="0"/>
              </a:rPr>
              <a:t> and have a good </a:t>
            </a:r>
            <a:r>
              <a:rPr lang="fr-FR" altLang="fr-FR" dirty="0" err="1">
                <a:latin typeface="Arial" panose="020B0604020202020204" pitchFamily="34" charset="0"/>
                <a:cs typeface="Arial" panose="020B0604020202020204" pitchFamily="34" charset="0"/>
              </a:rPr>
              <a:t>mastery</a:t>
            </a:r>
            <a:r>
              <a:rPr lang="fr-FR" altLang="fr-FR" dirty="0">
                <a:latin typeface="Arial" panose="020B0604020202020204" pitchFamily="34" charset="0"/>
                <a:cs typeface="Arial" panose="020B0604020202020204" pitchFamily="34" charset="0"/>
              </a:rPr>
              <a:t> of </a:t>
            </a:r>
            <a:r>
              <a:rPr lang="fr-FR" altLang="fr-FR" dirty="0" err="1">
                <a:latin typeface="Arial" panose="020B0604020202020204" pitchFamily="34" charset="0"/>
                <a:cs typeface="Arial" panose="020B0604020202020204" pitchFamily="34" charset="0"/>
              </a:rPr>
              <a:t>it</a:t>
            </a:r>
            <a:r>
              <a:rPr lang="fr-FR" altLang="fr-FR" dirty="0">
                <a:latin typeface="Arial" panose="020B0604020202020204" pitchFamily="34" charset="0"/>
                <a:cs typeface="Arial" panose="020B0604020202020204" pitchFamily="34" charset="0"/>
              </a:rPr>
              <a:t>. </a:t>
            </a:r>
          </a:p>
          <a:p>
            <a:endParaRPr lang="fr-FR" altLang="fr-FR" dirty="0">
              <a:latin typeface="Arial" panose="020B0604020202020204" pitchFamily="34" charset="0"/>
              <a:cs typeface="Arial" panose="020B0604020202020204" pitchFamily="34" charset="0"/>
            </a:endParaRPr>
          </a:p>
          <a:p>
            <a:r>
              <a:rPr lang="fr-FR" altLang="fr-FR" dirty="0">
                <a:latin typeface="Arial" panose="020B0604020202020204" pitchFamily="34" charset="0"/>
                <a:cs typeface="Arial" panose="020B0604020202020204" pitchFamily="34" charset="0"/>
              </a:rPr>
              <a:t>….</a:t>
            </a:r>
          </a:p>
          <a:p>
            <a:endParaRPr lang="fr-FR" altLang="fr-FR"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altLang="fr-FR" dirty="0">
                <a:latin typeface="Arial" panose="020B0604020202020204" pitchFamily="34" charset="0"/>
                <a:cs typeface="Arial" panose="020B0604020202020204" pitchFamily="34" charset="0"/>
              </a:rPr>
              <a:t>&gt;&gt; And in </a:t>
            </a:r>
            <a:r>
              <a:rPr lang="fr-FR" altLang="fr-FR" dirty="0" err="1">
                <a:latin typeface="Arial" panose="020B0604020202020204" pitchFamily="34" charset="0"/>
                <a:cs typeface="Arial" panose="020B0604020202020204" pitchFamily="34" charset="0"/>
              </a:rPr>
              <a:t>German</a:t>
            </a:r>
            <a:r>
              <a:rPr lang="fr-FR" altLang="fr-FR" dirty="0">
                <a:latin typeface="Arial" panose="020B0604020202020204" pitchFamily="34" charset="0"/>
                <a:cs typeface="Arial" panose="020B0604020202020204" pitchFamily="34" charset="0"/>
              </a:rPr>
              <a:t> </a:t>
            </a:r>
            <a:r>
              <a:rPr lang="fr-FR" altLang="fr-FR" dirty="0" err="1">
                <a:latin typeface="Arial" panose="020B0604020202020204" pitchFamily="34" charset="0"/>
                <a:cs typeface="Arial" panose="020B0604020202020204" pitchFamily="34" charset="0"/>
              </a:rPr>
              <a:t>too</a:t>
            </a:r>
            <a:r>
              <a:rPr lang="fr-FR" altLang="fr-FR" dirty="0">
                <a:latin typeface="Arial" panose="020B0604020202020204" pitchFamily="34" charset="0"/>
                <a:cs typeface="Arial" panose="020B0604020202020204" pitchFamily="34" charset="0"/>
              </a:rPr>
              <a:t>,</a:t>
            </a:r>
            <a:r>
              <a:rPr lang="en-US" altLang="fr-FR" sz="1200" b="0" dirty="0"/>
              <a:t> the verb is at the end,</a:t>
            </a:r>
            <a:r>
              <a:rPr lang="en-US" altLang="fr-FR" sz="1200" b="0" baseline="0" dirty="0"/>
              <a:t> at least </a:t>
            </a:r>
            <a:r>
              <a:rPr lang="en-US" altLang="fr-FR" sz="1200" b="0" dirty="0"/>
              <a:t>in </a:t>
            </a:r>
            <a:r>
              <a:rPr lang="en-US" altLang="fr-FR" sz="1200" b="0" dirty="0" err="1"/>
              <a:t>dependant</a:t>
            </a:r>
            <a:r>
              <a:rPr lang="en-US" altLang="fr-FR" sz="1200" b="0" dirty="0"/>
              <a:t> clauses!</a:t>
            </a:r>
            <a:endParaRPr lang="fr-FR" altLang="fr-FR" sz="1200" b="0" dirty="0"/>
          </a:p>
          <a:p>
            <a:endParaRPr lang="fr-FR" alt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1273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2850" name="Rectangle 12"/>
          <p:cNvSpPr txBox="1">
            <a:spLocks noGrp="1" noChangeArrowheads="1"/>
          </p:cNvSpPr>
          <p:nvPr/>
        </p:nvSpPr>
        <p:spPr bwMode="auto">
          <a:xfrm>
            <a:off x="3851275" y="9431338"/>
            <a:ext cx="2938463"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20" tIns="46080" rIns="92520" bIns="46080" anchor="b"/>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r" eaLnBrk="1" hangingPunct="1">
              <a:buClr>
                <a:srgbClr val="000000"/>
              </a:buClr>
              <a:buSzPct val="100000"/>
              <a:buFont typeface="Times New Roman" panose="02020603050405020304" pitchFamily="18" charset="0"/>
              <a:buNone/>
            </a:pPr>
            <a:fld id="{FA7EA8AC-C745-46D7-945E-14DDCF1C6BEB}" type="slidenum">
              <a:rPr lang="en-GB" altLang="fr-FR" sz="1200">
                <a:solidFill>
                  <a:srgbClr val="000000"/>
                </a:solidFill>
                <a:latin typeface="Times New Roman" panose="02020603050405020304" pitchFamily="18" charset="0"/>
              </a:rPr>
              <a:pPr algn="r" eaLnBrk="1" hangingPunct="1">
                <a:buClr>
                  <a:srgbClr val="000000"/>
                </a:buClr>
                <a:buSzPct val="100000"/>
                <a:buFont typeface="Times New Roman" panose="02020603050405020304" pitchFamily="18" charset="0"/>
                <a:buNone/>
              </a:pPr>
              <a:t>7</a:t>
            </a:fld>
            <a:endParaRPr lang="en-GB" altLang="fr-FR" sz="1200">
              <a:solidFill>
                <a:srgbClr val="000000"/>
              </a:solidFill>
              <a:latin typeface="Times New Roman" panose="02020603050405020304" pitchFamily="18" charset="0"/>
            </a:endParaRPr>
          </a:p>
        </p:txBody>
      </p:sp>
      <p:sp>
        <p:nvSpPr>
          <p:cNvPr id="462851" name="Text Box 2"/>
          <p:cNvSpPr txBox="1">
            <a:spLocks noChangeArrowheads="1"/>
          </p:cNvSpPr>
          <p:nvPr/>
        </p:nvSpPr>
        <p:spPr bwMode="auto">
          <a:xfrm>
            <a:off x="917575" y="744538"/>
            <a:ext cx="4965700" cy="37242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74000"/>
              </a:lnSpc>
              <a:buClr>
                <a:srgbClr val="000000"/>
              </a:buClr>
              <a:buSzPct val="100000"/>
              <a:buFont typeface="Times New Roman" panose="02020603050405020304" pitchFamily="18" charset="0"/>
              <a:buNone/>
            </a:pPr>
            <a:endParaRPr lang="de-DE" altLang="fr-FR" sz="2400">
              <a:solidFill>
                <a:schemeClr val="bg1"/>
              </a:solidFill>
              <a:latin typeface="Times New Roman" panose="02020603050405020304" pitchFamily="18" charset="0"/>
            </a:endParaRPr>
          </a:p>
        </p:txBody>
      </p:sp>
      <p:sp>
        <p:nvSpPr>
          <p:cNvPr id="462852" name="Rectangle 3"/>
          <p:cNvSpPr>
            <a:spLocks noGrp="1" noChangeArrowheads="1"/>
          </p:cNvSpPr>
          <p:nvPr>
            <p:ph type="body"/>
          </p:nvPr>
        </p:nvSpPr>
        <p:spPr>
          <a:xfrm>
            <a:off x="906463" y="4714875"/>
            <a:ext cx="4978400" cy="4465638"/>
          </a:xfrm>
          <a:noFill/>
        </p:spPr>
        <p:txBody>
          <a:bodyPr wrap="none" lIns="92520" tIns="46080" rIns="92520" bIns="46080" anchor="ctr"/>
          <a:lstStyle/>
          <a:p>
            <a:endParaRPr lang="fr-FR" altLang="fr-FR" dirty="0">
              <a:latin typeface="Arial" panose="020B0604020202020204" pitchFamily="34" charset="0"/>
              <a:cs typeface="Arial" panose="020B0604020202020204" pitchFamily="34" charset="0"/>
            </a:endParaRPr>
          </a:p>
          <a:p>
            <a:r>
              <a:rPr lang="en-US" altLang="fr-FR" dirty="0">
                <a:latin typeface="Arial" panose="020B0604020202020204" pitchFamily="34" charset="0"/>
                <a:cs typeface="Arial" panose="020B0604020202020204" pitchFamily="34" charset="0"/>
              </a:rPr>
              <a:t>While learning German, I have been introducing into my plurilingual competence the ability to build up sentences with the verb at the end.</a:t>
            </a:r>
          </a:p>
          <a:p>
            <a:r>
              <a:rPr lang="en-US" altLang="fr-FR" dirty="0">
                <a:latin typeface="Arial" panose="020B0604020202020204" pitchFamily="34" charset="0"/>
                <a:cs typeface="Arial" panose="020B0604020202020204" pitchFamily="34" charset="0"/>
              </a:rPr>
              <a:t>&gt;&gt; Later on, this ability helped me constructing sentences in Japanese. And it is at my disposal for other languages I would like to learn.…</a:t>
            </a:r>
          </a:p>
          <a:p>
            <a:r>
              <a:rPr lang="en-US" altLang="fr-FR" dirty="0">
                <a:latin typeface="Arial" panose="020B0604020202020204" pitchFamily="34" charset="0"/>
                <a:cs typeface="Arial" panose="020B0604020202020204" pitchFamily="34" charset="0"/>
              </a:rPr>
              <a:t>&gt;&gt; Thus, my plurilingual competence is a global one: when trying to speak some Japanese, I use an ability that is common  to both Japanese and German!!</a:t>
            </a:r>
          </a:p>
          <a:p>
            <a:endParaRPr lang="fr-FR" alt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509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fr-FR" sz="1200" b="0" dirty="0"/>
              <a:t>This conception of plurilingual competence relies on psycholinguistic research work carried out on language acquisition and use in the last decades. You can find  a very good overview of how</a:t>
            </a:r>
            <a:r>
              <a:rPr lang="en-US" altLang="fr-FR" sz="1200" b="0" baseline="0" dirty="0"/>
              <a:t> this so called “holistic” – this means “global” - view of plurilingual competence has developed in a book by </a:t>
            </a:r>
            <a:r>
              <a:rPr lang="en-US" altLang="fr-FR" sz="1200" b="0" baseline="0" dirty="0" err="1"/>
              <a:t>Herdina</a:t>
            </a:r>
            <a:r>
              <a:rPr lang="en-US" altLang="fr-FR" sz="1200" b="0" baseline="0" dirty="0"/>
              <a:t> and </a:t>
            </a:r>
            <a:r>
              <a:rPr lang="en-US" altLang="fr-FR" sz="1200" b="0" baseline="0" dirty="0" err="1"/>
              <a:t>Jessner</a:t>
            </a:r>
            <a:r>
              <a:rPr lang="en-US" altLang="fr-FR" sz="1200" b="0" baseline="0" dirty="0"/>
              <a:t>. </a:t>
            </a:r>
            <a:endParaRPr lang="en-US" altLang="fr-FR" b="0" dirty="0">
              <a:latin typeface="Arial" panose="020B0604020202020204" pitchFamily="34" charset="0"/>
              <a:cs typeface="Arial" panose="020B0604020202020204" pitchFamily="34" charset="0"/>
            </a:endParaRPr>
          </a:p>
          <a:p>
            <a:r>
              <a:rPr lang="en-US" dirty="0"/>
              <a:t>I will now outline a few essential </a:t>
            </a:r>
            <a:r>
              <a:rPr lang="en-US" dirty="0" smtClean="0"/>
              <a:t>elements. </a:t>
            </a:r>
            <a:endParaRPr lang="en-US" dirty="0"/>
          </a:p>
          <a:p>
            <a:r>
              <a:rPr lang="en-US" dirty="0"/>
              <a:t>Note that most English-speaking authors still use “multilingual” here, instead of “plurilingual”. </a:t>
            </a:r>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8</a:t>
            </a:fld>
            <a:endParaRPr lang="de-DE"/>
          </a:p>
        </p:txBody>
      </p:sp>
    </p:spTree>
    <p:extLst>
      <p:ext uri="{BB962C8B-B14F-4D97-AF65-F5344CB8AC3E}">
        <p14:creationId xmlns:p14="http://schemas.microsoft.com/office/powerpoint/2010/main" val="3036433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e l'image des diapositives 1"/>
          <p:cNvSpPr>
            <a:spLocks noGrp="1" noRot="1" noChangeAspect="1" noTextEdit="1"/>
          </p:cNvSpPr>
          <p:nvPr>
            <p:ph type="sldImg"/>
          </p:nvPr>
        </p:nvSpPr>
        <p:spPr>
          <a:xfrm>
            <a:off x="917575" y="744538"/>
            <a:ext cx="4962525" cy="3722687"/>
          </a:xfrm>
          <a:ln/>
        </p:spPr>
      </p:sp>
      <p:sp>
        <p:nvSpPr>
          <p:cNvPr id="7171" name="Espace réservé des commentaires 2"/>
          <p:cNvSpPr>
            <a:spLocks noGrp="1"/>
          </p:cNvSpPr>
          <p:nvPr>
            <p:ph type="body" idx="1"/>
          </p:nvPr>
        </p:nvSpPr>
        <p:spPr>
          <a:noFill/>
        </p:spPr>
        <p:txBody>
          <a:bodyPr/>
          <a:lstStyle/>
          <a:p>
            <a:r>
              <a:rPr lang="fr-FR" altLang="fr-FR" dirty="0" err="1">
                <a:latin typeface="Arial" panose="020B0604020202020204" pitchFamily="34" charset="0"/>
                <a:cs typeface="Arial" panose="020B0604020202020204" pitchFamily="34" charset="0"/>
              </a:rPr>
              <a:t>Everything</a:t>
            </a:r>
            <a:r>
              <a:rPr lang="fr-FR" altLang="fr-FR" dirty="0">
                <a:latin typeface="Arial" panose="020B0604020202020204" pitchFamily="34" charset="0"/>
                <a:cs typeface="Arial" panose="020B0604020202020204" pitchFamily="34" charset="0"/>
              </a:rPr>
              <a:t> has </a:t>
            </a:r>
            <a:r>
              <a:rPr lang="fr-FR" altLang="fr-FR" dirty="0" err="1">
                <a:latin typeface="Arial" panose="020B0604020202020204" pitchFamily="34" charset="0"/>
                <a:cs typeface="Arial" panose="020B0604020202020204" pitchFamily="34" charset="0"/>
              </a:rPr>
              <a:t>started</a:t>
            </a:r>
            <a:r>
              <a:rPr lang="fr-FR" altLang="fr-FR" baseline="0" dirty="0">
                <a:latin typeface="Arial" panose="020B0604020202020204" pitchFamily="34" charset="0"/>
                <a:cs typeface="Arial" panose="020B0604020202020204" pitchFamily="34" charset="0"/>
              </a:rPr>
              <a:t> </a:t>
            </a:r>
            <a:r>
              <a:rPr lang="fr-FR" altLang="fr-FR" baseline="0" dirty="0" err="1">
                <a:latin typeface="Arial" panose="020B0604020202020204" pitchFamily="34" charset="0"/>
                <a:cs typeface="Arial" panose="020B0604020202020204" pitchFamily="34" charset="0"/>
              </a:rPr>
              <a:t>with</a:t>
            </a:r>
            <a:r>
              <a:rPr lang="fr-FR" altLang="fr-FR" baseline="0" dirty="0">
                <a:latin typeface="Arial" panose="020B0604020202020204" pitchFamily="34" charset="0"/>
                <a:cs typeface="Arial" panose="020B0604020202020204" pitchFamily="34" charset="0"/>
              </a:rPr>
              <a:t> Grosjean, </a:t>
            </a:r>
            <a:r>
              <a:rPr lang="fr-FR" altLang="fr-FR" baseline="0" dirty="0" err="1">
                <a:latin typeface="Arial" panose="020B0604020202020204" pitchFamily="34" charset="0"/>
                <a:cs typeface="Arial" panose="020B0604020202020204" pitchFamily="34" charset="0"/>
              </a:rPr>
              <a:t>who</a:t>
            </a:r>
            <a:r>
              <a:rPr lang="fr-FR" altLang="fr-FR" baseline="0" dirty="0">
                <a:latin typeface="Arial" panose="020B0604020202020204" pitchFamily="34" charset="0"/>
                <a:cs typeface="Arial" panose="020B0604020202020204" pitchFamily="34" charset="0"/>
              </a:rPr>
              <a:t> </a:t>
            </a:r>
            <a:r>
              <a:rPr lang="fr-FR" altLang="fr-FR" baseline="0" dirty="0" err="1">
                <a:latin typeface="Arial" panose="020B0604020202020204" pitchFamily="34" charset="0"/>
                <a:cs typeface="Arial" panose="020B0604020202020204" pitchFamily="34" charset="0"/>
              </a:rPr>
              <a:t>was</a:t>
            </a:r>
            <a:r>
              <a:rPr lang="fr-FR" altLang="fr-FR" baseline="0" dirty="0">
                <a:latin typeface="Arial" panose="020B0604020202020204" pitchFamily="34" charset="0"/>
                <a:cs typeface="Arial" panose="020B0604020202020204" pitchFamily="34" charset="0"/>
              </a:rPr>
              <a:t> the </a:t>
            </a:r>
            <a:r>
              <a:rPr lang="en-US" altLang="fr-FR" dirty="0">
                <a:latin typeface="Arial" panose="020B0604020202020204" pitchFamily="34" charset="0"/>
                <a:cs typeface="Arial" panose="020B0604020202020204" pitchFamily="34" charset="0"/>
              </a:rPr>
              <a:t>first linguist to introduce a holistic view of bilingualism. </a:t>
            </a:r>
          </a:p>
          <a:p>
            <a:r>
              <a:rPr lang="en-US" altLang="fr-FR" dirty="0">
                <a:latin typeface="Arial" panose="020B0604020202020204" pitchFamily="34" charset="0"/>
                <a:cs typeface="Arial" panose="020B0604020202020204" pitchFamily="34" charset="0"/>
              </a:rPr>
              <a:t>He strongly influenced both Cook’s concept of “multicompetence” and  </a:t>
            </a:r>
            <a:r>
              <a:rPr lang="en-US" altLang="fr-FR" dirty="0" err="1" smtClean="0">
                <a:latin typeface="Arial" panose="020B0604020202020204" pitchFamily="34" charset="0"/>
                <a:cs typeface="Arial" panose="020B0604020202020204" pitchFamily="34" charset="0"/>
              </a:rPr>
              <a:t>Herdina’s</a:t>
            </a:r>
            <a:r>
              <a:rPr lang="en-US" altLang="fr-FR" dirty="0" smtClean="0">
                <a:latin typeface="Arial" panose="020B0604020202020204" pitchFamily="34" charset="0"/>
                <a:cs typeface="Arial" panose="020B0604020202020204" pitchFamily="34" charset="0"/>
              </a:rPr>
              <a:t> </a:t>
            </a:r>
            <a:r>
              <a:rPr lang="en-US" altLang="fr-FR" dirty="0">
                <a:latin typeface="Arial" panose="020B0604020202020204" pitchFamily="34" charset="0"/>
                <a:cs typeface="Arial" panose="020B0604020202020204" pitchFamily="34" charset="0"/>
              </a:rPr>
              <a:t>and </a:t>
            </a:r>
            <a:r>
              <a:rPr lang="en-US" altLang="fr-FR" dirty="0" err="1">
                <a:latin typeface="Arial" panose="020B0604020202020204" pitchFamily="34" charset="0"/>
                <a:cs typeface="Arial" panose="020B0604020202020204" pitchFamily="34" charset="0"/>
              </a:rPr>
              <a:t>Jessner’s</a:t>
            </a:r>
            <a:r>
              <a:rPr lang="en-US" altLang="fr-FR" dirty="0">
                <a:latin typeface="Arial" panose="020B0604020202020204" pitchFamily="34" charset="0"/>
                <a:cs typeface="Arial" panose="020B0604020202020204" pitchFamily="34" charset="0"/>
              </a:rPr>
              <a:t> dynamic view of plurilingualism. </a:t>
            </a:r>
          </a:p>
          <a:p>
            <a:endParaRPr lang="en-US" altLang="fr-FR" dirty="0">
              <a:latin typeface="Arial" panose="020B0604020202020204" pitchFamily="34" charset="0"/>
              <a:cs typeface="Arial" panose="020B0604020202020204" pitchFamily="34" charset="0"/>
            </a:endParaRPr>
          </a:p>
          <a:p>
            <a:endParaRPr lang="en-US" altLang="fr-FR" dirty="0">
              <a:latin typeface="Arial" panose="020B0604020202020204" pitchFamily="34" charset="0"/>
              <a:cs typeface="Arial" panose="020B0604020202020204" pitchFamily="34" charset="0"/>
            </a:endParaRPr>
          </a:p>
          <a:p>
            <a:endParaRPr lang="en-US" sz="1200" i="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i="1" dirty="0"/>
          </a:p>
          <a:p>
            <a:endParaRPr lang="fr-FR" altLang="fr-FR" dirty="0">
              <a:latin typeface="Arial" panose="020B0604020202020204" pitchFamily="34" charset="0"/>
              <a:cs typeface="Arial" panose="020B0604020202020204" pitchFamily="34" charset="0"/>
            </a:endParaRPr>
          </a:p>
        </p:txBody>
      </p:sp>
      <p:sp>
        <p:nvSpPr>
          <p:cNvPr id="7172"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BE0FDF0-7FFD-42D5-BD62-D7B05618014E}" type="slidenum">
              <a:rPr lang="fr-FR" altLang="fr-FR"/>
              <a:pPr/>
              <a:t>9</a:t>
            </a:fld>
            <a:endParaRPr lang="fr-FR" altLang="fr-FR"/>
          </a:p>
        </p:txBody>
      </p:sp>
    </p:spTree>
    <p:extLst>
      <p:ext uri="{BB962C8B-B14F-4D97-AF65-F5344CB8AC3E}">
        <p14:creationId xmlns:p14="http://schemas.microsoft.com/office/powerpoint/2010/main" val="3576337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de-A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891A8CA7-F2E0-4E1E-8925-06630C9ACEA1}"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0B81FF7B-DD72-4DD3-BE93-2136D25152E4}" type="slidenum">
              <a:rPr lang="fr-FR"/>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9B5D1121-C8ED-4FD4-B9C0-FEF3E3988CA4}" type="datetime1">
              <a:rPr lang="fr-FR" smtClean="0"/>
              <a:t>04/02/2018</a:t>
            </a:fld>
            <a:endParaRPr lang="fr-FR"/>
          </a:p>
        </p:txBody>
      </p:sp>
      <p:sp>
        <p:nvSpPr>
          <p:cNvPr id="4"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6B69BB13-F0CD-426C-A424-CB7D63C76302}"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85800" y="463550"/>
            <a:ext cx="7762875" cy="1425575"/>
          </a:xfrm>
        </p:spPr>
        <p:txBody>
          <a:bodyPr/>
          <a:lstStyle/>
          <a:p>
            <a:r>
              <a:rPr lang="de-DE"/>
              <a:t>Titelmasterformat durch Klicken bearbeiten</a:t>
            </a:r>
          </a:p>
        </p:txBody>
      </p:sp>
      <p:sp>
        <p:nvSpPr>
          <p:cNvPr id="3" name="Rectangle 3"/>
          <p:cNvSpPr>
            <a:spLocks noGrp="1" noChangeArrowheads="1"/>
          </p:cNvSpPr>
          <p:nvPr>
            <p:ph type="dt" idx="10"/>
          </p:nvPr>
        </p:nvSpPr>
        <p:spPr/>
        <p:txBody>
          <a:bodyPr/>
          <a:lstStyle>
            <a:lvl1pPr fontAlgn="auto">
              <a:spcBef>
                <a:spcPts val="0"/>
              </a:spcBef>
              <a:spcAft>
                <a:spcPts val="0"/>
              </a:spcAft>
              <a:defRPr>
                <a:solidFill>
                  <a:srgbClr val="000000"/>
                </a:solidFill>
                <a:cs typeface="+mn-cs"/>
              </a:defRPr>
            </a:lvl1pPr>
          </a:lstStyle>
          <a:p>
            <a:pPr>
              <a:defRPr/>
            </a:pPr>
            <a:fld id="{5CF4718B-4E42-4296-9195-DB0A60E339CE}" type="datetime1">
              <a:rPr lang="fr-FR" smtClean="0"/>
              <a:t>04/02/2018</a:t>
            </a:fld>
            <a:endParaRPr lang="en-GB"/>
          </a:p>
        </p:txBody>
      </p:sp>
      <p:sp>
        <p:nvSpPr>
          <p:cNvPr id="4" name="Rectangle 4"/>
          <p:cNvSpPr>
            <a:spLocks noGrp="1" noChangeArrowheads="1"/>
          </p:cNvSpPr>
          <p:nvPr>
            <p:ph type="ftr" idx="11"/>
          </p:nvPr>
        </p:nvSpPr>
        <p:spPr/>
        <p:txBody>
          <a:bodyPr/>
          <a:lstStyle>
            <a:lvl1pPr>
              <a:defRPr/>
            </a:lvl1pPr>
          </a:lstStyle>
          <a:p>
            <a:pPr>
              <a:defRPr/>
            </a:pPr>
            <a:r>
              <a:rPr lang="en-US"/>
              <a:t>M. Candelier Tokyo 01/02/18</a:t>
            </a:r>
            <a:endParaRPr lang="en-GB"/>
          </a:p>
        </p:txBody>
      </p:sp>
      <p:sp>
        <p:nvSpPr>
          <p:cNvPr id="5" name="Rectangle 5"/>
          <p:cNvSpPr>
            <a:spLocks noGrp="1" noChangeArrowheads="1"/>
          </p:cNvSpPr>
          <p:nvPr>
            <p:ph type="sldNum" idx="12"/>
          </p:nvPr>
        </p:nvSpPr>
        <p:spPr/>
        <p:txBody>
          <a:bodyPr/>
          <a:lstStyle>
            <a:lvl1pPr fontAlgn="auto">
              <a:spcBef>
                <a:spcPts val="0"/>
              </a:spcBef>
              <a:spcAft>
                <a:spcPts val="0"/>
              </a:spcAft>
              <a:defRPr>
                <a:solidFill>
                  <a:srgbClr val="000000"/>
                </a:solidFill>
                <a:cs typeface="+mn-cs"/>
              </a:defRPr>
            </a:lvl1pPr>
          </a:lstStyle>
          <a:p>
            <a:pPr>
              <a:defRPr/>
            </a:pPr>
            <a:fld id="{18546C17-DB18-441A-80B2-B764B8462D71}" type="slidenum">
              <a:rPr lang="en-GB"/>
              <a:pPr>
                <a:defRPr/>
              </a:pPr>
              <a:t>‹N°›</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4"/>
          <p:cNvSpPr>
            <a:spLocks noGrp="1" noChangeArrowheads="1"/>
          </p:cNvSpPr>
          <p:nvPr>
            <p:ph type="dt" sz="half" idx="10"/>
          </p:nvPr>
        </p:nvSpPr>
        <p:spPr>
          <a:ln/>
        </p:spPr>
        <p:txBody>
          <a:bodyPr/>
          <a:lstStyle>
            <a:lvl1pPr>
              <a:defRPr/>
            </a:lvl1pPr>
          </a:lstStyle>
          <a:p>
            <a:pPr>
              <a:defRPr/>
            </a:pPr>
            <a:fld id="{FAA67E73-3C5E-41BE-8B43-624B1B012902}" type="datetime1">
              <a:rPr lang="fr-FR" smtClean="0"/>
              <a:t>04/02/2018</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a:ln/>
        </p:spPr>
        <p:txBody>
          <a:bodyPr/>
          <a:lstStyle>
            <a:lvl1pPr>
              <a:defRPr/>
            </a:lvl1pPr>
          </a:lstStyle>
          <a:p>
            <a:fld id="{7E03E9E1-BCEC-45E9-92BD-C26BF90A982F}" type="slidenum">
              <a:rPr lang="fr-FR" altLang="fr-FR"/>
              <a:pPr/>
              <a:t>‹N°›</a:t>
            </a:fld>
            <a:endParaRPr lang="fr-FR" altLang="fr-FR"/>
          </a:p>
        </p:txBody>
      </p:sp>
    </p:spTree>
    <p:extLst>
      <p:ext uri="{BB962C8B-B14F-4D97-AF65-F5344CB8AC3E}">
        <p14:creationId xmlns:p14="http://schemas.microsoft.com/office/powerpoint/2010/main" val="2670071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de-A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E3C8228A-3DA6-4174-A277-9EC4F910B47F}"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54C2EDB4-7510-4601-8852-E60A11E81339}" type="slidenum">
              <a:rPr lang="fr-FR"/>
              <a:pPr>
                <a:defRPr/>
              </a:pPr>
              <a:t>‹N°›</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08A600FF-E573-4D95-B0F0-A7E3D2F363EF}"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B0A8FF33-85A6-44FE-9B41-8526F057F881}" type="slidenum">
              <a:rPr lang="fr-FR"/>
              <a:pPr>
                <a:defRPr/>
              </a:pPr>
              <a:t>‹N°›</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de-A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10815593-5B30-4F69-B75E-A67C81F0F001}"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D475171C-32B7-462A-BF08-1A1075625901}" type="slidenum">
              <a:rPr lang="fr-FR"/>
              <a:pPr>
                <a:defRPr/>
              </a:pPr>
              <a:t>‹N°›</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1D3E1B10-A858-4F84-AC2A-791087C50C99}" type="datetime1">
              <a:rPr lang="fr-FR" smtClean="0"/>
              <a:t>04/02/2018</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38A55638-6866-45BC-BCAA-FD3998AC800E}" type="slidenum">
              <a:rPr lang="fr-FR"/>
              <a:pPr>
                <a:defRPr/>
              </a:pPr>
              <a:t>‹N°›</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de-A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7"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15C36FC0-F505-465C-B144-B00BDA63D8EE}" type="datetime1">
              <a:rPr lang="fr-FR" smtClean="0"/>
              <a:t>04/02/2018</a:t>
            </a:fld>
            <a:endParaRPr lang="fr-FR"/>
          </a:p>
        </p:txBody>
      </p:sp>
      <p:sp>
        <p:nvSpPr>
          <p:cNvPr id="8"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DEF523F9-1A73-4660-80F5-16A14E9610B5}" type="slidenum">
              <a:rPr lang="fr-FR"/>
              <a:pPr>
                <a:defRPr/>
              </a:pPr>
              <a:t>‹N°›</a:t>
            </a:fld>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FF6A919E-58F2-4365-A5E7-9EBAB79F728D}" type="datetime1">
              <a:rPr lang="fr-FR" smtClean="0"/>
              <a:t>04/02/2018</a:t>
            </a:fld>
            <a:endParaRPr lang="fr-FR"/>
          </a:p>
        </p:txBody>
      </p:sp>
      <p:sp>
        <p:nvSpPr>
          <p:cNvPr id="4"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95D994D5-2578-4C3F-A7DA-B5984DD0E3D5}" type="slidenum">
              <a:rPr lang="fr-FR"/>
              <a:pPr>
                <a:defRPr/>
              </a:pPr>
              <a:t>‹N°›</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7CA1C06B-AE61-4BBA-B5F0-E1BAEFBDC81D}" type="datetime1">
              <a:rPr lang="fr-FR" smtClean="0"/>
              <a:t>04/02/2018</a:t>
            </a:fld>
            <a:endParaRPr lang="fr-FR"/>
          </a:p>
        </p:txBody>
      </p:sp>
      <p:sp>
        <p:nvSpPr>
          <p:cNvPr id="3"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FB7B804A-EE91-422C-B741-42B649BAE1A4}"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D253A8CF-471D-490F-A0ED-CBA818580EFE}" type="datetime1">
              <a:rPr lang="fr-FR" smtClean="0"/>
              <a:t>04/02/2018</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FF8E1A1C-54F3-4C20-BC8E-C2B23EE1FBD2}" type="slidenum">
              <a:rPr lang="fr-FR"/>
              <a:pPr>
                <a:defRPr/>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de-A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174EA1E4-8B9E-4900-ABBE-112A74B69220}" type="datetime1">
              <a:rPr lang="fr-FR" smtClean="0"/>
              <a:t>04/02/2018</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B5E87E87-2CD6-4DB1-BF29-31DE990B86BB}" type="slidenum">
              <a:rPr lang="fr-FR"/>
              <a:pPr>
                <a:defRPr/>
              </a:pPr>
              <a:t>‹N°›</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de-A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144CC1AF-424A-4162-BF14-BBE49CA03FA8}" type="datetime1">
              <a:rPr lang="fr-FR" smtClean="0"/>
              <a:t>04/02/2018</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12C37EE6-AA04-4124-A392-F31E33786810}" type="slidenum">
              <a:rPr lang="fr-FR"/>
              <a:pPr>
                <a:defRPr/>
              </a:pPr>
              <a:t>‹N°›</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A5717E82-F485-42B0-A50F-A9EAA5564C2A}"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58608863-3577-425A-A7FD-4D257FBF73A3}" type="slidenum">
              <a:rPr lang="fr-FR"/>
              <a:pPr>
                <a:defRPr/>
              </a:pPr>
              <a:t>‹N°›</a:t>
            </a:fld>
            <a:endParaRPr 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de-A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6148D06E-8206-47F3-8EA7-AFC1AADA2754}"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E738490E-3F7C-40EF-8053-D6574923BC75}" type="slidenum">
              <a:rPr lang="fr-FR"/>
              <a:pPr>
                <a:defRPr/>
              </a:pPr>
              <a:t>‹N°›</a:t>
            </a:fld>
            <a:endParaRPr lang="fr-F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3ED3952F-6C67-403C-9740-C7BD6AE32D0A}" type="datetime1">
              <a:rPr lang="fr-FR" smtClean="0"/>
              <a:t>04/02/2018</a:t>
            </a:fld>
            <a:endParaRPr lang="fr-FR"/>
          </a:p>
        </p:txBody>
      </p:sp>
      <p:sp>
        <p:nvSpPr>
          <p:cNvPr id="4"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7BD20195-4FB5-462D-8012-062DBAD2117C}" type="slidenum">
              <a:rPr lang="fr-FR"/>
              <a:pPr>
                <a:defRPr/>
              </a:pPr>
              <a:t>‹N°›</a:t>
            </a:fld>
            <a:endParaRPr lang="fr-F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E7DDA75D-34CE-49F2-AEA2-3F0BC0F1A1B6}" type="datetime1">
              <a:rPr lang="fr-FR" smtClean="0"/>
              <a:t>04/02/2018</a:t>
            </a:fld>
            <a:endParaRPr lang="fr-FR"/>
          </a:p>
        </p:txBody>
      </p:sp>
      <p:sp>
        <p:nvSpPr>
          <p:cNvPr id="4"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045C8112-3234-4118-9625-8645E9B049BD}" type="slidenum">
              <a:rPr lang="fr-FR"/>
              <a:pPr>
                <a:defRPr/>
              </a:pPr>
              <a:t>‹N°›</a:t>
            </a:fld>
            <a:endParaRPr lang="fr-F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de-A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D07D8764-8096-4CD8-A8D9-94F9793FF507}"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160DB49-9962-427B-86FF-09339A883E86}" type="slidenum">
              <a:rPr lang="fr-FR"/>
              <a:pPr>
                <a:defRPr/>
              </a:pPr>
              <a:t>‹N°›</a:t>
            </a:fld>
            <a:endParaRPr lang="fr-F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CC80F487-293A-4F25-BBEB-871715D35C1C}"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921CE4C-5A02-4DE4-B4F4-F1309E3A1ED3}" type="slidenum">
              <a:rPr lang="fr-FR"/>
              <a:pPr>
                <a:defRPr/>
              </a:pPr>
              <a:t>‹N°›</a:t>
            </a:fld>
            <a:endParaRPr lang="fr-F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de-A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6D063686-DC1D-4CDA-ABE8-A34DBF254ADA}"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54890BD-978B-40FE-8324-F4C5C9D0FC72}" type="slidenum">
              <a:rPr lang="fr-FR"/>
              <a:pPr>
                <a:defRPr/>
              </a:pPr>
              <a:t>‹N°›</a:t>
            </a:fld>
            <a:endParaRPr lang="fr-F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184233AF-A230-43D0-B963-C7B115CE562B}" type="datetime1">
              <a:rPr lang="fr-FR" smtClean="0"/>
              <a:t>04/02/2018</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C161208-1461-4AA3-A178-662661DC97EA}"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de-A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7"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7822DF79-6ED4-494E-9C63-D170F14C1546}" type="datetime1">
              <a:rPr lang="fr-FR" smtClean="0"/>
              <a:t>04/02/2018</a:t>
            </a:fld>
            <a:endParaRPr lang="fr-FR"/>
          </a:p>
        </p:txBody>
      </p:sp>
      <p:sp>
        <p:nvSpPr>
          <p:cNvPr id="8"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B1918DB0-9B46-46BD-AE47-D3C11311D64F}" type="slidenum">
              <a:rPr lang="fr-FR"/>
              <a:pPr>
                <a:defRPr/>
              </a:pPr>
              <a:t>‹N°›</a:t>
            </a:fld>
            <a:endParaRPr lang="fr-F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de-A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89CD0EB0-3F28-4A11-B305-3AD5EB20101B}" type="datetime1">
              <a:rPr lang="fr-FR" smtClean="0"/>
              <a:t>04/02/2018</a:t>
            </a:fld>
            <a:endParaRPr lang="fr-FR"/>
          </a:p>
        </p:txBody>
      </p:sp>
      <p:sp>
        <p:nvSpPr>
          <p:cNvPr id="8"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52BB672-102D-4696-BD47-FD07EF3ACD9B}" type="slidenum">
              <a:rPr lang="fr-FR"/>
              <a:pPr>
                <a:defRPr/>
              </a:pPr>
              <a:t>‹N°›</a:t>
            </a:fld>
            <a:endParaRPr lang="fr-F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84495664-B8BD-4B5B-BE66-2A31ED8FFBE5}" type="datetime1">
              <a:rPr lang="fr-FR" smtClean="0"/>
              <a:t>04/02/2018</a:t>
            </a:fld>
            <a:endParaRPr lang="fr-FR"/>
          </a:p>
        </p:txBody>
      </p:sp>
      <p:sp>
        <p:nvSpPr>
          <p:cNvPr id="3"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D193679-D8B4-4F8C-B646-A8AEF41D1F07}" type="slidenum">
              <a:rPr lang="fr-FR"/>
              <a:pPr>
                <a:defRPr/>
              </a:pPr>
              <a:t>‹N°›</a:t>
            </a:fld>
            <a:endParaRPr lang="fr-F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de-A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4FE6A7EB-8AED-4225-9558-38E84BA89F65}" type="datetime1">
              <a:rPr lang="fr-FR" smtClean="0"/>
              <a:t>04/02/2018</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A2DF401-39B4-4774-944B-FC579434660A}" type="slidenum">
              <a:rPr lang="fr-FR"/>
              <a:pPr>
                <a:defRPr/>
              </a:pPr>
              <a:t>‹N°›</a:t>
            </a:fld>
            <a:endParaRPr lang="fr-F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de-A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2758A2EA-06DB-48FB-9879-DA173253E480}" type="datetime1">
              <a:rPr lang="fr-FR" smtClean="0"/>
              <a:t>04/02/2018</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817A862-3A2D-4325-B476-79C3515C3700}" type="slidenum">
              <a:rPr lang="fr-FR"/>
              <a:pPr>
                <a:defRPr/>
              </a:pPr>
              <a:t>‹N°›</a:t>
            </a:fld>
            <a:endParaRPr lang="fr-F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DF433EB2-84BD-40A0-8AA5-39FE3E00C0EF}"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3EFE7A0-11DF-4081-8A61-CC13DD266095}" type="slidenum">
              <a:rPr lang="fr-FR"/>
              <a:pPr>
                <a:defRPr/>
              </a:pPr>
              <a:t>‹N°›</a:t>
            </a:fld>
            <a:endParaRPr lang="fr-F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de-A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D00ABFAF-3815-4FC9-A069-DCA0E9E231A8}"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5E3AAB9-0B67-4065-9B22-AEDA43068600}" type="slidenum">
              <a:rPr lang="fr-FR"/>
              <a:pPr>
                <a:defRPr/>
              </a:pPr>
              <a:t>‹N°›</a:t>
            </a:fld>
            <a:endParaRPr lang="fr-F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de-A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F56829E6-35C6-458B-BB47-0AC14666F16F}"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DEFD1AD5-F8A7-45DC-A207-8516B5B97899}" type="slidenum">
              <a:rPr lang="fr-FR"/>
              <a:pPr>
                <a:defRPr/>
              </a:pPr>
              <a:t>‹N°›</a:t>
            </a:fld>
            <a:endParaRPr lang="fr-F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de-A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2E7F3479-FFB2-45DD-8191-CDBDF640519C}"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0D4AF765-7F58-41D0-9C68-029A1F86544B}" type="slidenum">
              <a:rPr lang="fr-FR"/>
              <a:pPr>
                <a:defRPr/>
              </a:pPr>
              <a:t>‹N°›</a:t>
            </a:fld>
            <a:endParaRPr lang="fr-F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EB30EEF4-5F55-4253-9FEC-81DC4900F878}" type="datetime1">
              <a:rPr lang="fr-FR" smtClean="0"/>
              <a:t>04/02/2018</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9163EE35-9628-4E50-B808-B70A3D14555B}" type="slidenum">
              <a:rPr lang="fr-FR"/>
              <a:pPr>
                <a:defRPr/>
              </a:pPr>
              <a:t>‹N°›</a:t>
            </a:fld>
            <a:endParaRPr lang="fr-F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de-A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7"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D431BBA9-B7B2-42A7-851A-345D8B94748D}" type="datetime1">
              <a:rPr lang="fr-FR" smtClean="0"/>
              <a:t>04/02/2018</a:t>
            </a:fld>
            <a:endParaRPr lang="fr-FR"/>
          </a:p>
        </p:txBody>
      </p:sp>
      <p:sp>
        <p:nvSpPr>
          <p:cNvPr id="8"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5923FF66-D310-44CB-8E01-962564BFDAA0}"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DDCA24B9-98CD-4D32-9C6E-AC288F439F62}" type="datetime1">
              <a:rPr lang="fr-FR" smtClean="0"/>
              <a:t>04/02/2018</a:t>
            </a:fld>
            <a:endParaRPr lang="fr-FR"/>
          </a:p>
        </p:txBody>
      </p:sp>
      <p:sp>
        <p:nvSpPr>
          <p:cNvPr id="3"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98A05B4A-660E-4FF3-A4DF-D00CCA8BA4B2}" type="slidenum">
              <a:rPr lang="fr-FR"/>
              <a:pPr>
                <a:defRPr/>
              </a:pPr>
              <a:t>‹N°›</a:t>
            </a:fld>
            <a:endParaRPr lang="fr-F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ACD53FC6-16BF-4126-87A6-A33364E10716}" type="datetime1">
              <a:rPr lang="fr-FR" smtClean="0"/>
              <a:t>04/02/2018</a:t>
            </a:fld>
            <a:endParaRPr lang="fr-FR"/>
          </a:p>
        </p:txBody>
      </p:sp>
      <p:sp>
        <p:nvSpPr>
          <p:cNvPr id="4"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103D7288-DC8C-468A-B6B6-3D51460F7636}" type="slidenum">
              <a:rPr lang="fr-FR"/>
              <a:pPr>
                <a:defRPr/>
              </a:pPr>
              <a:t>‹N°›</a:t>
            </a:fld>
            <a:endParaRPr lang="fr-F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4C9034B0-CC1E-4271-99FF-8207937F7D7E}" type="datetime1">
              <a:rPr lang="fr-FR" smtClean="0"/>
              <a:t>04/02/2018</a:t>
            </a:fld>
            <a:endParaRPr lang="fr-FR"/>
          </a:p>
        </p:txBody>
      </p:sp>
      <p:sp>
        <p:nvSpPr>
          <p:cNvPr id="3"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3ECF40CF-A0C5-4B42-B82E-8BB102CD0D63}" type="slidenum">
              <a:rPr lang="fr-FR"/>
              <a:pPr>
                <a:defRPr/>
              </a:pPr>
              <a:t>‹N°›</a:t>
            </a:fld>
            <a:endParaRPr lang="fr-F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de-A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730A8E65-20A5-4F69-9EB6-4A9524DB28A5}" type="datetime1">
              <a:rPr lang="fr-FR" smtClean="0"/>
              <a:t>04/02/2018</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5A9B1053-70BA-4A67-916F-1152A2A790B7}" type="slidenum">
              <a:rPr lang="fr-FR"/>
              <a:pPr>
                <a:defRPr/>
              </a:pPr>
              <a:t>‹N°›</a:t>
            </a:fld>
            <a:endParaRPr lang="fr-F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de-A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CC207BFF-F73F-4C47-91A6-8065CA5B24C6}" type="datetime1">
              <a:rPr lang="fr-FR" smtClean="0"/>
              <a:t>04/02/2018</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873D6821-B9DB-4FCA-BC9F-71F29174EB05}" type="slidenum">
              <a:rPr lang="fr-FR"/>
              <a:pPr>
                <a:defRPr/>
              </a:pPr>
              <a:t>‹N°›</a:t>
            </a:fld>
            <a:endParaRPr lang="fr-F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F6B61784-6182-4221-85FA-7154B9A4848D}"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3CC559CC-90F4-4DB0-BB63-045BE5DE75C5}" type="slidenum">
              <a:rPr lang="fr-FR"/>
              <a:pPr>
                <a:defRPr/>
              </a:pPr>
              <a:t>‹N°›</a:t>
            </a:fld>
            <a:endParaRPr lang="fr-F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de-A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F56FDC62-0E87-4D58-BFEF-C7D1D6000DF3}"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4DCF9877-73DD-4802-B15F-D3FD2693C549}" type="slidenum">
              <a:rPr lang="fr-FR"/>
              <a:pPr>
                <a:defRPr/>
              </a:pPr>
              <a:t>‹N°›</a:t>
            </a:fld>
            <a:endParaRPr lang="fr-F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797FDA1C-8447-4304-B7D0-126A98F05512}" type="datetime1">
              <a:rPr lang="fr-FR" smtClean="0"/>
              <a:t>04/02/2018</a:t>
            </a:fld>
            <a:endParaRPr lang="fr-FR"/>
          </a:p>
        </p:txBody>
      </p:sp>
      <p:sp>
        <p:nvSpPr>
          <p:cNvPr id="4"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9DC3CE59-E53C-40D1-B2BB-36018F86DB38}" type="slidenum">
              <a:rPr lang="fr-FR"/>
              <a:pPr>
                <a:defRPr/>
              </a:pPr>
              <a:t>‹N°›</a:t>
            </a:fld>
            <a:endParaRPr lang="fr-F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1A1EDEBD-953F-47F4-9452-0818826DAA2A}" type="datetime1">
              <a:rPr lang="fr-FR" smtClean="0"/>
              <a:t>04/02/2018</a:t>
            </a:fld>
            <a:endParaRPr lang="fr-FR"/>
          </a:p>
        </p:txBody>
      </p:sp>
      <p:sp>
        <p:nvSpPr>
          <p:cNvPr id="4"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492B3D50-BED1-466C-9F0E-F5DBD0B9312A}"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de-A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0591F2A4-1470-4668-91C5-9A71AADB8D98}" type="datetime1">
              <a:rPr lang="fr-FR" smtClean="0"/>
              <a:t>04/02/2018</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972140AB-E68D-45DE-A338-9A46ECA34325}"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de-A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9AB50444-E972-4061-8DF5-86F155290087}" type="datetime1">
              <a:rPr lang="fr-FR" smtClean="0"/>
              <a:t>04/02/2018</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F43AA8EE-D93B-4A0C-9AF0-7F0E49699915}"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2E6D0FC7-11D2-49BB-B14A-BF787B1E223B}"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4231F0A2-D665-409B-BC4F-7C42E59F2F0A}"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de-A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25D7ACB0-CF6D-4238-A5D9-F79E875B0538}" type="datetime1">
              <a:rPr lang="fr-FR" smtClean="0"/>
              <a:t>04/02/2018</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B1DF97A7-8C2F-4124-9862-D8F2314BD8E7}"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BA110F44-8285-4FDE-AEDE-F1E54C9EC70F}" type="datetime1">
              <a:rPr lang="fr-FR" smtClean="0"/>
              <a:t>04/02/2018</a:t>
            </a:fld>
            <a:endParaRPr lang="fr-FR"/>
          </a:p>
        </p:txBody>
      </p:sp>
      <p:sp>
        <p:nvSpPr>
          <p:cNvPr id="4" name="Rectangle 5"/>
          <p:cNvSpPr>
            <a:spLocks noGrp="1" noChangeArrowheads="1"/>
          </p:cNvSpPr>
          <p:nvPr>
            <p:ph type="ftr" sz="quarter" idx="11"/>
          </p:nvPr>
        </p:nvSpPr>
        <p:spPr/>
        <p:txBody>
          <a:bodyPr/>
          <a:lstStyle>
            <a:lvl1pPr>
              <a:defRPr/>
            </a:lvl1pPr>
          </a:lstStyle>
          <a:p>
            <a:pPr>
              <a:defRPr/>
            </a:pPr>
            <a:r>
              <a:rPr lang="en-US"/>
              <a:t>M. Candelier Tokyo 01/02/18</a:t>
            </a:r>
            <a:endParaRPr lang="fr-F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FB915340-BFE4-43D9-875C-99B3D92D3C81}"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1.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 du masque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de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318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a:defRPr/>
            </a:pPr>
            <a:fld id="{B5DF2D09-A041-4987-B535-EE5558B3B759}" type="datetime1">
              <a:rPr lang="fr-FR" smtClean="0"/>
              <a:t>04/02/2018</a:t>
            </a:fld>
            <a:endParaRPr lang="fr-FR"/>
          </a:p>
        </p:txBody>
      </p:sp>
      <p:sp>
        <p:nvSpPr>
          <p:cNvPr id="9318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r>
              <a:rPr lang="en-US"/>
              <a:t>M. Candelier Tokyo 01/02/18</a:t>
            </a:r>
            <a:endParaRPr lang="fr-FR"/>
          </a:p>
        </p:txBody>
      </p:sp>
      <p:sp>
        <p:nvSpPr>
          <p:cNvPr id="9319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defRPr>
            </a:lvl1pPr>
          </a:lstStyle>
          <a:p>
            <a:pPr>
              <a:defRPr/>
            </a:pPr>
            <a:fld id="{0B889435-0D44-47B2-BE4D-9E9D3B8DE26B}" type="slidenum">
              <a:rPr lang="fr-FR"/>
              <a:pPr>
                <a:defRPr/>
              </a:pPr>
              <a:t>‹N°›</a:t>
            </a:fld>
            <a:endParaRPr lang="fr-FR"/>
          </a:p>
        </p:txBody>
      </p:sp>
      <p:pic>
        <p:nvPicPr>
          <p:cNvPr id="1031" name="Picture 7" descr="Fond_ppt"/>
          <p:cNvPicPr>
            <a:picLocks noChangeAspect="1" noChangeArrowheads="1"/>
          </p:cNvPicPr>
          <p:nvPr userDrawn="1"/>
        </p:nvPicPr>
        <p:blipFill>
          <a:blip r:embed="rId14"/>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831" r:id="rId12"/>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 du masque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de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318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a:defRPr/>
            </a:pPr>
            <a:fld id="{B6539246-5BBB-450B-98B0-DE3456E343E5}" type="datetime1">
              <a:rPr lang="fr-FR" smtClean="0"/>
              <a:t>04/02/2018</a:t>
            </a:fld>
            <a:endParaRPr lang="fr-FR"/>
          </a:p>
        </p:txBody>
      </p:sp>
      <p:sp>
        <p:nvSpPr>
          <p:cNvPr id="9318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r>
              <a:rPr lang="en-US"/>
              <a:t>M. Candelier Tokyo 01/02/18</a:t>
            </a:r>
            <a:endParaRPr lang="fr-FR"/>
          </a:p>
        </p:txBody>
      </p:sp>
      <p:sp>
        <p:nvSpPr>
          <p:cNvPr id="9319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defRPr>
            </a:lvl1pPr>
          </a:lstStyle>
          <a:p>
            <a:pPr>
              <a:defRPr/>
            </a:pPr>
            <a:fld id="{1F2789AC-E3F1-4DD2-ADDF-FD104345F9CF}" type="slidenum">
              <a:rPr lang="fr-FR"/>
              <a:pPr>
                <a:defRPr/>
              </a:pPr>
              <a:t>‹N°›</a:t>
            </a:fld>
            <a:endParaRPr lang="fr-FR"/>
          </a:p>
        </p:txBody>
      </p:sp>
      <p:pic>
        <p:nvPicPr>
          <p:cNvPr id="13319" name="Picture 7" descr="Fond_ppt"/>
          <p:cNvPicPr>
            <a:picLocks noChangeAspect="1" noChangeArrowheads="1"/>
          </p:cNvPicPr>
          <p:nvPr userDrawn="1"/>
        </p:nvPicPr>
        <p:blipFill>
          <a:blip r:embed="rId15"/>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de-DE"/>
              <a:t>Cliquez pour modifier le style du titre du masque</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de-DE"/>
              <a:t>Cliquez pour modifier les styles de texte du masque</a:t>
            </a:r>
          </a:p>
          <a:p>
            <a:pPr lvl="1"/>
            <a:r>
              <a:rPr lang="fr-FR" altLang="de-DE"/>
              <a:t>Deuxième niveau</a:t>
            </a:r>
          </a:p>
          <a:p>
            <a:pPr lvl="2"/>
            <a:r>
              <a:rPr lang="fr-FR" altLang="de-DE"/>
              <a:t>Troisième niveau</a:t>
            </a:r>
          </a:p>
          <a:p>
            <a:pPr lvl="3"/>
            <a:r>
              <a:rPr lang="fr-FR" altLang="de-DE"/>
              <a:t>Quatrième niveau</a:t>
            </a:r>
          </a:p>
          <a:p>
            <a:pPr lvl="4"/>
            <a:r>
              <a:rPr lang="fr-FR" altLang="de-DE"/>
              <a:t>Cinquième niveau</a:t>
            </a:r>
          </a:p>
        </p:txBody>
      </p:sp>
      <p:sp>
        <p:nvSpPr>
          <p:cNvPr id="9318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charset="0"/>
              </a:defRPr>
            </a:lvl1pPr>
          </a:lstStyle>
          <a:p>
            <a:pPr>
              <a:defRPr/>
            </a:pPr>
            <a:fld id="{6BC62360-D242-4820-937E-7AABDFBAD2AF}" type="datetime1">
              <a:rPr lang="fr-FR" smtClean="0"/>
              <a:t>04/02/2018</a:t>
            </a:fld>
            <a:endParaRPr lang="fr-FR"/>
          </a:p>
        </p:txBody>
      </p:sp>
      <p:sp>
        <p:nvSpPr>
          <p:cNvPr id="9318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r>
              <a:rPr lang="en-US"/>
              <a:t>M. Candelier Tokyo 01/02/18</a:t>
            </a:r>
            <a:endParaRPr lang="fr-FR"/>
          </a:p>
        </p:txBody>
      </p:sp>
      <p:sp>
        <p:nvSpPr>
          <p:cNvPr id="9319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CA41811E-9EFE-4850-941D-8786415DEFA6}" type="slidenum">
              <a:rPr lang="fr-FR"/>
              <a:pPr>
                <a:defRPr/>
              </a:pPr>
              <a:t>‹N°›</a:t>
            </a:fld>
            <a:endParaRPr lang="fr-FR"/>
          </a:p>
        </p:txBody>
      </p:sp>
      <p:pic>
        <p:nvPicPr>
          <p:cNvPr id="27655" name="Picture 7" descr="Fond_ppt"/>
          <p:cNvPicPr>
            <a:picLocks noChangeAspect="1" noChangeArrowheads="1"/>
          </p:cNvPicPr>
          <p:nvPr userDrawn="1"/>
        </p:nvPicPr>
        <p:blipFill>
          <a:blip r:embed="rId12"/>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 du masque</a:t>
            </a:r>
          </a:p>
        </p:txBody>
      </p:sp>
      <p:sp>
        <p:nvSpPr>
          <p:cNvPr id="389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de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318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a:defRPr/>
            </a:pPr>
            <a:fld id="{E4BA2FD9-5251-4A33-8CFC-D020A6E6A391}" type="datetime1">
              <a:rPr lang="fr-FR" smtClean="0"/>
              <a:t>04/02/2018</a:t>
            </a:fld>
            <a:endParaRPr lang="fr-FR"/>
          </a:p>
        </p:txBody>
      </p:sp>
      <p:sp>
        <p:nvSpPr>
          <p:cNvPr id="9318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r>
              <a:rPr lang="en-US"/>
              <a:t>M. Candelier Tokyo 01/02/18</a:t>
            </a:r>
            <a:endParaRPr lang="fr-FR"/>
          </a:p>
        </p:txBody>
      </p:sp>
      <p:sp>
        <p:nvSpPr>
          <p:cNvPr id="9319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defRPr>
            </a:lvl1pPr>
          </a:lstStyle>
          <a:p>
            <a:pPr>
              <a:defRPr/>
            </a:pPr>
            <a:fld id="{84FE3F33-43D5-4F15-9BCF-3969B16C8004}" type="slidenum">
              <a:rPr lang="fr-FR"/>
              <a:pPr>
                <a:defRPr/>
              </a:pPr>
              <a:t>‹N°›</a:t>
            </a:fld>
            <a:endParaRPr lang="fr-FR"/>
          </a:p>
        </p:txBody>
      </p:sp>
      <p:pic>
        <p:nvPicPr>
          <p:cNvPr id="38919" name="Picture 7" descr="Fond_ppt"/>
          <p:cNvPicPr>
            <a:picLocks noChangeAspect="1" noChangeArrowheads="1"/>
          </p:cNvPicPr>
          <p:nvPr userDrawn="1"/>
        </p:nvPicPr>
        <p:blipFill>
          <a:blip r:embed="rId14"/>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wmf"/><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comments" Target="../comments/commen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hyperlink" Target="http://carap.ecml.at/&#160;" TargetMode="Externa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45.jpeg"/><Relationship Id="rId5" Type="http://schemas.openxmlformats.org/officeDocument/2006/relationships/image" Target="../media/image43.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subTitle" idx="4294967295"/>
          </p:nvPr>
        </p:nvSpPr>
        <p:spPr>
          <a:xfrm>
            <a:off x="1371600" y="3886200"/>
            <a:ext cx="6400800" cy="1752600"/>
          </a:xfrm>
        </p:spPr>
        <p:txBody>
          <a:bodyPr/>
          <a:lstStyle/>
          <a:p>
            <a:pPr marL="0" indent="0" algn="ctr" eaLnBrk="1" hangingPunct="1">
              <a:buFontTx/>
              <a:buNone/>
            </a:pPr>
            <a:endParaRPr lang="fr-FR" dirty="0"/>
          </a:p>
        </p:txBody>
      </p:sp>
      <p:pic>
        <p:nvPicPr>
          <p:cNvPr id="53250" name="Picture 3"/>
          <p:cNvPicPr>
            <a:picLocks noGrp="1" noChangeAspect="1" noChangeArrowheads="1"/>
          </p:cNvPicPr>
          <p:nvPr>
            <p:ph type="ctrTitle" idx="4294967295"/>
          </p:nvPr>
        </p:nvPicPr>
        <p:blipFill>
          <a:blip r:embed="rId3"/>
          <a:srcRect/>
          <a:stretch>
            <a:fillRect/>
          </a:stretch>
        </p:blipFill>
        <p:spPr>
          <a:xfrm>
            <a:off x="0" y="0"/>
            <a:ext cx="9144000" cy="6858000"/>
          </a:xfrm>
        </p:spPr>
      </p:pic>
      <p:sp>
        <p:nvSpPr>
          <p:cNvPr id="146436" name="Text Box 5"/>
          <p:cNvSpPr txBox="1">
            <a:spLocks noChangeArrowheads="1"/>
          </p:cNvSpPr>
          <p:nvPr/>
        </p:nvSpPr>
        <p:spPr bwMode="auto">
          <a:xfrm rot="-1722214">
            <a:off x="1258888" y="1844675"/>
            <a:ext cx="3313112" cy="366713"/>
          </a:xfrm>
          <a:prstGeom prst="rect">
            <a:avLst/>
          </a:prstGeom>
          <a:noFill/>
          <a:ln w="9525">
            <a:noFill/>
            <a:miter lim="800000"/>
            <a:headEnd/>
            <a:tailEnd/>
          </a:ln>
        </p:spPr>
        <p:txBody>
          <a:bodyPr>
            <a:spAutoFit/>
          </a:bodyPr>
          <a:lstStyle/>
          <a:p>
            <a:pPr eaLnBrk="0" hangingPunct="0">
              <a:spcBef>
                <a:spcPct val="50000"/>
              </a:spcBef>
            </a:pPr>
            <a:endParaRPr lang="fr-FR" dirty="0"/>
          </a:p>
        </p:txBody>
      </p:sp>
      <p:sp>
        <p:nvSpPr>
          <p:cNvPr id="53252" name="Text Box 6"/>
          <p:cNvSpPr txBox="1">
            <a:spLocks noChangeArrowheads="1"/>
          </p:cNvSpPr>
          <p:nvPr/>
        </p:nvSpPr>
        <p:spPr bwMode="auto">
          <a:xfrm rot="-1722214">
            <a:off x="3059113" y="1700213"/>
            <a:ext cx="3313112" cy="366712"/>
          </a:xfrm>
          <a:prstGeom prst="rect">
            <a:avLst/>
          </a:prstGeom>
          <a:noFill/>
          <a:ln w="9525">
            <a:noFill/>
            <a:miter lim="800000"/>
            <a:headEnd/>
            <a:tailEnd/>
          </a:ln>
        </p:spPr>
        <p:txBody>
          <a:bodyPr>
            <a:spAutoFit/>
          </a:bodyPr>
          <a:lstStyle/>
          <a:p>
            <a:pPr eaLnBrk="0" hangingPunct="0">
              <a:spcBef>
                <a:spcPct val="50000"/>
              </a:spcBef>
            </a:pPr>
            <a:endParaRPr lang="fr-FR" dirty="0"/>
          </a:p>
        </p:txBody>
      </p:sp>
      <p:sp>
        <p:nvSpPr>
          <p:cNvPr id="146439" name="Text Box 8"/>
          <p:cNvSpPr txBox="1">
            <a:spLocks noChangeArrowheads="1"/>
          </p:cNvSpPr>
          <p:nvPr/>
        </p:nvSpPr>
        <p:spPr bwMode="auto">
          <a:xfrm>
            <a:off x="0" y="5157788"/>
            <a:ext cx="9144000" cy="1063625"/>
          </a:xfrm>
          <a:prstGeom prst="rect">
            <a:avLst/>
          </a:prstGeom>
          <a:gradFill rotWithShape="1">
            <a:gsLst>
              <a:gs pos="0">
                <a:schemeClr val="tx1">
                  <a:gamma/>
                  <a:tint val="22353"/>
                  <a:invGamma/>
                </a:schemeClr>
              </a:gs>
              <a:gs pos="100000">
                <a:schemeClr val="tx1">
                  <a:alpha val="41000"/>
                </a:schemeClr>
              </a:gs>
            </a:gsLst>
            <a:lin ang="5400000" scaled="1"/>
          </a:gradFill>
          <a:ln w="9525">
            <a:noFill/>
            <a:miter lim="800000"/>
            <a:headEnd/>
            <a:tailEnd/>
          </a:ln>
          <a:effectLst/>
        </p:spPr>
        <p:txBody>
          <a:bodyPr/>
          <a:lstStyle/>
          <a:p>
            <a:pPr algn="ctr" eaLnBrk="0" hangingPunct="0">
              <a:defRPr/>
            </a:pPr>
            <a:endParaRPr lang="fr-FR" sz="3600" b="1" dirty="0">
              <a:solidFill>
                <a:srgbClr val="000066"/>
              </a:solidFill>
            </a:endParaRPr>
          </a:p>
          <a:p>
            <a:pPr algn="ctr" eaLnBrk="0" hangingPunct="0">
              <a:defRPr/>
            </a:pPr>
            <a:endParaRPr lang="fr-FR" sz="3600" b="1" dirty="0">
              <a:solidFill>
                <a:srgbClr val="000066"/>
              </a:solidFill>
            </a:endParaRPr>
          </a:p>
        </p:txBody>
      </p:sp>
      <p:sp>
        <p:nvSpPr>
          <p:cNvPr id="146440" name="Text Box 8"/>
          <p:cNvSpPr txBox="1">
            <a:spLocks noChangeArrowheads="1"/>
          </p:cNvSpPr>
          <p:nvPr/>
        </p:nvSpPr>
        <p:spPr bwMode="auto">
          <a:xfrm>
            <a:off x="0" y="5229225"/>
            <a:ext cx="9144000" cy="830997"/>
          </a:xfrm>
          <a:prstGeom prst="rect">
            <a:avLst/>
          </a:prstGeom>
          <a:noFill/>
          <a:ln w="9525">
            <a:noFill/>
            <a:miter lim="800000"/>
            <a:headEnd/>
            <a:tailEnd/>
          </a:ln>
        </p:spPr>
        <p:txBody>
          <a:bodyPr>
            <a:spAutoFit/>
          </a:bodyPr>
          <a:lstStyle/>
          <a:p>
            <a:pPr algn="ctr" eaLnBrk="0" hangingPunct="0">
              <a:spcBef>
                <a:spcPct val="50000"/>
              </a:spcBef>
            </a:pPr>
            <a:r>
              <a:rPr lang="en-US" sz="2400" b="1" i="1" dirty="0">
                <a:solidFill>
                  <a:srgbClr val="000066"/>
                </a:solidFill>
              </a:rPr>
              <a:t>Linguistic competence and language education: </a:t>
            </a:r>
            <a:br>
              <a:rPr lang="en-US" sz="2400" b="1" i="1" dirty="0">
                <a:solidFill>
                  <a:srgbClr val="000066"/>
                </a:solidFill>
              </a:rPr>
            </a:br>
            <a:r>
              <a:rPr lang="en-US" sz="2400" b="1" i="1" dirty="0">
                <a:solidFill>
                  <a:srgbClr val="000066"/>
                </a:solidFill>
              </a:rPr>
              <a:t>an integrative view and some instruments</a:t>
            </a:r>
            <a:endParaRPr lang="fr-FR" sz="3200" b="1" dirty="0">
              <a:solidFill>
                <a:srgbClr val="000066"/>
              </a:solidFill>
              <a:latin typeface="Arial Narrow" pitchFamily="34" charset="0"/>
            </a:endParaRPr>
          </a:p>
        </p:txBody>
      </p:sp>
      <p:pic>
        <p:nvPicPr>
          <p:cNvPr id="53258" name="Picture 18" descr="logo-ECML230512"/>
          <p:cNvPicPr>
            <a:picLocks noChangeAspect="1" noChangeArrowheads="1"/>
          </p:cNvPicPr>
          <p:nvPr/>
        </p:nvPicPr>
        <p:blipFill>
          <a:blip r:embed="rId4"/>
          <a:srcRect/>
          <a:stretch>
            <a:fillRect/>
          </a:stretch>
        </p:blipFill>
        <p:spPr bwMode="auto">
          <a:xfrm>
            <a:off x="3174614" y="11896"/>
            <a:ext cx="3527425" cy="1125538"/>
          </a:xfrm>
          <a:prstGeom prst="rect">
            <a:avLst/>
          </a:prstGeom>
          <a:solidFill>
            <a:schemeClr val="bg1"/>
          </a:solidFill>
          <a:ln w="9525">
            <a:noFill/>
            <a:miter lim="800000"/>
            <a:headEnd/>
            <a:tailEnd/>
          </a:ln>
        </p:spPr>
      </p:pic>
      <p:grpSp>
        <p:nvGrpSpPr>
          <p:cNvPr id="53259" name="Group 16"/>
          <p:cNvGrpSpPr>
            <a:grpSpLocks/>
          </p:cNvGrpSpPr>
          <p:nvPr/>
        </p:nvGrpSpPr>
        <p:grpSpPr bwMode="auto">
          <a:xfrm>
            <a:off x="34925" y="6165850"/>
            <a:ext cx="9144000" cy="692150"/>
            <a:chOff x="0" y="3748"/>
            <a:chExt cx="5760" cy="572"/>
          </a:xfrm>
        </p:grpSpPr>
        <p:sp>
          <p:nvSpPr>
            <p:cNvPr id="53264" name="Rectangle 9"/>
            <p:cNvSpPr>
              <a:spLocks noChangeArrowheads="1"/>
            </p:cNvSpPr>
            <p:nvPr/>
          </p:nvSpPr>
          <p:spPr bwMode="auto">
            <a:xfrm>
              <a:off x="0" y="3748"/>
              <a:ext cx="5760" cy="572"/>
            </a:xfrm>
            <a:prstGeom prst="rect">
              <a:avLst/>
            </a:prstGeom>
            <a:solidFill>
              <a:srgbClr val="94C662"/>
            </a:solidFill>
            <a:ln w="9525">
              <a:noFill/>
              <a:miter lim="800000"/>
              <a:headEnd/>
              <a:tailEnd/>
            </a:ln>
          </p:spPr>
          <p:txBody>
            <a:bodyPr wrap="none" anchor="ctr"/>
            <a:lstStyle/>
            <a:p>
              <a:pPr defTabSz="449263">
                <a:lnSpc>
                  <a:spcPct val="74000"/>
                </a:lnSpc>
                <a:buClr>
                  <a:srgbClr val="000000"/>
                </a:buClr>
                <a:buSzPct val="100000"/>
                <a:buFont typeface="Times New Roman" pitchFamily="18" charset="0"/>
                <a:buNone/>
              </a:pPr>
              <a:endParaRPr lang="fr-FR" sz="2400" dirty="0">
                <a:solidFill>
                  <a:srgbClr val="FFFFFF"/>
                </a:solidFill>
              </a:endParaRPr>
            </a:p>
          </p:txBody>
        </p:sp>
        <p:pic>
          <p:nvPicPr>
            <p:cNvPr id="53265" name="Picture 8" descr="logo-carap_Def_22-06"/>
            <p:cNvPicPr>
              <a:picLocks noChangeAspect="1" noChangeArrowheads="1"/>
            </p:cNvPicPr>
            <p:nvPr/>
          </p:nvPicPr>
          <p:blipFill>
            <a:blip r:embed="rId5"/>
            <a:srcRect/>
            <a:stretch>
              <a:fillRect/>
            </a:stretch>
          </p:blipFill>
          <p:spPr bwMode="auto">
            <a:xfrm>
              <a:off x="204" y="3799"/>
              <a:ext cx="1543" cy="479"/>
            </a:xfrm>
            <a:prstGeom prst="rect">
              <a:avLst/>
            </a:prstGeom>
            <a:gradFill rotWithShape="1">
              <a:gsLst>
                <a:gs pos="0">
                  <a:srgbClr val="FFFFCC">
                    <a:alpha val="34000"/>
                  </a:srgbClr>
                </a:gs>
                <a:gs pos="100000">
                  <a:srgbClr val="292921"/>
                </a:gs>
              </a:gsLst>
              <a:lin ang="0" scaled="1"/>
            </a:gradFill>
            <a:ln w="9525">
              <a:noFill/>
              <a:miter lim="800000"/>
              <a:headEnd/>
              <a:tailEnd/>
            </a:ln>
          </p:spPr>
        </p:pic>
        <p:pic>
          <p:nvPicPr>
            <p:cNvPr id="53266" name="Picture 13"/>
            <p:cNvPicPr>
              <a:picLocks noChangeAspect="1" noChangeArrowheads="1"/>
            </p:cNvPicPr>
            <p:nvPr/>
          </p:nvPicPr>
          <p:blipFill>
            <a:blip r:embed="rId6"/>
            <a:srcRect/>
            <a:stretch>
              <a:fillRect/>
            </a:stretch>
          </p:blipFill>
          <p:spPr bwMode="auto">
            <a:xfrm>
              <a:off x="1973" y="3748"/>
              <a:ext cx="3787" cy="572"/>
            </a:xfrm>
            <a:prstGeom prst="rect">
              <a:avLst/>
            </a:prstGeom>
            <a:noFill/>
            <a:ln w="9525">
              <a:noFill/>
              <a:miter lim="800000"/>
              <a:headEnd/>
              <a:tailEnd/>
            </a:ln>
          </p:spPr>
        </p:pic>
      </p:grpSp>
      <p:sp>
        <p:nvSpPr>
          <p:cNvPr id="18" name="Text Box 7"/>
          <p:cNvSpPr txBox="1">
            <a:spLocks noChangeArrowheads="1"/>
          </p:cNvSpPr>
          <p:nvPr/>
        </p:nvSpPr>
        <p:spPr bwMode="auto">
          <a:xfrm rot="2843847">
            <a:off x="6228557" y="932123"/>
            <a:ext cx="2879725" cy="1066800"/>
          </a:xfrm>
          <a:prstGeom prst="rect">
            <a:avLst/>
          </a:prstGeom>
          <a:noFill/>
          <a:ln w="9525">
            <a:noFill/>
            <a:miter lim="800000"/>
            <a:headEnd/>
            <a:tailEnd/>
          </a:ln>
        </p:spPr>
        <p:txBody>
          <a:bodyPr>
            <a:spAutoFit/>
          </a:bodyPr>
          <a:lstStyle/>
          <a:p>
            <a:pPr algn="ctr" eaLnBrk="0" hangingPunct="0">
              <a:spcBef>
                <a:spcPct val="50000"/>
              </a:spcBef>
            </a:pPr>
            <a:r>
              <a:rPr lang="fr-FR" sz="3200" b="1" dirty="0">
                <a:solidFill>
                  <a:srgbClr val="990033"/>
                </a:solidFill>
              </a:rPr>
              <a:t>Michel Candelier</a:t>
            </a:r>
          </a:p>
        </p:txBody>
      </p:sp>
      <p:grpSp>
        <p:nvGrpSpPr>
          <p:cNvPr id="3" name="Groupe 2"/>
          <p:cNvGrpSpPr/>
          <p:nvPr/>
        </p:nvGrpSpPr>
        <p:grpSpPr>
          <a:xfrm>
            <a:off x="4787901" y="2707812"/>
            <a:ext cx="2808289" cy="1017198"/>
            <a:chOff x="4787901" y="2707812"/>
            <a:chExt cx="2808289" cy="1017198"/>
          </a:xfrm>
        </p:grpSpPr>
        <p:sp>
          <p:nvSpPr>
            <p:cNvPr id="53267" name="AutoShape 15"/>
            <p:cNvSpPr>
              <a:spLocks noChangeArrowheads="1"/>
            </p:cNvSpPr>
            <p:nvPr/>
          </p:nvSpPr>
          <p:spPr bwMode="auto">
            <a:xfrm>
              <a:off x="4787901" y="2707812"/>
              <a:ext cx="2808289" cy="1017198"/>
            </a:xfrm>
            <a:prstGeom prst="wedgeRoundRectCallout">
              <a:avLst>
                <a:gd name="adj1" fmla="val 29139"/>
                <a:gd name="adj2" fmla="val -94852"/>
                <a:gd name="adj3" fmla="val 16667"/>
              </a:avLst>
            </a:prstGeom>
            <a:solidFill>
              <a:srgbClr val="FECCCC"/>
            </a:solidFill>
            <a:ln w="9360">
              <a:solidFill>
                <a:srgbClr val="000000"/>
              </a:solidFill>
              <a:miter lim="800000"/>
              <a:headEnd/>
              <a:tailEnd/>
            </a:ln>
          </p:spPr>
          <p:txBody>
            <a:bodyPr wrap="none" anchor="ctr"/>
            <a:lstStyle/>
            <a:p>
              <a:endParaRPr lang="fr-FR" dirty="0"/>
            </a:p>
          </p:txBody>
        </p:sp>
        <p:pic>
          <p:nvPicPr>
            <p:cNvPr id="2" name="Image 1"/>
            <p:cNvPicPr>
              <a:picLocks noChangeAspect="1"/>
            </p:cNvPicPr>
            <p:nvPr/>
          </p:nvPicPr>
          <p:blipFill>
            <a:blip r:embed="rId7"/>
            <a:stretch>
              <a:fillRect/>
            </a:stretch>
          </p:blipFill>
          <p:spPr>
            <a:xfrm>
              <a:off x="4992694" y="2830903"/>
              <a:ext cx="2398704" cy="740509"/>
            </a:xfrm>
            <a:prstGeom prst="rect">
              <a:avLst/>
            </a:prstGeom>
          </p:spPr>
        </p:pic>
      </p:grpSp>
      <p:sp>
        <p:nvSpPr>
          <p:cNvPr id="5" name="Espace réservé du numéro de diapositive 4"/>
          <p:cNvSpPr>
            <a:spLocks noGrp="1"/>
          </p:cNvSpPr>
          <p:nvPr>
            <p:ph type="sldNum" sz="quarter" idx="12"/>
          </p:nvPr>
        </p:nvSpPr>
        <p:spPr/>
        <p:txBody>
          <a:bodyPr/>
          <a:lstStyle/>
          <a:p>
            <a:pPr>
              <a:defRPr/>
            </a:pPr>
            <a:fld id="{98A05B4A-660E-4FF3-A4DF-D00CCA8BA4B2}" type="slidenum">
              <a:rPr lang="fr-FR" smtClean="0"/>
              <a:pPr>
                <a:defRPr/>
              </a:pPr>
              <a:t>1</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1000"/>
                                        <p:tgtEl>
                                          <p:spTgt spid="3"/>
                                        </p:tgtEl>
                                      </p:cBhvr>
                                    </p:animEffect>
                                  </p:childTnLst>
                                </p:cTn>
                              </p:par>
                            </p:childTnLst>
                          </p:cTn>
                        </p:par>
                        <p:par>
                          <p:cTn id="12" fill="hold">
                            <p:stCondLst>
                              <p:cond delay="1500"/>
                            </p:stCondLst>
                            <p:childTnLst>
                              <p:par>
                                <p:cTn id="13" presetID="22" presetClass="entr" presetSubtype="8" fill="hold" grpId="0" nodeType="afterEffect">
                                  <p:stCondLst>
                                    <p:cond delay="500"/>
                                  </p:stCondLst>
                                  <p:childTnLst>
                                    <p:set>
                                      <p:cBhvr>
                                        <p:cTn id="14" dur="1" fill="hold">
                                          <p:stCondLst>
                                            <p:cond delay="0"/>
                                          </p:stCondLst>
                                        </p:cTn>
                                        <p:tgtEl>
                                          <p:spTgt spid="146440"/>
                                        </p:tgtEl>
                                        <p:attrNameLst>
                                          <p:attrName>style.visibility</p:attrName>
                                        </p:attrNameLst>
                                      </p:cBhvr>
                                      <p:to>
                                        <p:strVal val="visible"/>
                                      </p:to>
                                    </p:set>
                                    <p:animEffect transition="in" filter="wipe(left)">
                                      <p:cBhvr>
                                        <p:cTn id="15" dur="2000"/>
                                        <p:tgtEl>
                                          <p:spTgt spid="146440"/>
                                        </p:tgtEl>
                                      </p:cBhvr>
                                    </p:animEffect>
                                  </p:childTnLst>
                                </p:cTn>
                              </p:par>
                            </p:childTnLst>
                          </p:cTn>
                        </p:par>
                        <p:par>
                          <p:cTn id="16" fill="hold">
                            <p:stCondLst>
                              <p:cond delay="4000"/>
                            </p:stCondLst>
                            <p:childTnLst>
                              <p:par>
                                <p:cTn id="17" presetID="22" presetClass="entr" presetSubtype="1" fill="hold" grpId="0" nodeType="afterEffect" nodePh="1">
                                  <p:stCondLst>
                                    <p:cond delay="500"/>
                                  </p:stCondLst>
                                  <p:endCondLst>
                                    <p:cond evt="begin" delay="0">
                                      <p:tn val="17"/>
                                    </p:cond>
                                  </p:endCondLst>
                                  <p:childTnLst>
                                    <p:set>
                                      <p:cBhvr>
                                        <p:cTn id="18" dur="1" fill="hold">
                                          <p:stCondLst>
                                            <p:cond delay="0"/>
                                          </p:stCondLst>
                                        </p:cTn>
                                        <p:tgtEl>
                                          <p:spTgt spid="146436"/>
                                        </p:tgtEl>
                                        <p:attrNameLst>
                                          <p:attrName>style.visibility</p:attrName>
                                        </p:attrNameLst>
                                      </p:cBhvr>
                                      <p:to>
                                        <p:strVal val="visible"/>
                                      </p:to>
                                    </p:set>
                                    <p:animEffect transition="in" filter="wipe(up)">
                                      <p:cBhvr>
                                        <p:cTn id="19" dur="1000"/>
                                        <p:tgtEl>
                                          <p:spTgt spid="146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6" grpId="0"/>
      <p:bldP spid="146440"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extLst>
              <p:ext uri="{D42A27DB-BD31-4B8C-83A1-F6EECF244321}">
                <p14:modId xmlns:p14="http://schemas.microsoft.com/office/powerpoint/2010/main" val="4229475780"/>
              </p:ext>
            </p:extLst>
          </p:nvPr>
        </p:nvGraphicFramePr>
        <p:xfrm>
          <a:off x="467544" y="476672"/>
          <a:ext cx="8136904" cy="6192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space réservé du pied de page 2"/>
          <p:cNvSpPr>
            <a:spLocks noGrp="1"/>
          </p:cNvSpPr>
          <p:nvPr>
            <p:ph type="ftr" sz="quarter" idx="11"/>
          </p:nvPr>
        </p:nvSpPr>
        <p:spPr/>
        <p:txBody>
          <a:bodyPr/>
          <a:lstStyle/>
          <a:p>
            <a:pPr>
              <a:defRPr/>
            </a:pPr>
            <a:r>
              <a:rPr lang="en-US"/>
              <a:t>M. Candelier Tokyo 01/02/18</a:t>
            </a:r>
            <a:endParaRPr lang="fr-FR"/>
          </a:p>
        </p:txBody>
      </p:sp>
      <p:sp>
        <p:nvSpPr>
          <p:cNvPr id="4" name="Espace réservé du numéro de diapositive 3"/>
          <p:cNvSpPr>
            <a:spLocks noGrp="1"/>
          </p:cNvSpPr>
          <p:nvPr>
            <p:ph type="sldNum" sz="quarter" idx="12"/>
          </p:nvPr>
        </p:nvSpPr>
        <p:spPr/>
        <p:txBody>
          <a:bodyPr/>
          <a:lstStyle/>
          <a:p>
            <a:pPr>
              <a:defRPr/>
            </a:pPr>
            <a:fld id="{98A05B4A-660E-4FF3-A4DF-D00CCA8BA4B2}" type="slidenum">
              <a:rPr lang="fr-FR" smtClean="0"/>
              <a:pPr>
                <a:defRPr/>
              </a:pPr>
              <a:t>10</a:t>
            </a:fld>
            <a:endParaRPr lang="fr-FR"/>
          </a:p>
        </p:txBody>
      </p:sp>
    </p:spTree>
    <p:extLst>
      <p:ext uri="{BB962C8B-B14F-4D97-AF65-F5344CB8AC3E}">
        <p14:creationId xmlns:p14="http://schemas.microsoft.com/office/powerpoint/2010/main" val="12276388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extLst>
              <p:ext uri="{D42A27DB-BD31-4B8C-83A1-F6EECF244321}">
                <p14:modId xmlns:p14="http://schemas.microsoft.com/office/powerpoint/2010/main" val="1735700645"/>
              </p:ext>
            </p:extLst>
          </p:nvPr>
        </p:nvGraphicFramePr>
        <p:xfrm>
          <a:off x="251520" y="188640"/>
          <a:ext cx="8568952" cy="6669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numéro de diapositive 3"/>
          <p:cNvSpPr>
            <a:spLocks noGrp="1"/>
          </p:cNvSpPr>
          <p:nvPr>
            <p:ph type="sldNum" sz="quarter" idx="12"/>
          </p:nvPr>
        </p:nvSpPr>
        <p:spPr/>
        <p:txBody>
          <a:bodyPr/>
          <a:lstStyle/>
          <a:p>
            <a:pPr>
              <a:defRPr/>
            </a:pPr>
            <a:fld id="{98A05B4A-660E-4FF3-A4DF-D00CCA8BA4B2}" type="slidenum">
              <a:rPr lang="fr-FR" smtClean="0"/>
              <a:pPr>
                <a:defRPr/>
              </a:pPr>
              <a:t>11</a:t>
            </a:fld>
            <a:endParaRPr lang="fr-FR"/>
          </a:p>
        </p:txBody>
      </p:sp>
      <p:sp>
        <p:nvSpPr>
          <p:cNvPr id="5" name="ZoneTexte 4"/>
          <p:cNvSpPr txBox="1"/>
          <p:nvPr/>
        </p:nvSpPr>
        <p:spPr>
          <a:xfrm>
            <a:off x="251520" y="1220559"/>
            <a:ext cx="8598413" cy="1569660"/>
          </a:xfrm>
          <a:prstGeom prst="rect">
            <a:avLst/>
          </a:prstGeom>
          <a:solidFill>
            <a:srgbClr val="FDFFE5">
              <a:alpha val="89804"/>
            </a:srgbClr>
          </a:solidFill>
          <a:ln>
            <a:solidFill>
              <a:schemeClr val="tx1"/>
            </a:solidFill>
          </a:ln>
        </p:spPr>
        <p:txBody>
          <a:bodyPr wrap="square" rtlCol="0">
            <a:spAutoFit/>
          </a:bodyPr>
          <a:lstStyle/>
          <a:p>
            <a:r>
              <a:rPr lang="en-US" sz="2400" b="1" dirty="0"/>
              <a:t>The construction of any further individual language system must be carried out in conjunction with existing individual language systems. This is exactly what we called “the integrative way”</a:t>
            </a:r>
          </a:p>
        </p:txBody>
      </p:sp>
    </p:spTree>
    <p:extLst>
      <p:ext uri="{BB962C8B-B14F-4D97-AF65-F5344CB8AC3E}">
        <p14:creationId xmlns:p14="http://schemas.microsoft.com/office/powerpoint/2010/main" val="248751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9215" name="Group 79"/>
          <p:cNvGraphicFramePr>
            <a:graphicFrameLocks noGrp="1"/>
          </p:cNvGraphicFramePr>
          <p:nvPr>
            <p:extLst>
              <p:ext uri="{D42A27DB-BD31-4B8C-83A1-F6EECF244321}">
                <p14:modId xmlns:p14="http://schemas.microsoft.com/office/powerpoint/2010/main" val="3843458888"/>
              </p:ext>
            </p:extLst>
          </p:nvPr>
        </p:nvGraphicFramePr>
        <p:xfrm>
          <a:off x="179388" y="4265911"/>
          <a:ext cx="4056062" cy="1079500"/>
        </p:xfrm>
        <a:graphic>
          <a:graphicData uri="http://schemas.openxmlformats.org/drawingml/2006/table">
            <a:tbl>
              <a:tblPr/>
              <a:tblGrid>
                <a:gridCol w="4056062">
                  <a:extLst>
                    <a:ext uri="{9D8B030D-6E8A-4147-A177-3AD203B41FA5}">
                      <a16:colId xmlns:a16="http://schemas.microsoft.com/office/drawing/2014/main" xmlns="" val="20000"/>
                    </a:ext>
                  </a:extLst>
                </a:gridCol>
              </a:tblGrid>
              <a:tr h="5492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altLang="fr-FR" sz="2800" b="0" i="0" u="none" strike="noStrike" cap="none" normalizeH="0" baseline="0" dirty="0">
                          <a:ln>
                            <a:noFill/>
                          </a:ln>
                          <a:solidFill>
                            <a:schemeClr val="tx1"/>
                          </a:solidFill>
                          <a:effectLst/>
                          <a:latin typeface="Arial" panose="020B0604020202020204" pitchFamily="34" charset="0"/>
                        </a:rPr>
                        <a:t>I have </a:t>
                      </a:r>
                      <a:r>
                        <a:rPr kumimoji="0" lang="fr-FR" altLang="fr-FR" sz="2800" b="0" i="0" u="none" strike="noStrike" cap="none" normalizeH="0" baseline="0" dirty="0" err="1">
                          <a:ln>
                            <a:noFill/>
                          </a:ln>
                          <a:solidFill>
                            <a:schemeClr val="tx1"/>
                          </a:solidFill>
                          <a:effectLst/>
                          <a:latin typeface="Arial" panose="020B0604020202020204" pitchFamily="34" charset="0"/>
                        </a:rPr>
                        <a:t>bought</a:t>
                      </a:r>
                      <a:r>
                        <a:rPr kumimoji="0" lang="fr-FR" altLang="fr-FR" sz="2800" b="0" i="0" u="none" strike="noStrike" cap="none" normalizeH="0" baseline="0" dirty="0">
                          <a:ln>
                            <a:noFill/>
                          </a:ln>
                          <a:solidFill>
                            <a:schemeClr val="tx1"/>
                          </a:solidFill>
                          <a:effectLst/>
                          <a:latin typeface="Arial" panose="020B0604020202020204" pitchFamily="34" charset="0"/>
                        </a:rPr>
                        <a:t> a book</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FFC"/>
                    </a:solidFill>
                  </a:tcPr>
                </a:tc>
                <a:extLst>
                  <a:ext uri="{0D108BD9-81ED-4DB2-BD59-A6C34878D82A}">
                    <a16:rowId xmlns:a16="http://schemas.microsoft.com/office/drawing/2014/main" xmlns="" val="10000"/>
                  </a:ext>
                </a:extLst>
              </a:tr>
              <a:tr h="5302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altLang="fr-FR" sz="2800" b="0" i="0" u="none" strike="noStrike" cap="none" normalizeH="0" baseline="0" dirty="0">
                          <a:ln>
                            <a:noFill/>
                          </a:ln>
                          <a:solidFill>
                            <a:schemeClr val="tx1"/>
                          </a:solidFill>
                          <a:effectLst/>
                          <a:latin typeface="Arial" panose="020B0604020202020204" pitchFamily="34" charset="0"/>
                        </a:rPr>
                        <a:t>I have </a:t>
                      </a:r>
                      <a:r>
                        <a:rPr kumimoji="0" lang="fr-FR" altLang="fr-FR" sz="2800" b="0" i="0" u="none" strike="noStrike" cap="none" normalizeH="0" baseline="0" dirty="0" err="1">
                          <a:ln>
                            <a:noFill/>
                          </a:ln>
                          <a:solidFill>
                            <a:schemeClr val="tx1"/>
                          </a:solidFill>
                          <a:effectLst/>
                          <a:latin typeface="Arial" panose="020B0604020202020204" pitchFamily="34" charset="0"/>
                        </a:rPr>
                        <a:t>bought</a:t>
                      </a:r>
                      <a:r>
                        <a:rPr kumimoji="0" lang="fr-FR" altLang="fr-FR" sz="2800" b="0" i="0" u="none" strike="noStrike" cap="none" normalizeH="0" baseline="0" dirty="0">
                          <a:ln>
                            <a:noFill/>
                          </a:ln>
                          <a:solidFill>
                            <a:schemeClr val="tx1"/>
                          </a:solidFill>
                          <a:effectLst/>
                          <a:latin typeface="Arial" panose="020B0604020202020204" pitchFamily="34" charset="0"/>
                        </a:rPr>
                        <a:t> one book</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FFC"/>
                    </a:solidFill>
                  </a:tcPr>
                </a:tc>
                <a:extLst>
                  <a:ext uri="{0D108BD9-81ED-4DB2-BD59-A6C34878D82A}">
                    <a16:rowId xmlns:a16="http://schemas.microsoft.com/office/drawing/2014/main" xmlns="" val="10001"/>
                  </a:ext>
                </a:extLst>
              </a:tr>
            </a:tbl>
          </a:graphicData>
        </a:graphic>
      </p:graphicFrame>
      <p:sp>
        <p:nvSpPr>
          <p:cNvPr id="11" name="Rectangle 5"/>
          <p:cNvSpPr>
            <a:spLocks noChangeArrowheads="1"/>
          </p:cNvSpPr>
          <p:nvPr/>
        </p:nvSpPr>
        <p:spPr bwMode="auto">
          <a:xfrm>
            <a:off x="0" y="-2738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400" b="1" dirty="0">
                <a:solidFill>
                  <a:srgbClr val="800000"/>
                </a:solidFill>
                <a:latin typeface="Times New Roman" pitchFamily="18" charset="0"/>
                <a:cs typeface="DejaVu Sans" pitchFamily="34" charset="0"/>
              </a:rPr>
              <a:t>First concrete examples</a:t>
            </a:r>
          </a:p>
        </p:txBody>
      </p:sp>
      <p:sp>
        <p:nvSpPr>
          <p:cNvPr id="12" name="ZoneTexte 11"/>
          <p:cNvSpPr txBox="1"/>
          <p:nvPr/>
        </p:nvSpPr>
        <p:spPr>
          <a:xfrm>
            <a:off x="251520" y="5877272"/>
            <a:ext cx="8598413" cy="830997"/>
          </a:xfrm>
          <a:prstGeom prst="rect">
            <a:avLst/>
          </a:prstGeom>
          <a:solidFill>
            <a:srgbClr val="FDFFE5">
              <a:alpha val="54902"/>
            </a:srgbClr>
          </a:solidFill>
          <a:ln>
            <a:solidFill>
              <a:schemeClr val="tx1"/>
            </a:solidFill>
          </a:ln>
        </p:spPr>
        <p:txBody>
          <a:bodyPr wrap="square" rtlCol="0">
            <a:spAutoFit/>
          </a:bodyPr>
          <a:lstStyle/>
          <a:p>
            <a:r>
              <a:rPr lang="en-US" sz="2400" b="1" dirty="0"/>
              <a:t>Taken from  </a:t>
            </a:r>
            <a:r>
              <a:rPr lang="fr-FR" sz="2400" b="1" dirty="0" err="1"/>
              <a:t>Cuet</a:t>
            </a:r>
            <a:r>
              <a:rPr lang="fr-FR" sz="2400" b="1" dirty="0"/>
              <a:t> C., Li Z., </a:t>
            </a:r>
            <a:r>
              <a:rPr lang="fr-FR" sz="2400" b="1" dirty="0" err="1"/>
              <a:t>Marguerie</a:t>
            </a:r>
            <a:r>
              <a:rPr lang="fr-FR" sz="2400" b="1" dirty="0"/>
              <a:t> A., 2008. Français, communication et pratique. (French for </a:t>
            </a:r>
            <a:r>
              <a:rPr lang="fr-FR" sz="2400" b="1" dirty="0" err="1"/>
              <a:t>Chinese</a:t>
            </a:r>
            <a:r>
              <a:rPr lang="fr-FR" sz="2400" b="1" dirty="0"/>
              <a:t> </a:t>
            </a:r>
            <a:r>
              <a:rPr lang="fr-FR" sz="2400" b="1" dirty="0" err="1"/>
              <a:t>students</a:t>
            </a:r>
            <a:r>
              <a:rPr lang="fr-FR" sz="2400" b="1" dirty="0"/>
              <a:t>)</a:t>
            </a:r>
            <a:endParaRPr lang="en-US" sz="2400" b="1" dirty="0"/>
          </a:p>
        </p:txBody>
      </p:sp>
      <p:grpSp>
        <p:nvGrpSpPr>
          <p:cNvPr id="6" name="Groupe 5"/>
          <p:cNvGrpSpPr/>
          <p:nvPr/>
        </p:nvGrpSpPr>
        <p:grpSpPr>
          <a:xfrm>
            <a:off x="950276" y="1269652"/>
            <a:ext cx="7200900" cy="2090070"/>
            <a:chOff x="971550" y="836712"/>
            <a:chExt cx="7200900" cy="2090070"/>
          </a:xfrm>
        </p:grpSpPr>
        <p:grpSp>
          <p:nvGrpSpPr>
            <p:cNvPr id="2" name="Groupe 1"/>
            <p:cNvGrpSpPr/>
            <p:nvPr/>
          </p:nvGrpSpPr>
          <p:grpSpPr>
            <a:xfrm>
              <a:off x="971550" y="836712"/>
              <a:ext cx="7200900" cy="2089150"/>
              <a:chOff x="971550" y="1313161"/>
              <a:chExt cx="7200900" cy="2089150"/>
            </a:xfrm>
          </p:grpSpPr>
          <p:sp>
            <p:nvSpPr>
              <p:cNvPr id="219205" name="Text Box 69"/>
              <p:cNvSpPr txBox="1">
                <a:spLocks noChangeArrowheads="1"/>
              </p:cNvSpPr>
              <p:nvPr/>
            </p:nvSpPr>
            <p:spPr bwMode="auto">
              <a:xfrm>
                <a:off x="971550" y="2178348"/>
                <a:ext cx="3600450" cy="1223963"/>
              </a:xfrm>
              <a:prstGeom prst="rect">
                <a:avLst/>
              </a:prstGeom>
              <a:solidFill>
                <a:srgbClr val="CCEFF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50000"/>
                  </a:spcBef>
                </a:pPr>
                <a:r>
                  <a:rPr lang="fr-FR" altLang="fr-FR" sz="2400" b="1" i="1"/>
                  <a:t>J’ai acheté un livre</a:t>
                </a:r>
              </a:p>
            </p:txBody>
          </p:sp>
          <p:sp>
            <p:nvSpPr>
              <p:cNvPr id="219206" name="Text Box 70"/>
              <p:cNvSpPr txBox="1">
                <a:spLocks noChangeArrowheads="1"/>
              </p:cNvSpPr>
              <p:nvPr/>
            </p:nvSpPr>
            <p:spPr bwMode="auto">
              <a:xfrm>
                <a:off x="971550" y="1313161"/>
                <a:ext cx="7200900" cy="830997"/>
              </a:xfrm>
              <a:prstGeom prst="rect">
                <a:avLst/>
              </a:prstGeom>
              <a:solidFill>
                <a:srgbClr val="CCEFF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dirty="0"/>
                  <a:t>A </a:t>
                </a:r>
                <a:r>
                  <a:rPr lang="fr-FR" altLang="fr-FR" sz="2400" b="1" dirty="0" err="1"/>
                  <a:t>specific</a:t>
                </a:r>
                <a:r>
                  <a:rPr lang="fr-FR" altLang="fr-FR" sz="2400" b="1" dirty="0"/>
                  <a:t> </a:t>
                </a:r>
                <a:r>
                  <a:rPr lang="fr-FR" altLang="fr-FR" sz="2400" b="1" dirty="0" err="1"/>
                  <a:t>difficulty</a:t>
                </a:r>
                <a:r>
                  <a:rPr lang="fr-FR" altLang="fr-FR" sz="2400" b="1" dirty="0"/>
                  <a:t> in French: the </a:t>
                </a:r>
                <a:r>
                  <a:rPr lang="fr-FR" altLang="fr-FR" sz="2400" b="1" dirty="0" err="1"/>
                  <a:t>two</a:t>
                </a:r>
                <a:r>
                  <a:rPr lang="fr-FR" altLang="fr-FR" sz="2400" b="1" dirty="0"/>
                  <a:t> </a:t>
                </a:r>
                <a:r>
                  <a:rPr lang="fr-FR" altLang="fr-FR" sz="2400" b="1" dirty="0" err="1"/>
                  <a:t>meanings</a:t>
                </a:r>
                <a:r>
                  <a:rPr lang="fr-FR" altLang="fr-FR" sz="2400" b="1" dirty="0"/>
                  <a:t> of « un »:</a:t>
                </a:r>
                <a:endParaRPr lang="fr-FR" altLang="fr-FR" dirty="0"/>
              </a:p>
            </p:txBody>
          </p:sp>
        </p:grpSp>
        <p:grpSp>
          <p:nvGrpSpPr>
            <p:cNvPr id="5" name="Groupe 4"/>
            <p:cNvGrpSpPr/>
            <p:nvPr/>
          </p:nvGrpSpPr>
          <p:grpSpPr>
            <a:xfrm>
              <a:off x="4592538" y="1701080"/>
              <a:ext cx="3579912" cy="1225702"/>
              <a:chOff x="4592538" y="1701080"/>
              <a:chExt cx="3579912" cy="1225702"/>
            </a:xfrm>
          </p:grpSpPr>
          <p:sp>
            <p:nvSpPr>
              <p:cNvPr id="4" name="Rectangle 3"/>
              <p:cNvSpPr/>
              <p:nvPr/>
            </p:nvSpPr>
            <p:spPr bwMode="auto">
              <a:xfrm>
                <a:off x="4592538" y="1701080"/>
                <a:ext cx="3579912" cy="648072"/>
              </a:xfrm>
              <a:prstGeom prst="rect">
                <a:avLst/>
              </a:prstGeom>
              <a:solidFill>
                <a:srgbClr val="D9EDE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lvl="0" eaLnBrk="0" hangingPunct="0">
                  <a:spcBef>
                    <a:spcPct val="20000"/>
                  </a:spcBef>
                </a:pPr>
                <a:r>
                  <a:rPr lang="fr-FR" altLang="fr-FR" sz="3200" b="1" dirty="0" err="1">
                    <a:latin typeface="Arial" panose="020B0604020202020204" pitchFamily="34" charset="0"/>
                  </a:rPr>
                  <a:t>我买了书</a:t>
                </a:r>
                <a:r>
                  <a:rPr lang="fr-FR" altLang="fr-FR" sz="3200" b="1" dirty="0">
                    <a:latin typeface="Arial" panose="020B0604020202020204" pitchFamily="34" charset="0"/>
                  </a:rPr>
                  <a:t>。</a:t>
                </a:r>
              </a:p>
            </p:txBody>
          </p:sp>
          <p:sp>
            <p:nvSpPr>
              <p:cNvPr id="16" name="Rectangle 15"/>
              <p:cNvSpPr/>
              <p:nvPr/>
            </p:nvSpPr>
            <p:spPr bwMode="auto">
              <a:xfrm>
                <a:off x="4592538" y="2324099"/>
                <a:ext cx="3579912" cy="602683"/>
              </a:xfrm>
              <a:prstGeom prst="rect">
                <a:avLst/>
              </a:prstGeom>
              <a:solidFill>
                <a:srgbClr val="D9EDE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lvl="0" eaLnBrk="0" hangingPunct="0">
                  <a:spcBef>
                    <a:spcPct val="20000"/>
                  </a:spcBef>
                </a:pPr>
                <a:r>
                  <a:rPr lang="zh-CN" altLang="fr-FR" sz="3200" b="1" dirty="0">
                    <a:latin typeface="Arial" panose="020B0604020202020204" pitchFamily="34" charset="0"/>
                  </a:rPr>
                  <a:t>我买了一本书。</a:t>
                </a:r>
              </a:p>
            </p:txBody>
          </p:sp>
        </p:grpSp>
      </p:grpSp>
      <p:sp>
        <p:nvSpPr>
          <p:cNvPr id="219219" name="Line 83"/>
          <p:cNvSpPr>
            <a:spLocks noChangeShapeType="1"/>
          </p:cNvSpPr>
          <p:nvPr/>
        </p:nvSpPr>
        <p:spPr bwMode="auto">
          <a:xfrm flipV="1">
            <a:off x="2627313" y="2394248"/>
            <a:ext cx="1944687" cy="1871663"/>
          </a:xfrm>
          <a:prstGeom prst="line">
            <a:avLst/>
          </a:prstGeom>
          <a:noFill/>
          <a:ln w="38100">
            <a:solidFill>
              <a:srgbClr val="CC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19220" name="Line 84"/>
          <p:cNvSpPr>
            <a:spLocks noChangeShapeType="1"/>
          </p:cNvSpPr>
          <p:nvPr/>
        </p:nvSpPr>
        <p:spPr bwMode="auto">
          <a:xfrm flipV="1">
            <a:off x="4284663" y="3329286"/>
            <a:ext cx="1944687" cy="1728787"/>
          </a:xfrm>
          <a:prstGeom prst="line">
            <a:avLst/>
          </a:prstGeom>
          <a:noFill/>
          <a:ln w="38100">
            <a:solidFill>
              <a:srgbClr val="CC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 name="Espace réservé du numéro de diapositive 6"/>
          <p:cNvSpPr>
            <a:spLocks noGrp="1"/>
          </p:cNvSpPr>
          <p:nvPr>
            <p:ph type="sldNum" sz="quarter" idx="12"/>
          </p:nvPr>
        </p:nvSpPr>
        <p:spPr/>
        <p:txBody>
          <a:bodyPr/>
          <a:lstStyle/>
          <a:p>
            <a:pPr>
              <a:defRPr/>
            </a:pPr>
            <a:fld id="{6B69BB13-F0CD-426C-A424-CB7D63C76302}" type="slidenum">
              <a:rPr lang="fr-FR" smtClean="0"/>
              <a:pPr>
                <a:defRPr/>
              </a:pPr>
              <a:t>12</a:t>
            </a:fld>
            <a:endParaRPr lang="fr-FR"/>
          </a:p>
        </p:txBody>
      </p:sp>
    </p:spTree>
    <p:extLst>
      <p:ext uri="{BB962C8B-B14F-4D97-AF65-F5344CB8AC3E}">
        <p14:creationId xmlns:p14="http://schemas.microsoft.com/office/powerpoint/2010/main" val="40931255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75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92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9219"/>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219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19219" grpId="0" animBg="1"/>
      <p:bldP spid="2192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0" y="1489646"/>
            <a:ext cx="9144000" cy="5251722"/>
          </a:xfrm>
          <a:solidFill>
            <a:srgbClr val="FDFFE5">
              <a:alpha val="54902"/>
            </a:srgbClr>
          </a:solidFill>
          <a:ln>
            <a:solidFill>
              <a:schemeClr val="tx1"/>
            </a:solidFill>
          </a:ln>
        </p:spPr>
        <p:txBody>
          <a:bodyPr>
            <a:noAutofit/>
          </a:bodyPr>
          <a:lstStyle/>
          <a:p>
            <a:pPr marL="0" indent="0">
              <a:buNone/>
            </a:pPr>
            <a:r>
              <a:rPr lang="fr-FR" altLang="ja-JP" sz="2800" b="1" dirty="0"/>
              <a:t>ETAT-NATION : DEFINITION DE L’UNESCO</a:t>
            </a:r>
          </a:p>
          <a:p>
            <a:pPr marL="0" indent="0">
              <a:buNone/>
            </a:pPr>
            <a:r>
              <a:rPr lang="fr-FR" altLang="ja-JP" sz="2800" b="1" dirty="0"/>
              <a:t>"L'Etat-nation est un domaine dans lequel les frontières culturelles se confondent aux frontières politiques. L'idéal de l'Etat-nation est que l'Etat incorpore les personnes d'un même socle ethnique et culturel. Cependant, la plupart des Etats sont polyethniques. Ainsi, l'Etat-nation "existerait si presque tous les membres d'une seule nation étaient organisés en un seul Etat, sans autres communautés nationales présentes. Bien que le terme soit souvent usité, de telles entités n'existent pas".      </a:t>
            </a:r>
            <a:r>
              <a:rPr lang="fr-FR" altLang="ja-JP" sz="2800" b="1" dirty="0" err="1"/>
              <a:t>Try</a:t>
            </a:r>
            <a:r>
              <a:rPr lang="fr-FR" altLang="ja-JP" sz="2800" b="1" dirty="0"/>
              <a:t> to </a:t>
            </a:r>
            <a:r>
              <a:rPr lang="fr-FR" altLang="ja-JP" sz="2800" b="1" dirty="0" err="1"/>
              <a:t>understand</a:t>
            </a:r>
            <a:r>
              <a:rPr lang="fr-FR" altLang="ja-JP" sz="2800" b="1" dirty="0"/>
              <a:t> </a:t>
            </a:r>
            <a:r>
              <a:rPr lang="fr-FR" altLang="ja-JP" sz="2800" b="1" dirty="0" err="1"/>
              <a:t>it</a:t>
            </a:r>
            <a:r>
              <a:rPr lang="fr-FR" altLang="ja-JP" sz="2800" b="1" dirty="0"/>
              <a:t> ! </a:t>
            </a:r>
            <a:endParaRPr kumimoji="1" lang="ja-JP" altLang="en-US" sz="2800" b="1" dirty="0"/>
          </a:p>
        </p:txBody>
      </p:sp>
      <p:sp>
        <p:nvSpPr>
          <p:cNvPr id="7" name="コンテンツ プレースホルダー 1"/>
          <p:cNvSpPr txBox="1">
            <a:spLocks/>
          </p:cNvSpPr>
          <p:nvPr/>
        </p:nvSpPr>
        <p:spPr bwMode="auto">
          <a:xfrm>
            <a:off x="0" y="116632"/>
            <a:ext cx="9144000" cy="1301006"/>
          </a:xfrm>
          <a:prstGeom prst="rect">
            <a:avLst/>
          </a:prstGeom>
          <a:solidFill>
            <a:srgbClr val="FDFFE5">
              <a:alpha val="54902"/>
            </a:srgbClr>
          </a:solidFill>
          <a:ln w="9525">
            <a:solidFill>
              <a:schemeClr val="tx1"/>
            </a:solid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fr-FR" altLang="ja-JP" sz="2800" b="1" kern="0" dirty="0"/>
              <a:t>2d </a:t>
            </a:r>
            <a:r>
              <a:rPr lang="fr-FR" altLang="ja-JP" sz="2800" b="1" kern="0" dirty="0" err="1"/>
              <a:t>example</a:t>
            </a:r>
            <a:r>
              <a:rPr lang="fr-FR" altLang="ja-JP" sz="2800" b="1" kern="0" dirty="0"/>
              <a:t>: Activity for </a:t>
            </a:r>
            <a:r>
              <a:rPr lang="fr-FR" altLang="ja-JP" sz="2800" b="1" kern="0" dirty="0" err="1"/>
              <a:t>students</a:t>
            </a:r>
            <a:r>
              <a:rPr lang="fr-FR" altLang="ja-JP" sz="2800" b="1" kern="0" dirty="0"/>
              <a:t> at </a:t>
            </a:r>
            <a:r>
              <a:rPr lang="fr-FR" altLang="ja-JP" sz="2800" b="1" kern="0" dirty="0" err="1"/>
              <a:t>university</a:t>
            </a:r>
            <a:r>
              <a:rPr lang="fr-FR" altLang="ja-JP" sz="2800" b="1" kern="0" dirty="0"/>
              <a:t> </a:t>
            </a:r>
            <a:r>
              <a:rPr lang="fr-FR" altLang="ja-JP" sz="2800" b="1" kern="0" dirty="0" err="1"/>
              <a:t>level</a:t>
            </a:r>
            <a:r>
              <a:rPr lang="fr-FR" altLang="ja-JP" sz="2800" b="1" kern="0" dirty="0"/>
              <a:t>. Course in plurilingual </a:t>
            </a:r>
            <a:r>
              <a:rPr lang="fr-FR" altLang="ja-JP" sz="2800" b="1" kern="0" dirty="0" err="1"/>
              <a:t>education</a:t>
            </a:r>
            <a:r>
              <a:rPr lang="fr-FR" altLang="ja-JP" sz="2800" b="1" kern="0" dirty="0"/>
              <a:t> by Mayo </a:t>
            </a:r>
            <a:r>
              <a:rPr lang="fr-FR" altLang="ja-JP" sz="2800" b="1" kern="0" dirty="0" err="1"/>
              <a:t>Oyama</a:t>
            </a:r>
            <a:r>
              <a:rPr lang="fr-FR" altLang="ja-JP" sz="2800" b="1" kern="0" dirty="0"/>
              <a:t> (Kyoto)</a:t>
            </a:r>
            <a:endParaRPr kumimoji="1" lang="ja-JP" altLang="en-US" sz="2800" b="1" kern="0" dirty="0"/>
          </a:p>
        </p:txBody>
      </p:sp>
      <p:sp>
        <p:nvSpPr>
          <p:cNvPr id="4" name="Espace réservé du numéro de diapositive 3"/>
          <p:cNvSpPr>
            <a:spLocks noGrp="1"/>
          </p:cNvSpPr>
          <p:nvPr>
            <p:ph type="sldNum" sz="quarter" idx="12"/>
          </p:nvPr>
        </p:nvSpPr>
        <p:spPr/>
        <p:txBody>
          <a:bodyPr/>
          <a:lstStyle/>
          <a:p>
            <a:fld id="{7E03E9E1-BCEC-45E9-92BD-C26BF90A982F}" type="slidenum">
              <a:rPr lang="fr-FR" altLang="fr-FR" smtClean="0"/>
              <a:pPr/>
              <a:t>13</a:t>
            </a:fld>
            <a:endParaRPr lang="fr-FR" altLang="fr-FR"/>
          </a:p>
        </p:txBody>
      </p:sp>
    </p:spTree>
    <p:extLst>
      <p:ext uri="{BB962C8B-B14F-4D97-AF65-F5344CB8AC3E}">
        <p14:creationId xmlns:p14="http://schemas.microsoft.com/office/powerpoint/2010/main" val="41587380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1"/>
          <p:cNvSpPr txBox="1">
            <a:spLocks/>
          </p:cNvSpPr>
          <p:nvPr/>
        </p:nvSpPr>
        <p:spPr bwMode="auto">
          <a:xfrm>
            <a:off x="0" y="0"/>
            <a:ext cx="9144000" cy="6858000"/>
          </a:xfrm>
          <a:prstGeom prst="rect">
            <a:avLst/>
          </a:prstGeom>
          <a:solidFill>
            <a:srgbClr val="FDFFE5">
              <a:alpha val="54902"/>
            </a:srgbClr>
          </a:solidFill>
          <a:ln w="9525">
            <a:solidFill>
              <a:schemeClr val="tx1"/>
            </a:solid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endParaRPr kumimoji="1" lang="ja-JP" altLang="en-US" sz="2800" b="1" kern="0" dirty="0"/>
          </a:p>
        </p:txBody>
      </p:sp>
      <p:sp>
        <p:nvSpPr>
          <p:cNvPr id="2" name="コンテンツ プレースホルダー 1"/>
          <p:cNvSpPr>
            <a:spLocks noGrp="1"/>
          </p:cNvSpPr>
          <p:nvPr>
            <p:ph idx="1"/>
          </p:nvPr>
        </p:nvSpPr>
        <p:spPr>
          <a:xfrm>
            <a:off x="457200" y="188640"/>
            <a:ext cx="8229600" cy="6381328"/>
          </a:xfrm>
        </p:spPr>
        <p:txBody>
          <a:bodyPr>
            <a:noAutofit/>
          </a:bodyPr>
          <a:lstStyle/>
          <a:p>
            <a:r>
              <a:rPr lang="fr-FR" altLang="ja-JP" sz="2800" b="1" dirty="0"/>
              <a:t>"</a:t>
            </a:r>
            <a:r>
              <a:rPr lang="fr-FR" altLang="ja-JP" sz="2800" b="1" dirty="0">
                <a:solidFill>
                  <a:srgbClr val="C00000"/>
                </a:solidFill>
              </a:rPr>
              <a:t>L'Etat-nation</a:t>
            </a:r>
            <a:r>
              <a:rPr lang="fr-FR" altLang="ja-JP" sz="2800" b="1" dirty="0"/>
              <a:t> est un </a:t>
            </a:r>
            <a:r>
              <a:rPr lang="fr-FR" altLang="ja-JP" sz="2800" b="1" dirty="0">
                <a:solidFill>
                  <a:srgbClr val="C00000"/>
                </a:solidFill>
              </a:rPr>
              <a:t>domaine</a:t>
            </a:r>
            <a:r>
              <a:rPr lang="fr-FR" altLang="ja-JP" sz="2800" b="1" dirty="0"/>
              <a:t> dans lequel les </a:t>
            </a:r>
            <a:r>
              <a:rPr lang="fr-FR" altLang="ja-JP" sz="2800" b="1" dirty="0">
                <a:solidFill>
                  <a:srgbClr val="C00000"/>
                </a:solidFill>
              </a:rPr>
              <a:t>frontières culturelles</a:t>
            </a:r>
            <a:r>
              <a:rPr lang="fr-FR" altLang="ja-JP" sz="2800" b="1" dirty="0"/>
              <a:t> se </a:t>
            </a:r>
            <a:r>
              <a:rPr lang="fr-FR" altLang="ja-JP" sz="2800" b="1" dirty="0">
                <a:solidFill>
                  <a:srgbClr val="F96D6D"/>
                </a:solidFill>
              </a:rPr>
              <a:t>confondent</a:t>
            </a:r>
            <a:r>
              <a:rPr lang="fr-FR" altLang="ja-JP" sz="2800" b="1" dirty="0"/>
              <a:t> aux </a:t>
            </a:r>
            <a:r>
              <a:rPr lang="fr-FR" altLang="ja-JP" sz="2800" b="1" dirty="0">
                <a:solidFill>
                  <a:srgbClr val="C00000"/>
                </a:solidFill>
              </a:rPr>
              <a:t>frontières politiques</a:t>
            </a:r>
            <a:r>
              <a:rPr lang="fr-FR" altLang="ja-JP" sz="2800" b="1" dirty="0"/>
              <a:t>.</a:t>
            </a:r>
            <a:r>
              <a:rPr lang="fr-FR" altLang="ja-JP" sz="2800" b="1" dirty="0">
                <a:solidFill>
                  <a:srgbClr val="C00000"/>
                </a:solidFill>
              </a:rPr>
              <a:t> </a:t>
            </a:r>
          </a:p>
          <a:p>
            <a:r>
              <a:rPr lang="fr-FR" altLang="ja-JP" sz="2800" b="1" dirty="0">
                <a:solidFill>
                  <a:srgbClr val="C00000"/>
                </a:solidFill>
              </a:rPr>
              <a:t>L'idéal</a:t>
            </a:r>
            <a:r>
              <a:rPr lang="fr-FR" altLang="ja-JP" sz="2800" b="1" dirty="0"/>
              <a:t> de </a:t>
            </a:r>
            <a:r>
              <a:rPr lang="fr-FR" altLang="ja-JP" sz="2800" b="1" dirty="0">
                <a:solidFill>
                  <a:srgbClr val="C00000"/>
                </a:solidFill>
              </a:rPr>
              <a:t>l'Etat-nation</a:t>
            </a:r>
            <a:r>
              <a:rPr lang="fr-FR" altLang="ja-JP" sz="2800" b="1" dirty="0"/>
              <a:t> est que </a:t>
            </a:r>
            <a:r>
              <a:rPr lang="fr-FR" altLang="ja-JP" sz="2800" b="1" dirty="0">
                <a:solidFill>
                  <a:srgbClr val="C00000"/>
                </a:solidFill>
              </a:rPr>
              <a:t>l'Etat incorpore</a:t>
            </a:r>
            <a:r>
              <a:rPr lang="fr-FR" altLang="ja-JP" sz="2800" b="1" dirty="0"/>
              <a:t> </a:t>
            </a:r>
            <a:r>
              <a:rPr lang="fr-FR" altLang="ja-JP" sz="2800" b="1" dirty="0">
                <a:solidFill>
                  <a:srgbClr val="C00000"/>
                </a:solidFill>
              </a:rPr>
              <a:t>les personnes</a:t>
            </a:r>
            <a:r>
              <a:rPr lang="fr-FR" altLang="ja-JP" sz="2800" b="1" dirty="0"/>
              <a:t> d'un même socle </a:t>
            </a:r>
            <a:r>
              <a:rPr lang="fr-FR" altLang="ja-JP" sz="2800" b="1" dirty="0">
                <a:solidFill>
                  <a:srgbClr val="C00000"/>
                </a:solidFill>
              </a:rPr>
              <a:t>ethnique et culturel.</a:t>
            </a:r>
          </a:p>
          <a:p>
            <a:r>
              <a:rPr lang="fr-FR" altLang="ja-JP" sz="2800" b="1" dirty="0"/>
              <a:t> Cependant, la plupart des </a:t>
            </a:r>
            <a:r>
              <a:rPr lang="fr-FR" altLang="ja-JP" sz="2800" b="1" dirty="0">
                <a:solidFill>
                  <a:srgbClr val="C00000"/>
                </a:solidFill>
              </a:rPr>
              <a:t>Etats</a:t>
            </a:r>
            <a:r>
              <a:rPr lang="fr-FR" altLang="ja-JP" sz="2800" b="1" dirty="0"/>
              <a:t> sont </a:t>
            </a:r>
            <a:r>
              <a:rPr lang="fr-FR" altLang="ja-JP" sz="2800" b="1" dirty="0">
                <a:solidFill>
                  <a:srgbClr val="C00000"/>
                </a:solidFill>
              </a:rPr>
              <a:t>polyethniques.</a:t>
            </a:r>
            <a:r>
              <a:rPr lang="fr-FR" altLang="ja-JP" sz="2800" b="1" dirty="0"/>
              <a:t> </a:t>
            </a:r>
          </a:p>
          <a:p>
            <a:r>
              <a:rPr lang="fr-FR" altLang="ja-JP" sz="2800" b="1" dirty="0"/>
              <a:t>Ainsi, l'Etat-nation </a:t>
            </a:r>
            <a:r>
              <a:rPr lang="fr-FR" altLang="ja-JP" sz="2800" b="1" dirty="0">
                <a:solidFill>
                  <a:srgbClr val="C00000"/>
                </a:solidFill>
              </a:rPr>
              <a:t>exist</a:t>
            </a:r>
            <a:r>
              <a:rPr lang="fr-FR" altLang="ja-JP" sz="2800" b="1" dirty="0"/>
              <a:t>erait si presque tous les </a:t>
            </a:r>
            <a:r>
              <a:rPr lang="fr-FR" altLang="ja-JP" sz="2800" b="1" dirty="0">
                <a:solidFill>
                  <a:srgbClr val="C00000"/>
                </a:solidFill>
              </a:rPr>
              <a:t>membres</a:t>
            </a:r>
            <a:r>
              <a:rPr lang="fr-FR" altLang="ja-JP" sz="2800" b="1" dirty="0"/>
              <a:t> d'une </a:t>
            </a:r>
            <a:r>
              <a:rPr lang="fr-FR" altLang="ja-JP" sz="2800" b="1" dirty="0">
                <a:solidFill>
                  <a:srgbClr val="C00000"/>
                </a:solidFill>
              </a:rPr>
              <a:t>seule</a:t>
            </a:r>
            <a:r>
              <a:rPr lang="fr-FR" altLang="ja-JP" sz="2800" b="1" dirty="0"/>
              <a:t> </a:t>
            </a:r>
            <a:r>
              <a:rPr lang="fr-FR" altLang="ja-JP" sz="2800" b="1" dirty="0">
                <a:solidFill>
                  <a:srgbClr val="C00000"/>
                </a:solidFill>
              </a:rPr>
              <a:t>nation</a:t>
            </a:r>
            <a:r>
              <a:rPr lang="fr-FR" altLang="ja-JP" sz="2800" b="1" dirty="0"/>
              <a:t> étaient </a:t>
            </a:r>
            <a:r>
              <a:rPr lang="fr-FR" altLang="ja-JP" sz="2800" b="1" dirty="0">
                <a:solidFill>
                  <a:srgbClr val="C00000"/>
                </a:solidFill>
              </a:rPr>
              <a:t>organisé</a:t>
            </a:r>
            <a:r>
              <a:rPr lang="fr-FR" altLang="ja-JP" sz="2800" b="1" dirty="0"/>
              <a:t>s en un seul </a:t>
            </a:r>
            <a:r>
              <a:rPr lang="fr-FR" altLang="ja-JP" sz="2800" b="1" dirty="0">
                <a:solidFill>
                  <a:srgbClr val="C00000"/>
                </a:solidFill>
              </a:rPr>
              <a:t>Etat</a:t>
            </a:r>
            <a:r>
              <a:rPr lang="fr-FR" altLang="ja-JP" sz="2800" b="1" dirty="0"/>
              <a:t>, sans autres </a:t>
            </a:r>
            <a:r>
              <a:rPr lang="fr-FR" altLang="ja-JP" sz="2800" b="1" dirty="0">
                <a:solidFill>
                  <a:srgbClr val="C00000"/>
                </a:solidFill>
              </a:rPr>
              <a:t>communauté</a:t>
            </a:r>
            <a:r>
              <a:rPr lang="fr-FR" altLang="ja-JP" sz="2800" b="1" dirty="0"/>
              <a:t>s </a:t>
            </a:r>
            <a:r>
              <a:rPr lang="fr-FR" altLang="ja-JP" sz="2800" b="1" dirty="0">
                <a:solidFill>
                  <a:srgbClr val="C00000"/>
                </a:solidFill>
              </a:rPr>
              <a:t>nationales présentes</a:t>
            </a:r>
            <a:r>
              <a:rPr lang="fr-FR" altLang="ja-JP" sz="2800" b="1" dirty="0"/>
              <a:t>. </a:t>
            </a:r>
          </a:p>
          <a:p>
            <a:r>
              <a:rPr lang="fr-FR" altLang="ja-JP" sz="2800" b="1" dirty="0"/>
              <a:t>Bien que le </a:t>
            </a:r>
            <a:r>
              <a:rPr lang="fr-FR" altLang="ja-JP" sz="2800" b="1" dirty="0">
                <a:solidFill>
                  <a:srgbClr val="C00000"/>
                </a:solidFill>
              </a:rPr>
              <a:t>terme </a:t>
            </a:r>
            <a:r>
              <a:rPr lang="fr-FR" altLang="ja-JP" sz="2800" b="1" dirty="0"/>
              <a:t>soit souvent </a:t>
            </a:r>
            <a:r>
              <a:rPr lang="fr-FR" altLang="ja-JP" sz="2800" b="1" dirty="0">
                <a:solidFill>
                  <a:srgbClr val="FF0000"/>
                </a:solidFill>
              </a:rPr>
              <a:t>us</a:t>
            </a:r>
            <a:r>
              <a:rPr lang="fr-FR" altLang="ja-JP" sz="2800" b="1" dirty="0"/>
              <a:t>ité, de telles </a:t>
            </a:r>
            <a:r>
              <a:rPr lang="fr-FR" altLang="ja-JP" sz="2800" b="1" dirty="0">
                <a:solidFill>
                  <a:srgbClr val="C00000"/>
                </a:solidFill>
              </a:rPr>
              <a:t>entité</a:t>
            </a:r>
            <a:r>
              <a:rPr lang="fr-FR" altLang="ja-JP" sz="2800" b="1" dirty="0"/>
              <a:t>s n'</a:t>
            </a:r>
            <a:r>
              <a:rPr lang="fr-FR" altLang="ja-JP" sz="2800" b="1" dirty="0">
                <a:solidFill>
                  <a:srgbClr val="C00000"/>
                </a:solidFill>
              </a:rPr>
              <a:t>existent</a:t>
            </a:r>
            <a:r>
              <a:rPr lang="fr-FR" altLang="ja-JP" sz="2800" b="1" dirty="0"/>
              <a:t> pas"</a:t>
            </a:r>
            <a:endParaRPr kumimoji="1" lang="ja-JP" altLang="en-US" sz="2800" b="1" dirty="0"/>
          </a:p>
        </p:txBody>
      </p:sp>
      <p:sp>
        <p:nvSpPr>
          <p:cNvPr id="5" name="Espace réservé du numéro de diapositive 4"/>
          <p:cNvSpPr>
            <a:spLocks noGrp="1"/>
          </p:cNvSpPr>
          <p:nvPr>
            <p:ph type="sldNum" sz="quarter" idx="12"/>
          </p:nvPr>
        </p:nvSpPr>
        <p:spPr/>
        <p:txBody>
          <a:bodyPr/>
          <a:lstStyle/>
          <a:p>
            <a:fld id="{7E03E9E1-BCEC-45E9-92BD-C26BF90A982F}" type="slidenum">
              <a:rPr lang="fr-FR" altLang="fr-FR" smtClean="0"/>
              <a:pPr/>
              <a:t>14</a:t>
            </a:fld>
            <a:endParaRPr lang="fr-FR" altLang="fr-FR"/>
          </a:p>
        </p:txBody>
      </p:sp>
    </p:spTree>
    <p:extLst>
      <p:ext uri="{BB962C8B-B14F-4D97-AF65-F5344CB8AC3E}">
        <p14:creationId xmlns:p14="http://schemas.microsoft.com/office/powerpoint/2010/main" val="11573766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429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33475" name="Group 3"/>
          <p:cNvGraphicFramePr>
            <a:graphicFrameLocks noGrp="1"/>
          </p:cNvGraphicFramePr>
          <p:nvPr>
            <p:ph/>
          </p:nvPr>
        </p:nvGraphicFramePr>
        <p:xfrm>
          <a:off x="250825" y="3644900"/>
          <a:ext cx="1728788" cy="2952750"/>
        </p:xfrm>
        <a:graphic>
          <a:graphicData uri="http://schemas.openxmlformats.org/drawingml/2006/table">
            <a:tbl>
              <a:tblPr/>
              <a:tblGrid>
                <a:gridCol w="1728788">
                  <a:extLst>
                    <a:ext uri="{9D8B030D-6E8A-4147-A177-3AD203B41FA5}">
                      <a16:colId xmlns:a16="http://schemas.microsoft.com/office/drawing/2014/main" xmlns="" val="20000"/>
                    </a:ext>
                  </a:extLst>
                </a:gridCol>
              </a:tblGrid>
              <a:tr h="5905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altLang="fr-FR" sz="2800" b="0" i="0" u="none" strike="noStrike" cap="none" normalizeH="0" baseline="0" dirty="0">
                          <a:ln>
                            <a:noFill/>
                          </a:ln>
                          <a:solidFill>
                            <a:schemeClr val="tx1"/>
                          </a:solidFill>
                          <a:effectLst/>
                          <a:latin typeface="Arial" panose="020B0604020202020204" pitchFamily="34" charset="0"/>
                        </a:rPr>
                        <a:t>sincérité</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5905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altLang="fr-FR" sz="2800" b="0" i="0" u="none" strike="noStrike" cap="none" normalizeH="0" baseline="0">
                          <a:ln>
                            <a:noFill/>
                          </a:ln>
                          <a:solidFill>
                            <a:schemeClr val="tx1"/>
                          </a:solidFill>
                          <a:effectLst/>
                          <a:latin typeface="Arial" panose="020B0604020202020204" pitchFamily="34" charset="0"/>
                        </a:rPr>
                        <a:t>curiosité</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905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altLang="fr-FR" sz="2800" b="0" i="0" u="none" strike="noStrike" cap="none" normalizeH="0" baseline="0" dirty="0">
                          <a:ln>
                            <a:noFill/>
                          </a:ln>
                          <a:solidFill>
                            <a:schemeClr val="tx1"/>
                          </a:solidFill>
                          <a:effectLst/>
                          <a:latin typeface="Arial" panose="020B0604020202020204" pitchFamily="34" charset="0"/>
                        </a:rPr>
                        <a:t>égalité</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5905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altLang="fr-FR" sz="2800" b="0" i="0" u="none" strike="noStrike" cap="none" normalizeH="0" baseline="0" dirty="0">
                          <a:ln>
                            <a:noFill/>
                          </a:ln>
                          <a:solidFill>
                            <a:schemeClr val="tx1"/>
                          </a:solidFill>
                          <a:effectLst/>
                          <a:latin typeface="Arial" panose="020B0604020202020204" pitchFamily="34" charset="0"/>
                        </a:rPr>
                        <a:t>réalité</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5905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altLang="fr-FR" sz="2800" b="0" i="0" u="none" strike="noStrike" cap="none" normalizeH="0" baseline="0" dirty="0">
                          <a:ln>
                            <a:noFill/>
                          </a:ln>
                          <a:solidFill>
                            <a:schemeClr val="tx1"/>
                          </a:solidFill>
                          <a:effectLst/>
                          <a:latin typeface="Arial" panose="020B0604020202020204" pitchFamily="34" charset="0"/>
                        </a:rPr>
                        <a:t>amabilité</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graphicFrame>
        <p:nvGraphicFramePr>
          <p:cNvPr id="233489" name="Group 17"/>
          <p:cNvGraphicFramePr>
            <a:graphicFrameLocks noGrp="1"/>
          </p:cNvGraphicFramePr>
          <p:nvPr/>
        </p:nvGraphicFramePr>
        <p:xfrm>
          <a:off x="2339975" y="3644900"/>
          <a:ext cx="1728788" cy="2952750"/>
        </p:xfrm>
        <a:graphic>
          <a:graphicData uri="http://schemas.openxmlformats.org/drawingml/2006/table">
            <a:tbl>
              <a:tblPr/>
              <a:tblGrid>
                <a:gridCol w="1728788">
                  <a:extLst>
                    <a:ext uri="{9D8B030D-6E8A-4147-A177-3AD203B41FA5}">
                      <a16:colId xmlns:a16="http://schemas.microsoft.com/office/drawing/2014/main" xmlns="" val="20000"/>
                    </a:ext>
                  </a:extLst>
                </a:gridCol>
              </a:tblGrid>
              <a:tr h="5905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altLang="fr-FR" sz="2800" b="0" i="0" u="none" strike="noStrike" cap="none" normalizeH="0" baseline="0">
                          <a:ln>
                            <a:noFill/>
                          </a:ln>
                          <a:solidFill>
                            <a:schemeClr val="tx1"/>
                          </a:solidFill>
                          <a:effectLst/>
                          <a:latin typeface="Arial" panose="020B0604020202020204" pitchFamily="34" charset="0"/>
                        </a:rPr>
                        <a:t>sincerity</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5905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altLang="fr-FR" sz="2800" b="0" i="0" u="none" strike="noStrike" cap="none" normalizeH="0" baseline="0">
                          <a:ln>
                            <a:noFill/>
                          </a:ln>
                          <a:solidFill>
                            <a:schemeClr val="tx1"/>
                          </a:solidFill>
                          <a:effectLst/>
                          <a:latin typeface="Arial" panose="020B0604020202020204" pitchFamily="34" charset="0"/>
                        </a:rPr>
                        <a:t>curiosity</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905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altLang="fr-FR" sz="2800" b="0" i="0" u="none" strike="noStrike" cap="none" normalizeH="0" baseline="0">
                          <a:ln>
                            <a:noFill/>
                          </a:ln>
                          <a:solidFill>
                            <a:schemeClr val="tx1"/>
                          </a:solidFill>
                          <a:effectLst/>
                          <a:latin typeface="Arial" panose="020B0604020202020204" pitchFamily="34" charset="0"/>
                        </a:rPr>
                        <a:t>egality</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5905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altLang="fr-FR" sz="2800" b="0" i="0" u="none" strike="noStrike" cap="none" normalizeH="0" baseline="0">
                          <a:ln>
                            <a:noFill/>
                          </a:ln>
                          <a:solidFill>
                            <a:schemeClr val="tx1"/>
                          </a:solidFill>
                          <a:effectLst/>
                          <a:latin typeface="Arial" panose="020B0604020202020204" pitchFamily="34" charset="0"/>
                        </a:rPr>
                        <a:t>reality</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5905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altLang="fr-FR" sz="2800" b="0" i="0" u="none" strike="noStrike" cap="none" normalizeH="0" baseline="0">
                          <a:ln>
                            <a:noFill/>
                          </a:ln>
                          <a:solidFill>
                            <a:schemeClr val="tx1"/>
                          </a:solidFill>
                          <a:effectLst/>
                          <a:latin typeface="Arial" panose="020B0604020202020204" pitchFamily="34" charset="0"/>
                        </a:rPr>
                        <a:t>amability</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
        <p:nvSpPr>
          <p:cNvPr id="2" name="Rectangle 1"/>
          <p:cNvSpPr/>
          <p:nvPr/>
        </p:nvSpPr>
        <p:spPr>
          <a:xfrm>
            <a:off x="5076056" y="2276872"/>
            <a:ext cx="3816424" cy="830997"/>
          </a:xfrm>
          <a:prstGeom prst="rect">
            <a:avLst/>
          </a:prstGeom>
        </p:spPr>
        <p:txBody>
          <a:bodyPr wrap="square">
            <a:spAutoFit/>
          </a:bodyPr>
          <a:lstStyle/>
          <a:p>
            <a:r>
              <a:rPr lang="en-US" sz="2400" b="1" dirty="0"/>
              <a:t>Taken from  </a:t>
            </a:r>
            <a:r>
              <a:rPr lang="fr-FR" sz="2400" b="1" dirty="0" err="1"/>
              <a:t>Cuet</a:t>
            </a:r>
            <a:r>
              <a:rPr lang="fr-FR" sz="2400" b="1" dirty="0"/>
              <a:t> C., Li Z., </a:t>
            </a:r>
            <a:r>
              <a:rPr lang="fr-FR" sz="2400" b="1" dirty="0" err="1"/>
              <a:t>Marguerie</a:t>
            </a:r>
            <a:r>
              <a:rPr lang="fr-FR" sz="2400" b="1" dirty="0"/>
              <a:t> A., 2008. </a:t>
            </a:r>
            <a:endParaRPr lang="fr-FR" sz="2400" dirty="0"/>
          </a:p>
        </p:txBody>
      </p:sp>
      <p:sp>
        <p:nvSpPr>
          <p:cNvPr id="3" name="ZoneTexte 2"/>
          <p:cNvSpPr txBox="1"/>
          <p:nvPr/>
        </p:nvSpPr>
        <p:spPr>
          <a:xfrm>
            <a:off x="4383943" y="4464888"/>
            <a:ext cx="4319339" cy="1077218"/>
          </a:xfrm>
          <a:prstGeom prst="rect">
            <a:avLst/>
          </a:prstGeom>
          <a:noFill/>
        </p:spPr>
        <p:txBody>
          <a:bodyPr wrap="square" rtlCol="0">
            <a:spAutoFit/>
          </a:bodyPr>
          <a:lstStyle/>
          <a:p>
            <a:r>
              <a:rPr lang="fr-FR" sz="3200" b="1" dirty="0" err="1"/>
              <a:t>Also</a:t>
            </a:r>
            <a:r>
              <a:rPr lang="fr-FR" sz="3200" b="1" dirty="0"/>
              <a:t> in </a:t>
            </a:r>
            <a:r>
              <a:rPr lang="fr-FR" sz="3200" b="1" dirty="0" err="1"/>
              <a:t>general</a:t>
            </a:r>
            <a:r>
              <a:rPr lang="fr-FR" sz="3200" b="1" dirty="0"/>
              <a:t> areas of </a:t>
            </a:r>
            <a:r>
              <a:rPr lang="fr-FR" sz="3200" b="1" dirty="0" err="1"/>
              <a:t>vocabulary</a:t>
            </a:r>
            <a:r>
              <a:rPr lang="fr-FR" sz="3200" b="1" dirty="0"/>
              <a:t> !</a:t>
            </a:r>
          </a:p>
        </p:txBody>
      </p:sp>
      <p:grpSp>
        <p:nvGrpSpPr>
          <p:cNvPr id="5" name="Groupe 4"/>
          <p:cNvGrpSpPr/>
          <p:nvPr/>
        </p:nvGrpSpPr>
        <p:grpSpPr>
          <a:xfrm>
            <a:off x="883109" y="3638024"/>
            <a:ext cx="3040819" cy="2887320"/>
            <a:chOff x="883109" y="3638024"/>
            <a:chExt cx="3040819" cy="2887320"/>
          </a:xfrm>
        </p:grpSpPr>
        <p:sp>
          <p:nvSpPr>
            <p:cNvPr id="4" name="Ellipse 3"/>
            <p:cNvSpPr/>
            <p:nvPr/>
          </p:nvSpPr>
          <p:spPr bwMode="auto">
            <a:xfrm>
              <a:off x="1187624" y="4221088"/>
              <a:ext cx="576065" cy="504056"/>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sp>
          <p:nvSpPr>
            <p:cNvPr id="8" name="Ellipse 7"/>
            <p:cNvSpPr/>
            <p:nvPr/>
          </p:nvSpPr>
          <p:spPr bwMode="auto">
            <a:xfrm>
              <a:off x="1187625" y="3638024"/>
              <a:ext cx="576064" cy="504056"/>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sp>
          <p:nvSpPr>
            <p:cNvPr id="9" name="Ellipse 8"/>
            <p:cNvSpPr/>
            <p:nvPr/>
          </p:nvSpPr>
          <p:spPr bwMode="auto">
            <a:xfrm>
              <a:off x="883109" y="5409369"/>
              <a:ext cx="520539" cy="504056"/>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sp>
          <p:nvSpPr>
            <p:cNvPr id="10" name="Ellipse 9"/>
            <p:cNvSpPr/>
            <p:nvPr/>
          </p:nvSpPr>
          <p:spPr bwMode="auto">
            <a:xfrm>
              <a:off x="971699" y="4804152"/>
              <a:ext cx="503958" cy="504056"/>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sp>
          <p:nvSpPr>
            <p:cNvPr id="11" name="Ellipse 10"/>
            <p:cNvSpPr/>
            <p:nvPr/>
          </p:nvSpPr>
          <p:spPr bwMode="auto">
            <a:xfrm>
              <a:off x="1300201" y="5970280"/>
              <a:ext cx="535496" cy="504056"/>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sp>
          <p:nvSpPr>
            <p:cNvPr id="12" name="Ellipse 11"/>
            <p:cNvSpPr/>
            <p:nvPr/>
          </p:nvSpPr>
          <p:spPr bwMode="auto">
            <a:xfrm>
              <a:off x="3347864" y="3717032"/>
              <a:ext cx="504056" cy="504056"/>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sp>
          <p:nvSpPr>
            <p:cNvPr id="13" name="Ellipse 12"/>
            <p:cNvSpPr/>
            <p:nvPr/>
          </p:nvSpPr>
          <p:spPr bwMode="auto">
            <a:xfrm>
              <a:off x="3347864" y="4263350"/>
              <a:ext cx="504056" cy="504056"/>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sp>
          <p:nvSpPr>
            <p:cNvPr id="14" name="Ellipse 13"/>
            <p:cNvSpPr/>
            <p:nvPr/>
          </p:nvSpPr>
          <p:spPr bwMode="auto">
            <a:xfrm>
              <a:off x="3059832" y="4804152"/>
              <a:ext cx="504056" cy="504056"/>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sp>
          <p:nvSpPr>
            <p:cNvPr id="15" name="Ellipse 14"/>
            <p:cNvSpPr/>
            <p:nvPr/>
          </p:nvSpPr>
          <p:spPr bwMode="auto">
            <a:xfrm>
              <a:off x="2987824" y="5422602"/>
              <a:ext cx="504056" cy="504056"/>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sp>
          <p:nvSpPr>
            <p:cNvPr id="16" name="Ellipse 15"/>
            <p:cNvSpPr/>
            <p:nvPr/>
          </p:nvSpPr>
          <p:spPr bwMode="auto">
            <a:xfrm>
              <a:off x="3419872" y="6021288"/>
              <a:ext cx="504056" cy="504056"/>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grpSp>
      <p:sp>
        <p:nvSpPr>
          <p:cNvPr id="6" name="Espace réservé du pied de page 5"/>
          <p:cNvSpPr>
            <a:spLocks noGrp="1"/>
          </p:cNvSpPr>
          <p:nvPr>
            <p:ph type="ftr" sz="quarter" idx="11"/>
          </p:nvPr>
        </p:nvSpPr>
        <p:spPr/>
        <p:txBody>
          <a:bodyPr/>
          <a:lstStyle/>
          <a:p>
            <a:pPr>
              <a:defRPr/>
            </a:pPr>
            <a:r>
              <a:rPr lang="en-US"/>
              <a:t>M. Candelier Tokyo 01/02/18</a:t>
            </a:r>
            <a:endParaRPr lang="fr-FR"/>
          </a:p>
        </p:txBody>
      </p:sp>
      <p:sp>
        <p:nvSpPr>
          <p:cNvPr id="7" name="Espace réservé du numéro de diapositive 6"/>
          <p:cNvSpPr>
            <a:spLocks noGrp="1"/>
          </p:cNvSpPr>
          <p:nvPr>
            <p:ph type="sldNum" sz="quarter" idx="12"/>
          </p:nvPr>
        </p:nvSpPr>
        <p:spPr/>
        <p:txBody>
          <a:bodyPr/>
          <a:lstStyle/>
          <a:p>
            <a:pPr>
              <a:defRPr/>
            </a:pPr>
            <a:fld id="{6B69BB13-F0CD-426C-A424-CB7D63C76302}" type="slidenum">
              <a:rPr lang="fr-FR" smtClean="0"/>
              <a:pPr>
                <a:defRPr/>
              </a:pPr>
              <a:t>15</a:t>
            </a:fld>
            <a:endParaRPr lang="fr-FR"/>
          </a:p>
        </p:txBody>
      </p:sp>
    </p:spTree>
    <p:extLst>
      <p:ext uri="{BB962C8B-B14F-4D97-AF65-F5344CB8AC3E}">
        <p14:creationId xmlns:p14="http://schemas.microsoft.com/office/powerpoint/2010/main" val="200041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179512" y="33164"/>
            <a:ext cx="4392488" cy="3538393"/>
          </a:xfrm>
          <a:prstGeom prst="rect">
            <a:avLst/>
          </a:prstGeom>
          <a:ln>
            <a:solidFill>
              <a:schemeClr val="tx1"/>
            </a:solidFill>
          </a:ln>
        </p:spPr>
      </p:pic>
      <p:pic>
        <p:nvPicPr>
          <p:cNvPr id="6" name="Image 5"/>
          <p:cNvPicPr>
            <a:picLocks noChangeAspect="1"/>
          </p:cNvPicPr>
          <p:nvPr/>
        </p:nvPicPr>
        <p:blipFill>
          <a:blip r:embed="rId4"/>
          <a:stretch>
            <a:fillRect/>
          </a:stretch>
        </p:blipFill>
        <p:spPr>
          <a:xfrm>
            <a:off x="4139952" y="548680"/>
            <a:ext cx="4762529" cy="3535073"/>
          </a:xfrm>
          <a:prstGeom prst="rect">
            <a:avLst/>
          </a:prstGeom>
          <a:ln>
            <a:solidFill>
              <a:schemeClr val="tx1"/>
            </a:solidFill>
          </a:ln>
        </p:spPr>
      </p:pic>
      <p:sp>
        <p:nvSpPr>
          <p:cNvPr id="10" name="ZoneTexte 9"/>
          <p:cNvSpPr txBox="1"/>
          <p:nvPr/>
        </p:nvSpPr>
        <p:spPr>
          <a:xfrm>
            <a:off x="179512" y="4144898"/>
            <a:ext cx="8722969" cy="2677656"/>
          </a:xfrm>
          <a:prstGeom prst="rect">
            <a:avLst/>
          </a:prstGeom>
          <a:solidFill>
            <a:srgbClr val="FDFFE5">
              <a:alpha val="54902"/>
            </a:srgbClr>
          </a:solidFill>
          <a:ln>
            <a:solidFill>
              <a:schemeClr val="tx1"/>
            </a:solidFill>
          </a:ln>
        </p:spPr>
        <p:txBody>
          <a:bodyPr wrap="square" rtlCol="0">
            <a:spAutoFit/>
          </a:bodyPr>
          <a:lstStyle/>
          <a:p>
            <a:r>
              <a:rPr lang="en-US" sz="2400" b="1" dirty="0"/>
              <a:t>Motivation for learning languages and more languages!</a:t>
            </a:r>
            <a:br>
              <a:rPr lang="en-US" sz="2400" b="1" dirty="0"/>
            </a:br>
            <a:r>
              <a:rPr lang="en-US" sz="2400" b="1" dirty="0"/>
              <a:t>Encourages students to look for help when learning a</a:t>
            </a:r>
            <a:br>
              <a:rPr lang="en-US" sz="2400" b="1" dirty="0"/>
            </a:br>
            <a:r>
              <a:rPr lang="en-US" sz="2400" b="1" dirty="0"/>
              <a:t>language in other languages they know.</a:t>
            </a:r>
          </a:p>
          <a:p>
            <a:r>
              <a:rPr lang="en-US" sz="2400" b="1" dirty="0"/>
              <a:t>Students develop useful plurilingual strategies.</a:t>
            </a:r>
            <a:br>
              <a:rPr lang="en-US" sz="2400" b="1" dirty="0"/>
            </a:br>
            <a:r>
              <a:rPr lang="en-US" sz="2400" b="1" dirty="0"/>
              <a:t>By no means a waste of time for learning French.</a:t>
            </a:r>
            <a:br>
              <a:rPr lang="en-US" sz="2400" b="1" dirty="0"/>
            </a:br>
            <a:r>
              <a:rPr lang="en-US" sz="2400" b="1" dirty="0"/>
              <a:t>Reinforces competences in English.</a:t>
            </a:r>
            <a:br>
              <a:rPr lang="en-US" sz="2400" b="1" dirty="0"/>
            </a:br>
            <a:r>
              <a:rPr lang="en-US" sz="2400" b="1" dirty="0"/>
              <a:t>Why not during common lessons English + French ?</a:t>
            </a:r>
          </a:p>
        </p:txBody>
      </p:sp>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6B69BB13-F0CD-426C-A424-CB7D63C76302}" type="slidenum">
              <a:rPr lang="fr-FR" smtClean="0"/>
              <a:pPr>
                <a:defRPr/>
              </a:pPr>
              <a:t>16</a:t>
            </a:fld>
            <a:endParaRPr lang="fr-FR"/>
          </a:p>
        </p:txBody>
      </p:sp>
    </p:spTree>
    <p:extLst>
      <p:ext uri="{BB962C8B-B14F-4D97-AF65-F5344CB8AC3E}">
        <p14:creationId xmlns:p14="http://schemas.microsoft.com/office/powerpoint/2010/main" val="39601931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dirty="0"/>
              <a:t>M. Candelier Tokyo 01/02/18</a:t>
            </a:r>
            <a:endParaRPr lang="fr-FR" dirty="0"/>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17</a:t>
            </a:fld>
            <a:endParaRPr lang="fr-FR"/>
          </a:p>
        </p:txBody>
      </p:sp>
      <p:sp>
        <p:nvSpPr>
          <p:cNvPr id="4" name="コンテンツ プレースホルダー 1"/>
          <p:cNvSpPr txBox="1">
            <a:spLocks/>
          </p:cNvSpPr>
          <p:nvPr/>
        </p:nvSpPr>
        <p:spPr bwMode="auto">
          <a:xfrm>
            <a:off x="0" y="836712"/>
            <a:ext cx="9144000" cy="1368152"/>
          </a:xfrm>
          <a:prstGeom prst="rect">
            <a:avLst/>
          </a:prstGeom>
          <a:solidFill>
            <a:srgbClr val="FDFFE5">
              <a:alpha val="54902"/>
            </a:srgbClr>
          </a:solidFill>
          <a:ln w="9525">
            <a:solidFill>
              <a:schemeClr val="tx1"/>
            </a:solid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altLang="ja-JP" sz="2800" b="1" kern="0" dirty="0"/>
              <a:t>What I have told you so far is the essential part of what I can tell you, given what I think I know about the questions you are asking yourself.</a:t>
            </a:r>
            <a:endParaRPr kumimoji="1" lang="ja-JP" altLang="en-US" sz="2800" b="1" kern="0" dirty="0"/>
          </a:p>
        </p:txBody>
      </p:sp>
      <p:sp>
        <p:nvSpPr>
          <p:cNvPr id="5" name="コンテンツ プレースホルダー 1"/>
          <p:cNvSpPr txBox="1">
            <a:spLocks/>
          </p:cNvSpPr>
          <p:nvPr/>
        </p:nvSpPr>
        <p:spPr bwMode="auto">
          <a:xfrm>
            <a:off x="0" y="2820888"/>
            <a:ext cx="9144000" cy="3128392"/>
          </a:xfrm>
          <a:prstGeom prst="rect">
            <a:avLst/>
          </a:prstGeom>
          <a:solidFill>
            <a:srgbClr val="FDFFE5">
              <a:alpha val="54902"/>
            </a:srgbClr>
          </a:solidFill>
          <a:ln w="9525">
            <a:solidFill>
              <a:schemeClr val="tx1"/>
            </a:solid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fr-FR" altLang="ja-JP" sz="2800" b="1" kern="0" dirty="0"/>
              <a:t>In the </a:t>
            </a:r>
            <a:r>
              <a:rPr lang="fr-FR" altLang="ja-JP" sz="2800" b="1" kern="0" dirty="0" err="1"/>
              <a:t>following</a:t>
            </a:r>
            <a:r>
              <a:rPr lang="fr-FR" altLang="ja-JP" sz="2800" b="1" kern="0" dirty="0"/>
              <a:t>:</a:t>
            </a:r>
          </a:p>
          <a:p>
            <a:r>
              <a:rPr lang="fr-FR" altLang="ja-JP" sz="2800" b="1" kern="0" dirty="0" err="1"/>
              <a:t>Other</a:t>
            </a:r>
            <a:r>
              <a:rPr lang="fr-FR" altLang="ja-JP" sz="2800" b="1" kern="0" dirty="0"/>
              <a:t> </a:t>
            </a:r>
            <a:r>
              <a:rPr lang="fr-FR" altLang="ja-JP" sz="2800" b="1" kern="0" dirty="0" err="1"/>
              <a:t>principles</a:t>
            </a:r>
            <a:r>
              <a:rPr lang="fr-FR" altLang="ja-JP" sz="2800" b="1" kern="0" dirty="0"/>
              <a:t> </a:t>
            </a:r>
            <a:r>
              <a:rPr lang="fr-FR" altLang="ja-JP" sz="2800" b="1" kern="0" dirty="0" err="1"/>
              <a:t>concerning</a:t>
            </a:r>
            <a:r>
              <a:rPr lang="fr-FR" altLang="ja-JP" sz="2800" b="1" kern="0" dirty="0"/>
              <a:t> plurilingual </a:t>
            </a:r>
            <a:r>
              <a:rPr lang="fr-FR" altLang="ja-JP" sz="2800" b="1" kern="0" dirty="0" err="1"/>
              <a:t>education</a:t>
            </a:r>
            <a:endParaRPr lang="fr-FR" altLang="ja-JP" sz="2800" b="1" kern="0" dirty="0"/>
          </a:p>
          <a:p>
            <a:r>
              <a:rPr lang="fr-FR" altLang="ja-JP" sz="2800" b="1" kern="0" dirty="0" err="1"/>
              <a:t>Other</a:t>
            </a:r>
            <a:r>
              <a:rPr lang="fr-FR" altLang="ja-JP" sz="2800" b="1" kern="0" dirty="0"/>
              <a:t> </a:t>
            </a:r>
            <a:r>
              <a:rPr lang="fr-FR" altLang="ja-JP" sz="2800" b="1" kern="0" dirty="0" err="1"/>
              <a:t>examples</a:t>
            </a:r>
            <a:r>
              <a:rPr lang="fr-FR" altLang="ja-JP" sz="2800" b="1" kern="0" dirty="0"/>
              <a:t> (</a:t>
            </a:r>
            <a:r>
              <a:rPr lang="fr-FR" altLang="ja-JP" sz="2800" b="1" kern="0" dirty="0" err="1"/>
              <a:t>beyond</a:t>
            </a:r>
            <a:r>
              <a:rPr lang="fr-FR" altLang="ja-JP" sz="2800" b="1" kern="0" dirty="0"/>
              <a:t> lexical aspects)</a:t>
            </a:r>
          </a:p>
          <a:p>
            <a:r>
              <a:rPr lang="fr-FR" altLang="ja-JP" sz="2800" b="1" kern="0" dirty="0"/>
              <a:t> A </a:t>
            </a:r>
            <a:r>
              <a:rPr lang="fr-FR" altLang="ja-JP" sz="2800" b="1" kern="0" dirty="0" err="1"/>
              <a:t>framework</a:t>
            </a:r>
            <a:r>
              <a:rPr lang="fr-FR" altLang="ja-JP" sz="2800" b="1" kern="0" dirty="0"/>
              <a:t> of </a:t>
            </a:r>
            <a:r>
              <a:rPr lang="fr-FR" altLang="ja-JP" sz="2800" b="1" kern="0" dirty="0" err="1"/>
              <a:t>reference</a:t>
            </a:r>
            <a:r>
              <a:rPr lang="fr-FR" altLang="ja-JP" sz="2800" b="1" kern="0" dirty="0"/>
              <a:t> (</a:t>
            </a:r>
            <a:r>
              <a:rPr lang="fr-FR" altLang="ja-JP" sz="2800" b="1" kern="0" dirty="0" err="1"/>
              <a:t>knowledge</a:t>
            </a:r>
            <a:r>
              <a:rPr lang="fr-FR" altLang="ja-JP" sz="2800" b="1" kern="0" dirty="0"/>
              <a:t>, attitudes and </a:t>
            </a:r>
            <a:r>
              <a:rPr lang="fr-FR" altLang="ja-JP" sz="2800" b="1" kern="0" dirty="0" err="1"/>
              <a:t>skills</a:t>
            </a:r>
            <a:r>
              <a:rPr lang="fr-FR" altLang="ja-JP" sz="2800" b="1" kern="0" dirty="0"/>
              <a:t> to </a:t>
            </a:r>
            <a:r>
              <a:rPr lang="fr-FR" altLang="ja-JP" sz="2800" b="1" kern="0" dirty="0" err="1"/>
              <a:t>develop</a:t>
            </a:r>
            <a:r>
              <a:rPr lang="fr-FR" altLang="ja-JP" sz="2800" b="1" kern="0" dirty="0"/>
              <a:t> </a:t>
            </a:r>
            <a:r>
              <a:rPr lang="fr-FR" altLang="ja-JP" sz="2800" b="1" kern="0" dirty="0" err="1"/>
              <a:t>through</a:t>
            </a:r>
            <a:r>
              <a:rPr lang="fr-FR" altLang="ja-JP" sz="2800" b="1" kern="0" dirty="0"/>
              <a:t> plurilingual and </a:t>
            </a:r>
            <a:r>
              <a:rPr lang="fr-FR" altLang="ja-JP" sz="2800" b="1" kern="0" dirty="0" err="1"/>
              <a:t>intercultural</a:t>
            </a:r>
            <a:r>
              <a:rPr lang="fr-FR" altLang="ja-JP" sz="2800" b="1" kern="0" dirty="0"/>
              <a:t> </a:t>
            </a:r>
            <a:r>
              <a:rPr lang="fr-FR" altLang="ja-JP" sz="2800" b="1" kern="0" dirty="0" err="1"/>
              <a:t>education</a:t>
            </a:r>
            <a:r>
              <a:rPr lang="fr-FR" altLang="ja-JP" sz="2800" b="1" kern="0" dirty="0"/>
              <a:t>)</a:t>
            </a:r>
            <a:endParaRPr kumimoji="1" lang="ja-JP" altLang="en-US" sz="2800" b="1" kern="0" dirty="0"/>
          </a:p>
        </p:txBody>
      </p:sp>
    </p:spTree>
    <p:extLst>
      <p:ext uri="{BB962C8B-B14F-4D97-AF65-F5344CB8AC3E}">
        <p14:creationId xmlns:p14="http://schemas.microsoft.com/office/powerpoint/2010/main" val="34959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18</a:t>
            </a:fld>
            <a:endParaRPr lang="fr-FR" dirty="0"/>
          </a:p>
        </p:txBody>
      </p:sp>
      <p:sp>
        <p:nvSpPr>
          <p:cNvPr id="4" name="Rectangle 5"/>
          <p:cNvSpPr>
            <a:spLocks noChangeArrowheads="1"/>
          </p:cNvSpPr>
          <p:nvPr/>
        </p:nvSpPr>
        <p:spPr bwMode="auto">
          <a:xfrm>
            <a:off x="0" y="-2738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dirty="0">
                <a:solidFill>
                  <a:srgbClr val="800000"/>
                </a:solidFill>
                <a:latin typeface="Times New Roman" pitchFamily="18" charset="0"/>
                <a:cs typeface="DejaVu Sans" pitchFamily="34" charset="0"/>
              </a:rPr>
              <a:t>Other principles concerning plurilingual education</a:t>
            </a:r>
          </a:p>
        </p:txBody>
      </p:sp>
      <p:sp>
        <p:nvSpPr>
          <p:cNvPr id="5" name="ZoneTexte 4"/>
          <p:cNvSpPr txBox="1"/>
          <p:nvPr/>
        </p:nvSpPr>
        <p:spPr>
          <a:xfrm>
            <a:off x="251520" y="1700808"/>
            <a:ext cx="8598413" cy="3970318"/>
          </a:xfrm>
          <a:prstGeom prst="rect">
            <a:avLst/>
          </a:prstGeom>
          <a:solidFill>
            <a:srgbClr val="FDFFE5">
              <a:alpha val="54902"/>
            </a:srgbClr>
          </a:solidFill>
          <a:ln>
            <a:solidFill>
              <a:schemeClr val="tx1"/>
            </a:solidFill>
          </a:ln>
        </p:spPr>
        <p:txBody>
          <a:bodyPr wrap="square" rtlCol="0">
            <a:spAutoFit/>
          </a:bodyPr>
          <a:lstStyle/>
          <a:p>
            <a:r>
              <a:rPr lang="en-US" sz="2800" dirty="0"/>
              <a:t>“</a:t>
            </a:r>
            <a:r>
              <a:rPr lang="en-US" sz="2800" i="1" dirty="0"/>
              <a:t>The development of cross-linkages calls for </a:t>
            </a:r>
            <a:r>
              <a:rPr lang="en-US" sz="2800" i="1" dirty="0" err="1"/>
              <a:t>utilisation</a:t>
            </a:r>
            <a:r>
              <a:rPr lang="en-US" sz="2800" i="1" dirty="0"/>
              <a:t> of the </a:t>
            </a:r>
            <a:r>
              <a:rPr lang="en-US" sz="2800" b="1" i="1" dirty="0">
                <a:solidFill>
                  <a:srgbClr val="993300"/>
                </a:solidFill>
              </a:rPr>
              <a:t>similarity and dissimilarity </a:t>
            </a:r>
            <a:r>
              <a:rPr lang="en-US" sz="2800" i="1" dirty="0"/>
              <a:t>between languages in the curriculum […] contrastive methodology will also bring out the distinctive features and the diﬀerences</a:t>
            </a:r>
            <a:r>
              <a:rPr lang="en-US" sz="2800" dirty="0"/>
              <a:t>” (Guide, 11, also 2.6)</a:t>
            </a:r>
          </a:p>
          <a:p>
            <a:endParaRPr lang="en-US" sz="2800" dirty="0"/>
          </a:p>
          <a:p>
            <a:r>
              <a:rPr lang="en-US" sz="2800" dirty="0"/>
              <a:t>In order to “find their way” through languages, students need to have also a clear view of what is different. </a:t>
            </a:r>
            <a:endParaRPr lang="en-US" sz="2800" b="1" dirty="0"/>
          </a:p>
        </p:txBody>
      </p:sp>
      <p:sp>
        <p:nvSpPr>
          <p:cNvPr id="6" name="ZoneTexte 5"/>
          <p:cNvSpPr txBox="1"/>
          <p:nvPr/>
        </p:nvSpPr>
        <p:spPr>
          <a:xfrm>
            <a:off x="1576536" y="752465"/>
            <a:ext cx="6019800" cy="461665"/>
          </a:xfrm>
          <a:prstGeom prst="rect">
            <a:avLst/>
          </a:prstGeom>
          <a:solidFill>
            <a:schemeClr val="bg2">
              <a:lumMod val="40000"/>
              <a:lumOff val="60000"/>
              <a:alpha val="54902"/>
            </a:schemeClr>
          </a:solidFill>
          <a:ln>
            <a:solidFill>
              <a:schemeClr val="tx1"/>
            </a:solidFill>
          </a:ln>
        </p:spPr>
        <p:txBody>
          <a:bodyPr wrap="square" rtlCol="0">
            <a:spAutoFit/>
          </a:bodyPr>
          <a:lstStyle/>
          <a:p>
            <a:pPr algn="ctr"/>
            <a:r>
              <a:rPr lang="en-US" sz="2400" b="1" dirty="0"/>
              <a:t>Similarities … and dissimilarities :</a:t>
            </a:r>
          </a:p>
        </p:txBody>
      </p:sp>
    </p:spTree>
    <p:extLst>
      <p:ext uri="{BB962C8B-B14F-4D97-AF65-F5344CB8AC3E}">
        <p14:creationId xmlns:p14="http://schemas.microsoft.com/office/powerpoint/2010/main" val="209002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par>
                          <p:cTn id="16" fill="hold">
                            <p:stCondLst>
                              <p:cond delay="1000"/>
                            </p:stCondLst>
                            <p:childTnLst>
                              <p:par>
                                <p:cTn id="17" presetID="22" presetClass="entr" presetSubtype="1" fill="hold" grpId="0" nodeType="afterEffect">
                                  <p:stCondLst>
                                    <p:cond delay="150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19</a:t>
            </a:fld>
            <a:endParaRPr lang="fr-FR"/>
          </a:p>
        </p:txBody>
      </p:sp>
      <p:sp>
        <p:nvSpPr>
          <p:cNvPr id="4" name="Rectangle 5"/>
          <p:cNvSpPr>
            <a:spLocks noChangeArrowheads="1"/>
          </p:cNvSpPr>
          <p:nvPr/>
        </p:nvSpPr>
        <p:spPr bwMode="auto">
          <a:xfrm>
            <a:off x="0" y="-2738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dirty="0">
                <a:solidFill>
                  <a:srgbClr val="800000"/>
                </a:solidFill>
                <a:latin typeface="Times New Roman" pitchFamily="18" charset="0"/>
                <a:cs typeface="DejaVu Sans" pitchFamily="34" charset="0"/>
              </a:rPr>
              <a:t>Other principles concerning plurilingual education</a:t>
            </a:r>
          </a:p>
        </p:txBody>
      </p:sp>
      <p:sp>
        <p:nvSpPr>
          <p:cNvPr id="5" name="ZoneTexte 4"/>
          <p:cNvSpPr txBox="1"/>
          <p:nvPr/>
        </p:nvSpPr>
        <p:spPr>
          <a:xfrm>
            <a:off x="1576536" y="752465"/>
            <a:ext cx="6019800" cy="461665"/>
          </a:xfrm>
          <a:prstGeom prst="rect">
            <a:avLst/>
          </a:prstGeom>
          <a:solidFill>
            <a:schemeClr val="bg2">
              <a:lumMod val="40000"/>
              <a:lumOff val="60000"/>
              <a:alpha val="54902"/>
            </a:schemeClr>
          </a:solidFill>
          <a:ln>
            <a:solidFill>
              <a:schemeClr val="tx1"/>
            </a:solidFill>
          </a:ln>
        </p:spPr>
        <p:txBody>
          <a:bodyPr wrap="square" rtlCol="0">
            <a:spAutoFit/>
          </a:bodyPr>
          <a:lstStyle/>
          <a:p>
            <a:pPr algn="ctr"/>
            <a:r>
              <a:rPr lang="en-US" sz="2400" b="1" dirty="0"/>
              <a:t>Reflexivity, learning to learn, autonomy:</a:t>
            </a:r>
          </a:p>
        </p:txBody>
      </p:sp>
      <p:sp>
        <p:nvSpPr>
          <p:cNvPr id="6" name="ZoneTexte 5"/>
          <p:cNvSpPr txBox="1"/>
          <p:nvPr/>
        </p:nvSpPr>
        <p:spPr>
          <a:xfrm>
            <a:off x="-9525" y="1214130"/>
            <a:ext cx="9153525" cy="3970318"/>
          </a:xfrm>
          <a:prstGeom prst="rect">
            <a:avLst/>
          </a:prstGeom>
          <a:solidFill>
            <a:srgbClr val="FDFFE5">
              <a:alpha val="54902"/>
            </a:srgbClr>
          </a:solidFill>
          <a:ln>
            <a:solidFill>
              <a:schemeClr val="tx1"/>
            </a:solidFill>
          </a:ln>
        </p:spPr>
        <p:txBody>
          <a:bodyPr wrap="square" rtlCol="0">
            <a:spAutoFit/>
          </a:bodyPr>
          <a:lstStyle/>
          <a:p>
            <a:r>
              <a:rPr lang="en-US" sz="2800" dirty="0"/>
              <a:t>“[In the Guide] </a:t>
            </a:r>
            <a:r>
              <a:rPr lang="en-US" sz="2800" i="1" dirty="0"/>
              <a:t>particular attention is paid to approaches encouraging </a:t>
            </a:r>
            <a:r>
              <a:rPr lang="en-US" sz="2800" b="1" i="1" dirty="0">
                <a:solidFill>
                  <a:srgbClr val="993300"/>
                </a:solidFill>
              </a:rPr>
              <a:t>reﬂexivity in grammar teaching</a:t>
            </a:r>
            <a:r>
              <a:rPr lang="en-US" sz="2800" dirty="0"/>
              <a:t>. […]  </a:t>
            </a:r>
            <a:r>
              <a:rPr lang="en-US" sz="2800" i="1" dirty="0"/>
              <a:t>such activities would benefit from a more cross-cutting perspective, since there is nothing to prevent one language from being </a:t>
            </a:r>
            <a:r>
              <a:rPr lang="en-US" sz="2800" i="1" dirty="0" err="1"/>
              <a:t>analysed</a:t>
            </a:r>
            <a:r>
              <a:rPr lang="en-US" sz="2800" i="1" dirty="0"/>
              <a:t> on the basis of data stemming from others</a:t>
            </a:r>
            <a:r>
              <a:rPr lang="en-US" sz="2800" dirty="0"/>
              <a:t>. […]. </a:t>
            </a:r>
            <a:r>
              <a:rPr lang="en-US" sz="2800" i="1" dirty="0"/>
              <a:t>This </a:t>
            </a:r>
            <a:r>
              <a:rPr lang="en-US" sz="2800" b="1" i="1" dirty="0">
                <a:solidFill>
                  <a:srgbClr val="993300"/>
                </a:solidFill>
              </a:rPr>
              <a:t>recourse to other languages</a:t>
            </a:r>
            <a:r>
              <a:rPr lang="en-US" sz="2800" i="1" dirty="0"/>
              <a:t> is always revealing, since the change of </a:t>
            </a:r>
            <a:r>
              <a:rPr lang="en-US" sz="2800" b="1" i="1" dirty="0"/>
              <a:t>focus </a:t>
            </a:r>
            <a:r>
              <a:rPr lang="en-US" sz="2800" b="1" i="1" dirty="0">
                <a:solidFill>
                  <a:srgbClr val="993300"/>
                </a:solidFill>
              </a:rPr>
              <a:t>highlights how languages function by pinpointing contrasts</a:t>
            </a:r>
            <a:r>
              <a:rPr lang="en-US" sz="2800" dirty="0"/>
              <a:t>.” </a:t>
            </a:r>
          </a:p>
        </p:txBody>
      </p:sp>
      <p:sp>
        <p:nvSpPr>
          <p:cNvPr id="8" name="コンテンツ プレースホルダー 1"/>
          <p:cNvSpPr txBox="1">
            <a:spLocks/>
          </p:cNvSpPr>
          <p:nvPr/>
        </p:nvSpPr>
        <p:spPr bwMode="auto">
          <a:xfrm>
            <a:off x="0" y="5189037"/>
            <a:ext cx="9154244" cy="1368152"/>
          </a:xfrm>
          <a:prstGeom prst="rect">
            <a:avLst/>
          </a:prstGeom>
          <a:solidFill>
            <a:srgbClr val="FDFFE5">
              <a:alpha val="54902"/>
            </a:srgbClr>
          </a:solidFill>
          <a:ln w="9525">
            <a:solidFill>
              <a:schemeClr val="tx1"/>
            </a:solid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Char char="-"/>
            </a:pPr>
            <a:r>
              <a:rPr lang="fr-FR" altLang="ja-JP" sz="2800" kern="0" dirty="0"/>
              <a:t>« </a:t>
            </a:r>
            <a:r>
              <a:rPr lang="fr-FR" altLang="ja-JP" sz="2800" kern="0" dirty="0" err="1"/>
              <a:t>grammar</a:t>
            </a:r>
            <a:r>
              <a:rPr lang="fr-FR" altLang="ja-JP" sz="2800" kern="0" dirty="0"/>
              <a:t> » </a:t>
            </a:r>
            <a:r>
              <a:rPr lang="fr-FR" altLang="ja-JP" sz="2800" kern="0" dirty="0" err="1"/>
              <a:t>includes</a:t>
            </a:r>
            <a:r>
              <a:rPr lang="fr-FR" altLang="ja-JP" sz="2800" kern="0" dirty="0"/>
              <a:t> </a:t>
            </a:r>
            <a:r>
              <a:rPr lang="fr-FR" altLang="ja-JP" sz="2800" kern="0" dirty="0" err="1"/>
              <a:t>other</a:t>
            </a:r>
            <a:r>
              <a:rPr lang="fr-FR" altLang="ja-JP" sz="2800" kern="0" dirty="0"/>
              <a:t> types of </a:t>
            </a:r>
            <a:r>
              <a:rPr lang="fr-FR" altLang="ja-JP" sz="2800" kern="0" dirty="0" err="1"/>
              <a:t>regularities</a:t>
            </a:r>
            <a:endParaRPr lang="fr-FR" altLang="ja-JP" sz="2800" kern="0" dirty="0"/>
          </a:p>
          <a:p>
            <a:pPr>
              <a:buFontTx/>
              <a:buChar char="-"/>
            </a:pPr>
            <a:r>
              <a:rPr kumimoji="1" lang="fr-FR" altLang="ja-JP" sz="2800" kern="0" dirty="0"/>
              <a:t>« </a:t>
            </a:r>
            <a:r>
              <a:rPr kumimoji="1" lang="fr-FR" altLang="ja-JP" sz="2800" kern="0" dirty="0" err="1"/>
              <a:t>reflexivity</a:t>
            </a:r>
            <a:r>
              <a:rPr kumimoji="1" lang="fr-FR" altLang="ja-JP" sz="2800" kern="0" dirty="0"/>
              <a:t> in </a:t>
            </a:r>
            <a:r>
              <a:rPr kumimoji="1" lang="fr-FR" altLang="ja-JP" sz="2800" kern="0" dirty="0" err="1"/>
              <a:t>grammar</a:t>
            </a:r>
            <a:r>
              <a:rPr kumimoji="1" lang="fr-FR" altLang="ja-JP" sz="2800" kern="0" dirty="0"/>
              <a:t> </a:t>
            </a:r>
            <a:r>
              <a:rPr kumimoji="1" lang="fr-FR" altLang="ja-JP" sz="2800" kern="0" dirty="0" err="1"/>
              <a:t>teaching</a:t>
            </a:r>
            <a:r>
              <a:rPr kumimoji="1" lang="fr-FR" altLang="ja-JP" sz="2800" kern="0" dirty="0"/>
              <a:t> » = explicit </a:t>
            </a:r>
            <a:r>
              <a:rPr kumimoji="1" lang="fr-FR" altLang="ja-JP" sz="2800" kern="0" dirty="0" err="1"/>
              <a:t>grammar</a:t>
            </a:r>
            <a:r>
              <a:rPr kumimoji="1" lang="fr-FR" altLang="ja-JP" sz="2800" kern="0" dirty="0"/>
              <a:t> + inductive </a:t>
            </a:r>
            <a:r>
              <a:rPr kumimoji="1" lang="fr-FR" altLang="ja-JP" sz="2800" kern="0" dirty="0" err="1"/>
              <a:t>methodology</a:t>
            </a:r>
            <a:r>
              <a:rPr kumimoji="1" lang="fr-FR" altLang="ja-JP" sz="2800" kern="0" dirty="0"/>
              <a:t> </a:t>
            </a:r>
            <a:endParaRPr kumimoji="1" lang="ja-JP" altLang="en-US" sz="2800" kern="0" dirty="0"/>
          </a:p>
        </p:txBody>
      </p:sp>
    </p:spTree>
    <p:extLst>
      <p:ext uri="{BB962C8B-B14F-4D97-AF65-F5344CB8AC3E}">
        <p14:creationId xmlns:p14="http://schemas.microsoft.com/office/powerpoint/2010/main" val="139123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50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xfrm>
            <a:off x="6588125" y="6381750"/>
            <a:ext cx="2133600" cy="476250"/>
          </a:xfrm>
        </p:spPr>
        <p:txBody>
          <a:bodyPr/>
          <a:lstStyle/>
          <a:p>
            <a:pPr>
              <a:defRPr/>
            </a:pPr>
            <a:fld id="{26B17524-9528-45DC-86CF-02015F0A8491}" type="slidenum">
              <a:rPr lang="fr-FR"/>
              <a:pPr>
                <a:defRPr/>
              </a:pPr>
              <a:t>2</a:t>
            </a:fld>
            <a:endParaRPr lang="fr-FR" dirty="0"/>
          </a:p>
        </p:txBody>
      </p:sp>
      <p:sp>
        <p:nvSpPr>
          <p:cNvPr id="54274" name="Rectangle 5"/>
          <p:cNvSpPr>
            <a:spLocks noChangeArrowheads="1"/>
          </p:cNvSpPr>
          <p:nvPr/>
        </p:nvSpPr>
        <p:spPr bwMode="auto">
          <a:xfrm>
            <a:off x="0" y="0"/>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400" b="1" dirty="0">
                <a:solidFill>
                  <a:srgbClr val="800000"/>
                </a:solidFill>
                <a:latin typeface="Times New Roman" pitchFamily="18" charset="0"/>
                <a:cs typeface="DejaVu Sans" pitchFamily="34" charset="0"/>
              </a:rPr>
              <a:t>What is </a:t>
            </a:r>
            <a:r>
              <a:rPr lang="en-GB" sz="4400" b="1" i="1" dirty="0">
                <a:solidFill>
                  <a:srgbClr val="800000"/>
                </a:solidFill>
                <a:latin typeface="Times New Roman" pitchFamily="18" charset="0"/>
                <a:cs typeface="DejaVu Sans" pitchFamily="34" charset="0"/>
              </a:rPr>
              <a:t>Plurilingual education</a:t>
            </a:r>
            <a:r>
              <a:rPr lang="en-GB" sz="4400" b="1" dirty="0">
                <a:solidFill>
                  <a:srgbClr val="800000"/>
                </a:solidFill>
                <a:latin typeface="Times New Roman" pitchFamily="18" charset="0"/>
                <a:cs typeface="DejaVu Sans" pitchFamily="34" charset="0"/>
              </a:rPr>
              <a:t>?</a:t>
            </a:r>
          </a:p>
        </p:txBody>
      </p:sp>
      <p:sp>
        <p:nvSpPr>
          <p:cNvPr id="4" name="Rectangle 10"/>
          <p:cNvSpPr>
            <a:spLocks noChangeArrowheads="1"/>
          </p:cNvSpPr>
          <p:nvPr/>
        </p:nvSpPr>
        <p:spPr bwMode="auto">
          <a:xfrm>
            <a:off x="197768" y="1196752"/>
            <a:ext cx="8748464" cy="5472608"/>
          </a:xfrm>
          <a:prstGeom prst="rect">
            <a:avLst/>
          </a:prstGeom>
          <a:solidFill>
            <a:srgbClr val="FDFFE5">
              <a:alpha val="54902"/>
            </a:srgbClr>
          </a:solidFill>
          <a:ln w="9360">
            <a:solidFill>
              <a:srgbClr val="000000"/>
            </a:solidFill>
            <a:miter lim="800000"/>
            <a:headEnd/>
            <a:tailEnd/>
          </a:ln>
          <a:effectLst/>
          <a:extLst/>
        </p:spPr>
        <p:txBody>
          <a:bodyPr lIns="90000" tIns="46800" rIns="90000" bIns="46800"/>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r>
              <a:rPr lang="en-US" altLang="fr-FR" sz="3200" b="1" dirty="0"/>
              <a:t>1- </a:t>
            </a:r>
            <a:r>
              <a:rPr lang="en-US" altLang="fr-FR" sz="3200" b="1" dirty="0">
                <a:solidFill>
                  <a:srgbClr val="CC0066"/>
                </a:solidFill>
              </a:rPr>
              <a:t>Plurilingualism</a:t>
            </a:r>
            <a:r>
              <a:rPr lang="en-US" altLang="fr-FR" sz="3200" b="1" dirty="0"/>
              <a:t> /vs. / </a:t>
            </a:r>
            <a:r>
              <a:rPr lang="en-US" altLang="fr-FR" sz="3200" b="1" dirty="0">
                <a:solidFill>
                  <a:srgbClr val="CC0066"/>
                </a:solidFill>
              </a:rPr>
              <a:t>multilingualism</a:t>
            </a:r>
          </a:p>
          <a:p>
            <a:endParaRPr lang="en-US" altLang="fr-FR" sz="2400" b="1" i="1" dirty="0"/>
          </a:p>
          <a:p>
            <a:pPr marL="342900" indent="-342900">
              <a:buFontTx/>
              <a:buChar char="-"/>
            </a:pPr>
            <a:r>
              <a:rPr lang="en-US" altLang="fr-FR" sz="2800" b="1" i="1" dirty="0">
                <a:solidFill>
                  <a:srgbClr val="CC0066"/>
                </a:solidFill>
              </a:rPr>
              <a:t>“plurilingualism </a:t>
            </a:r>
            <a:r>
              <a:rPr lang="en-US" altLang="fr-FR" sz="2800" b="1" i="1" dirty="0"/>
              <a:t>is the </a:t>
            </a:r>
            <a:r>
              <a:rPr lang="en-US" altLang="fr-FR" sz="2800" b="1" i="1" dirty="0">
                <a:solidFill>
                  <a:srgbClr val="CC0066"/>
                </a:solidFill>
              </a:rPr>
              <a:t>ability to use </a:t>
            </a:r>
            <a:r>
              <a:rPr lang="en-US" altLang="fr-FR" sz="2800" b="1" i="1" dirty="0"/>
              <a:t>more than one language” (</a:t>
            </a:r>
            <a:r>
              <a:rPr lang="en-US" altLang="fr-FR" sz="2800" b="1" dirty="0"/>
              <a:t>Language is seen “</a:t>
            </a:r>
            <a:r>
              <a:rPr lang="en-US" altLang="fr-FR" sz="2800" b="1" i="1" dirty="0"/>
              <a:t>from the standpoint of speakers and learners”)</a:t>
            </a:r>
            <a:br>
              <a:rPr lang="en-US" altLang="fr-FR" sz="2800" b="1" i="1" dirty="0"/>
            </a:br>
            <a:endParaRPr lang="en-US" altLang="fr-FR" sz="2800" b="1" i="1" dirty="0"/>
          </a:p>
          <a:p>
            <a:pPr marL="342900" indent="-342900">
              <a:buFontTx/>
              <a:buChar char="-"/>
            </a:pPr>
            <a:r>
              <a:rPr lang="en-US" altLang="fr-FR" sz="2800" b="1" i="1" dirty="0">
                <a:solidFill>
                  <a:srgbClr val="CC0066"/>
                </a:solidFill>
              </a:rPr>
              <a:t>“mult</a:t>
            </a:r>
            <a:r>
              <a:rPr lang="en-US" altLang="fr-FR" sz="2800" b="1" i="1" dirty="0">
                <a:solidFill>
                  <a:srgbClr val="CB0066"/>
                </a:solidFill>
              </a:rPr>
              <a:t>ilingu</a:t>
            </a:r>
            <a:r>
              <a:rPr lang="en-US" altLang="fr-FR" sz="2800" b="1" i="1" dirty="0">
                <a:solidFill>
                  <a:srgbClr val="CC0066"/>
                </a:solidFill>
              </a:rPr>
              <a:t>alism</a:t>
            </a:r>
            <a:r>
              <a:rPr lang="en-US" altLang="fr-FR" sz="2800" b="1" i="1" dirty="0"/>
              <a:t> </a:t>
            </a:r>
            <a:r>
              <a:rPr lang="en-US" altLang="fr-FR" sz="2800" b="1" dirty="0"/>
              <a:t>[…] </a:t>
            </a:r>
            <a:r>
              <a:rPr lang="en-US" altLang="fr-FR" sz="2800" b="1" i="1" dirty="0"/>
              <a:t>refers to the </a:t>
            </a:r>
            <a:r>
              <a:rPr lang="en-US" altLang="fr-FR" sz="2800" b="1" i="1" dirty="0">
                <a:solidFill>
                  <a:srgbClr val="CC0066"/>
                </a:solidFill>
              </a:rPr>
              <a:t>presence of several languages </a:t>
            </a:r>
            <a:r>
              <a:rPr lang="en-US" altLang="fr-FR" sz="2800" b="1" i="1" dirty="0"/>
              <a:t>in a given geographical area, regardless of those who speak them”.</a:t>
            </a:r>
          </a:p>
          <a:p>
            <a:endParaRPr lang="en-US" altLang="fr-FR" sz="2400" b="1" i="1" dirty="0"/>
          </a:p>
          <a:p>
            <a:r>
              <a:rPr lang="en-US" altLang="fr-FR" sz="2400" b="1" dirty="0"/>
              <a:t>(Guide for the development and implementation of curricula for plurilingual and intercultural education – Council of Europe, 2016, 20)</a:t>
            </a:r>
          </a:p>
          <a:p>
            <a:pPr marL="342900" indent="-342900">
              <a:buFontTx/>
              <a:buChar char="-"/>
            </a:pPr>
            <a:endParaRPr lang="en-GB" altLang="fr-FR" sz="2400" dirty="0"/>
          </a:p>
        </p:txBody>
      </p:sp>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20</a:t>
            </a:fld>
            <a:endParaRPr lang="fr-FR"/>
          </a:p>
        </p:txBody>
      </p:sp>
      <p:sp>
        <p:nvSpPr>
          <p:cNvPr id="4" name="Rectangle 5"/>
          <p:cNvSpPr>
            <a:spLocks noChangeArrowheads="1"/>
          </p:cNvSpPr>
          <p:nvPr/>
        </p:nvSpPr>
        <p:spPr bwMode="auto">
          <a:xfrm>
            <a:off x="0" y="-2738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dirty="0">
                <a:solidFill>
                  <a:srgbClr val="800000"/>
                </a:solidFill>
                <a:latin typeface="Times New Roman" pitchFamily="18" charset="0"/>
                <a:cs typeface="DejaVu Sans" pitchFamily="34" charset="0"/>
              </a:rPr>
              <a:t>Other principles concerning plurilingual education</a:t>
            </a:r>
          </a:p>
        </p:txBody>
      </p:sp>
      <p:sp>
        <p:nvSpPr>
          <p:cNvPr id="5" name="ZoneTexte 4"/>
          <p:cNvSpPr txBox="1"/>
          <p:nvPr/>
        </p:nvSpPr>
        <p:spPr>
          <a:xfrm>
            <a:off x="1576536" y="752465"/>
            <a:ext cx="6019800" cy="461665"/>
          </a:xfrm>
          <a:prstGeom prst="rect">
            <a:avLst/>
          </a:prstGeom>
          <a:solidFill>
            <a:schemeClr val="bg2">
              <a:lumMod val="40000"/>
              <a:lumOff val="60000"/>
              <a:alpha val="54902"/>
            </a:schemeClr>
          </a:solidFill>
          <a:ln>
            <a:solidFill>
              <a:schemeClr val="tx1"/>
            </a:solidFill>
          </a:ln>
        </p:spPr>
        <p:txBody>
          <a:bodyPr wrap="square" rtlCol="0">
            <a:spAutoFit/>
          </a:bodyPr>
          <a:lstStyle/>
          <a:p>
            <a:pPr algn="ctr"/>
            <a:r>
              <a:rPr lang="en-US" sz="2400" b="1" dirty="0"/>
              <a:t>Reflexivity, learning to learn, autonomy:</a:t>
            </a:r>
          </a:p>
        </p:txBody>
      </p:sp>
      <p:sp>
        <p:nvSpPr>
          <p:cNvPr id="6" name="ZoneTexte 5"/>
          <p:cNvSpPr txBox="1"/>
          <p:nvPr/>
        </p:nvSpPr>
        <p:spPr>
          <a:xfrm>
            <a:off x="9673" y="1313631"/>
            <a:ext cx="9153525" cy="4832092"/>
          </a:xfrm>
          <a:prstGeom prst="rect">
            <a:avLst/>
          </a:prstGeom>
          <a:solidFill>
            <a:srgbClr val="FDFFE5">
              <a:alpha val="54902"/>
            </a:srgbClr>
          </a:solidFill>
          <a:ln>
            <a:solidFill>
              <a:schemeClr val="tx1"/>
            </a:solidFill>
          </a:ln>
        </p:spPr>
        <p:txBody>
          <a:bodyPr wrap="square" rtlCol="0">
            <a:spAutoFit/>
          </a:bodyPr>
          <a:lstStyle/>
          <a:p>
            <a:r>
              <a:rPr lang="en-US" sz="2800" dirty="0"/>
              <a:t>“[…] </a:t>
            </a:r>
            <a:r>
              <a:rPr lang="en-US" sz="2800" b="1" i="1" dirty="0">
                <a:solidFill>
                  <a:srgbClr val="993300"/>
                </a:solidFill>
              </a:rPr>
              <a:t>reﬂexivity</a:t>
            </a:r>
            <a:r>
              <a:rPr lang="en-US" sz="2800" i="1" dirty="0"/>
              <a:t> serves to establish an element of distance from</a:t>
            </a:r>
            <a:r>
              <a:rPr lang="en-US" sz="2800" dirty="0"/>
              <a:t> [cognitive activities] </a:t>
            </a:r>
            <a:r>
              <a:rPr lang="en-US" sz="2800" i="1" dirty="0"/>
              <a:t>in the form of a certain </a:t>
            </a:r>
            <a:r>
              <a:rPr lang="en-US" sz="2800" b="1" i="1" dirty="0">
                <a:solidFill>
                  <a:srgbClr val="993300"/>
                </a:solidFill>
              </a:rPr>
              <a:t>awareness of the processes used in learning</a:t>
            </a:r>
            <a:r>
              <a:rPr lang="en-US" sz="2800" dirty="0"/>
              <a:t>. […] </a:t>
            </a:r>
            <a:r>
              <a:rPr lang="en-US" sz="2800" i="1" dirty="0"/>
              <a:t>It is generally agreed that this distancing process </a:t>
            </a:r>
            <a:r>
              <a:rPr lang="en-US" sz="2800" b="1" i="1" dirty="0">
                <a:solidFill>
                  <a:srgbClr val="993300"/>
                </a:solidFill>
              </a:rPr>
              <a:t>improves their capacity for acquiring and transferring knowledge </a:t>
            </a:r>
            <a:r>
              <a:rPr lang="en-US" sz="2800" dirty="0"/>
              <a:t>[…] </a:t>
            </a:r>
            <a:br>
              <a:rPr lang="en-US" sz="2800" dirty="0"/>
            </a:br>
            <a:r>
              <a:rPr lang="en-US" sz="2800" dirty="0"/>
              <a:t>[The aim being] </a:t>
            </a:r>
            <a:r>
              <a:rPr lang="en-US" sz="2800" i="1" dirty="0"/>
              <a:t>the development of </a:t>
            </a:r>
            <a:r>
              <a:rPr lang="en-US" sz="2800" b="1" i="1" dirty="0">
                <a:solidFill>
                  <a:srgbClr val="993300"/>
                </a:solidFill>
              </a:rPr>
              <a:t>learner autonomy</a:t>
            </a:r>
            <a:r>
              <a:rPr lang="en-US" sz="2800" i="1" dirty="0"/>
              <a:t>, the ability of learners </a:t>
            </a:r>
            <a:r>
              <a:rPr lang="en-US" sz="2800" b="1" i="1" dirty="0">
                <a:solidFill>
                  <a:srgbClr val="993300"/>
                </a:solidFill>
              </a:rPr>
              <a:t>to think about the aims pursued </a:t>
            </a:r>
            <a:r>
              <a:rPr lang="en-US" sz="2800" i="1" dirty="0"/>
              <a:t>and </a:t>
            </a:r>
            <a:r>
              <a:rPr lang="en-US" sz="2800" b="1" i="1" dirty="0">
                <a:solidFill>
                  <a:srgbClr val="993300"/>
                </a:solidFill>
              </a:rPr>
              <a:t>their</a:t>
            </a:r>
            <a:r>
              <a:rPr lang="en-US" sz="2800" b="1" dirty="0">
                <a:solidFill>
                  <a:srgbClr val="993300"/>
                </a:solidFill>
              </a:rPr>
              <a:t> </a:t>
            </a:r>
            <a:r>
              <a:rPr lang="en-US" sz="2800" i="1" dirty="0"/>
              <a:t>linguistic and (inter)cultural </a:t>
            </a:r>
            <a:r>
              <a:rPr lang="en-US" sz="2800" b="1" i="1" dirty="0">
                <a:solidFill>
                  <a:srgbClr val="993300"/>
                </a:solidFill>
              </a:rPr>
              <a:t>experiences</a:t>
            </a:r>
            <a:r>
              <a:rPr lang="en-US" sz="2800" i="1" dirty="0"/>
              <a:t>, the </a:t>
            </a:r>
            <a:r>
              <a:rPr lang="en-US" sz="2800" b="1" i="1" dirty="0">
                <a:solidFill>
                  <a:srgbClr val="993300"/>
                </a:solidFill>
              </a:rPr>
              <a:t>progress</a:t>
            </a:r>
            <a:r>
              <a:rPr lang="en-US" sz="2800" b="1" dirty="0">
                <a:solidFill>
                  <a:srgbClr val="993300"/>
                </a:solidFill>
              </a:rPr>
              <a:t> </a:t>
            </a:r>
            <a:r>
              <a:rPr lang="en-US" sz="2800" i="1" dirty="0"/>
              <a:t>they are making and any critical observations they may have.</a:t>
            </a:r>
            <a:r>
              <a:rPr lang="en-US" sz="2800" dirty="0"/>
              <a:t>” (Guide, 38, 28)</a:t>
            </a:r>
          </a:p>
        </p:txBody>
      </p:sp>
    </p:spTree>
    <p:extLst>
      <p:ext uri="{BB962C8B-B14F-4D97-AF65-F5344CB8AC3E}">
        <p14:creationId xmlns:p14="http://schemas.microsoft.com/office/powerpoint/2010/main" val="45911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21</a:t>
            </a:fld>
            <a:endParaRPr lang="fr-FR" dirty="0"/>
          </a:p>
        </p:txBody>
      </p:sp>
      <p:sp>
        <p:nvSpPr>
          <p:cNvPr id="4" name="Rectangle 5"/>
          <p:cNvSpPr>
            <a:spLocks noChangeArrowheads="1"/>
          </p:cNvSpPr>
          <p:nvPr/>
        </p:nvSpPr>
        <p:spPr bwMode="auto">
          <a:xfrm>
            <a:off x="0" y="-2738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dirty="0">
                <a:solidFill>
                  <a:srgbClr val="800000"/>
                </a:solidFill>
                <a:latin typeface="Times New Roman" pitchFamily="18" charset="0"/>
                <a:cs typeface="DejaVu Sans" pitchFamily="34" charset="0"/>
              </a:rPr>
              <a:t>Other principles concerning plurilingual education</a:t>
            </a:r>
          </a:p>
        </p:txBody>
      </p:sp>
      <p:sp>
        <p:nvSpPr>
          <p:cNvPr id="5" name="ZoneTexte 4"/>
          <p:cNvSpPr txBox="1"/>
          <p:nvPr/>
        </p:nvSpPr>
        <p:spPr>
          <a:xfrm>
            <a:off x="1576536" y="752465"/>
            <a:ext cx="6019800" cy="461665"/>
          </a:xfrm>
          <a:prstGeom prst="rect">
            <a:avLst/>
          </a:prstGeom>
          <a:solidFill>
            <a:schemeClr val="bg2">
              <a:lumMod val="40000"/>
              <a:lumOff val="60000"/>
              <a:alpha val="54902"/>
            </a:schemeClr>
          </a:solidFill>
          <a:ln>
            <a:solidFill>
              <a:schemeClr val="tx1"/>
            </a:solidFill>
          </a:ln>
        </p:spPr>
        <p:txBody>
          <a:bodyPr wrap="square" rtlCol="0">
            <a:spAutoFit/>
          </a:bodyPr>
          <a:lstStyle/>
          <a:p>
            <a:pPr algn="ctr"/>
            <a:r>
              <a:rPr lang="en-US" sz="2400" b="1" dirty="0"/>
              <a:t>Reflexivity, learning to learn, autonomy:</a:t>
            </a:r>
          </a:p>
        </p:txBody>
      </p:sp>
      <p:sp>
        <p:nvSpPr>
          <p:cNvPr id="6" name="ZoneTexte 5"/>
          <p:cNvSpPr txBox="1"/>
          <p:nvPr/>
        </p:nvSpPr>
        <p:spPr>
          <a:xfrm>
            <a:off x="9673" y="1313631"/>
            <a:ext cx="9153525" cy="2677656"/>
          </a:xfrm>
          <a:prstGeom prst="rect">
            <a:avLst/>
          </a:prstGeom>
          <a:solidFill>
            <a:srgbClr val="FDFFE5">
              <a:alpha val="54902"/>
            </a:srgbClr>
          </a:solidFill>
          <a:ln>
            <a:solidFill>
              <a:schemeClr val="tx1"/>
            </a:solidFill>
          </a:ln>
        </p:spPr>
        <p:txBody>
          <a:bodyPr wrap="square" rtlCol="0">
            <a:spAutoFit/>
          </a:bodyPr>
          <a:lstStyle/>
          <a:p>
            <a:r>
              <a:rPr lang="en-US" sz="2800" b="1" dirty="0">
                <a:solidFill>
                  <a:srgbClr val="993300"/>
                </a:solidFill>
              </a:rPr>
              <a:t>Addition to </a:t>
            </a:r>
            <a:r>
              <a:rPr lang="en-US" sz="2800" dirty="0"/>
              <a:t>what has been said about </a:t>
            </a:r>
            <a:r>
              <a:rPr lang="en-US" sz="2800" b="1" dirty="0">
                <a:solidFill>
                  <a:srgbClr val="993300"/>
                </a:solidFill>
              </a:rPr>
              <a:t>grammatical reflectivity:</a:t>
            </a:r>
          </a:p>
          <a:p>
            <a:r>
              <a:rPr lang="en-US" sz="2800" dirty="0"/>
              <a:t>“[…] </a:t>
            </a:r>
            <a:r>
              <a:rPr lang="en-US" sz="2800" i="1" dirty="0"/>
              <a:t>more should be done to relate </a:t>
            </a:r>
            <a:r>
              <a:rPr lang="en-US" sz="2800" b="1" i="1" dirty="0">
                <a:solidFill>
                  <a:srgbClr val="993300"/>
                </a:solidFill>
              </a:rPr>
              <a:t>the main language of schooling to the foreign languages taught</a:t>
            </a:r>
            <a:r>
              <a:rPr lang="en-US" sz="2800" i="1" dirty="0"/>
              <a:t>, not only when the latter are being taught but also in the language of schooling as a subject.</a:t>
            </a:r>
            <a:r>
              <a:rPr lang="en-US" sz="2800" dirty="0"/>
              <a:t>” (Guide, 41)</a:t>
            </a:r>
          </a:p>
        </p:txBody>
      </p:sp>
      <p:grpSp>
        <p:nvGrpSpPr>
          <p:cNvPr id="9" name="Groupe 8"/>
          <p:cNvGrpSpPr/>
          <p:nvPr/>
        </p:nvGrpSpPr>
        <p:grpSpPr>
          <a:xfrm>
            <a:off x="-43095" y="4425758"/>
            <a:ext cx="9206293" cy="1384995"/>
            <a:chOff x="-43095" y="4425758"/>
            <a:chExt cx="9206293" cy="1384995"/>
          </a:xfrm>
        </p:grpSpPr>
        <p:sp>
          <p:nvSpPr>
            <p:cNvPr id="7" name="ZoneTexte 6"/>
            <p:cNvSpPr txBox="1"/>
            <p:nvPr/>
          </p:nvSpPr>
          <p:spPr>
            <a:xfrm>
              <a:off x="-43095" y="4425758"/>
              <a:ext cx="9206293" cy="1384995"/>
            </a:xfrm>
            <a:prstGeom prst="rect">
              <a:avLst/>
            </a:prstGeom>
            <a:solidFill>
              <a:srgbClr val="FDFFE5">
                <a:alpha val="54902"/>
              </a:srgbClr>
            </a:solidFill>
            <a:ln>
              <a:solidFill>
                <a:schemeClr val="tx1"/>
              </a:solidFill>
            </a:ln>
          </p:spPr>
          <p:txBody>
            <a:bodyPr wrap="square" rtlCol="0">
              <a:spAutoFit/>
            </a:bodyPr>
            <a:lstStyle/>
            <a:p>
              <a:r>
                <a:rPr lang="en-US" sz="2800" dirty="0"/>
                <a:t>Focusing on the learner         foreign languages teachers must take into account the </a:t>
              </a:r>
              <a:r>
                <a:rPr lang="en-US" sz="2800" b="1" dirty="0">
                  <a:solidFill>
                    <a:srgbClr val="993300"/>
                  </a:solidFill>
                </a:rPr>
                <a:t>language of schooling as an essential element of his/her repertoire</a:t>
              </a:r>
              <a:r>
                <a:rPr lang="en-US" sz="2800" dirty="0"/>
                <a:t>.</a:t>
              </a:r>
            </a:p>
          </p:txBody>
        </p:sp>
        <p:sp>
          <p:nvSpPr>
            <p:cNvPr id="8" name="Flèche droite 7"/>
            <p:cNvSpPr/>
            <p:nvPr/>
          </p:nvSpPr>
          <p:spPr bwMode="auto">
            <a:xfrm>
              <a:off x="4029612" y="4581128"/>
              <a:ext cx="504056" cy="202023"/>
            </a:xfrm>
            <a:prstGeom prst="rightArrow">
              <a:avLst/>
            </a:prstGeom>
            <a:solidFill>
              <a:schemeClr val="accent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grpSp>
    </p:spTree>
    <p:extLst>
      <p:ext uri="{BB962C8B-B14F-4D97-AF65-F5344CB8AC3E}">
        <p14:creationId xmlns:p14="http://schemas.microsoft.com/office/powerpoint/2010/main" val="324114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22</a:t>
            </a:fld>
            <a:endParaRPr lang="fr-FR"/>
          </a:p>
        </p:txBody>
      </p:sp>
      <p:sp>
        <p:nvSpPr>
          <p:cNvPr id="4" name="Rectangle 5"/>
          <p:cNvSpPr>
            <a:spLocks noChangeArrowheads="1"/>
          </p:cNvSpPr>
          <p:nvPr/>
        </p:nvSpPr>
        <p:spPr bwMode="auto">
          <a:xfrm>
            <a:off x="0" y="-2738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dirty="0">
                <a:solidFill>
                  <a:srgbClr val="800000"/>
                </a:solidFill>
                <a:latin typeface="Times New Roman" pitchFamily="18" charset="0"/>
                <a:cs typeface="DejaVu Sans" pitchFamily="34" charset="0"/>
              </a:rPr>
              <a:t>Other principles concerning plurilingual education</a:t>
            </a:r>
          </a:p>
        </p:txBody>
      </p:sp>
      <p:sp>
        <p:nvSpPr>
          <p:cNvPr id="5" name="ZoneTexte 4"/>
          <p:cNvSpPr txBox="1"/>
          <p:nvPr/>
        </p:nvSpPr>
        <p:spPr>
          <a:xfrm>
            <a:off x="1288503" y="710597"/>
            <a:ext cx="6595864" cy="461665"/>
          </a:xfrm>
          <a:prstGeom prst="rect">
            <a:avLst/>
          </a:prstGeom>
          <a:solidFill>
            <a:schemeClr val="bg2">
              <a:lumMod val="40000"/>
              <a:lumOff val="60000"/>
              <a:alpha val="54902"/>
            </a:schemeClr>
          </a:solidFill>
          <a:ln>
            <a:solidFill>
              <a:schemeClr val="tx1"/>
            </a:solidFill>
          </a:ln>
        </p:spPr>
        <p:txBody>
          <a:bodyPr wrap="square" rtlCol="0">
            <a:spAutoFit/>
          </a:bodyPr>
          <a:lstStyle/>
          <a:p>
            <a:pPr algn="ctr"/>
            <a:r>
              <a:rPr lang="en-US" sz="2400" b="1" dirty="0"/>
              <a:t>Plurilingual … and intercultural education:</a:t>
            </a:r>
          </a:p>
        </p:txBody>
      </p:sp>
      <p:sp>
        <p:nvSpPr>
          <p:cNvPr id="6" name="ZoneTexte 5"/>
          <p:cNvSpPr txBox="1"/>
          <p:nvPr/>
        </p:nvSpPr>
        <p:spPr>
          <a:xfrm>
            <a:off x="9673" y="1313631"/>
            <a:ext cx="9153525" cy="3108543"/>
          </a:xfrm>
          <a:prstGeom prst="rect">
            <a:avLst/>
          </a:prstGeom>
          <a:solidFill>
            <a:srgbClr val="FDFFE5">
              <a:alpha val="54902"/>
            </a:srgbClr>
          </a:solidFill>
          <a:ln>
            <a:solidFill>
              <a:schemeClr val="tx1"/>
            </a:solidFill>
          </a:ln>
        </p:spPr>
        <p:txBody>
          <a:bodyPr wrap="square" rtlCol="0">
            <a:spAutoFit/>
          </a:bodyPr>
          <a:lstStyle/>
          <a:p>
            <a:r>
              <a:rPr lang="en-US" sz="2800" dirty="0"/>
              <a:t>“</a:t>
            </a:r>
            <a:r>
              <a:rPr lang="en-US" sz="2800" b="1" i="1" dirty="0">
                <a:solidFill>
                  <a:srgbClr val="993300"/>
                </a:solidFill>
              </a:rPr>
              <a:t>Plurilingual and intercultural education has two aims. First</a:t>
            </a:r>
            <a:r>
              <a:rPr lang="en-US" sz="2800" i="1" dirty="0"/>
              <a:t>, it facilitates the acquisition of </a:t>
            </a:r>
            <a:r>
              <a:rPr lang="en-US" sz="2800" b="1" i="1" dirty="0">
                <a:solidFill>
                  <a:srgbClr val="993300"/>
                </a:solidFill>
              </a:rPr>
              <a:t>linguistic and intercultural abilities</a:t>
            </a:r>
            <a:r>
              <a:rPr lang="en-US" sz="2800" b="1" dirty="0">
                <a:solidFill>
                  <a:srgbClr val="993300"/>
                </a:solidFill>
              </a:rPr>
              <a:t> </a:t>
            </a:r>
            <a:r>
              <a:rPr lang="en-US" sz="2800" dirty="0"/>
              <a:t>[…] </a:t>
            </a:r>
            <a:r>
              <a:rPr lang="en-US" sz="2800" b="1" i="1" dirty="0">
                <a:solidFill>
                  <a:srgbClr val="993300"/>
                </a:solidFill>
              </a:rPr>
              <a:t>Secondly</a:t>
            </a:r>
            <a:r>
              <a:rPr lang="en-US" sz="2800" b="1" i="1" dirty="0"/>
              <a:t>, </a:t>
            </a:r>
            <a:r>
              <a:rPr lang="en-US" sz="2800" i="1" dirty="0"/>
              <a:t>it promotes personal development</a:t>
            </a:r>
            <a:r>
              <a:rPr lang="en-US" sz="2800" dirty="0"/>
              <a:t> […]: </a:t>
            </a:r>
            <a:r>
              <a:rPr lang="en-US" sz="2800" i="1" dirty="0"/>
              <a:t>this involves encouraging [individuals] to </a:t>
            </a:r>
            <a:r>
              <a:rPr lang="en-US" sz="2800" b="1" i="1" dirty="0">
                <a:solidFill>
                  <a:srgbClr val="993300"/>
                </a:solidFill>
              </a:rPr>
              <a:t>respect and accept diversity of languages and cultures </a:t>
            </a:r>
            <a:r>
              <a:rPr lang="en-US" sz="2800" i="1" dirty="0"/>
              <a:t>in a multilingual and multicultural society</a:t>
            </a:r>
            <a:r>
              <a:rPr lang="en-US" sz="2800" dirty="0"/>
              <a:t> […].” (Guide, 15)</a:t>
            </a:r>
          </a:p>
        </p:txBody>
      </p:sp>
      <p:sp>
        <p:nvSpPr>
          <p:cNvPr id="7" name="ZoneTexte 6"/>
          <p:cNvSpPr txBox="1"/>
          <p:nvPr/>
        </p:nvSpPr>
        <p:spPr>
          <a:xfrm>
            <a:off x="0" y="4530278"/>
            <a:ext cx="9144000" cy="2246769"/>
          </a:xfrm>
          <a:prstGeom prst="rect">
            <a:avLst/>
          </a:prstGeom>
          <a:solidFill>
            <a:srgbClr val="FDFFE5">
              <a:alpha val="54902"/>
            </a:srgbClr>
          </a:solidFill>
          <a:ln>
            <a:solidFill>
              <a:schemeClr val="tx1"/>
            </a:solidFill>
          </a:ln>
        </p:spPr>
        <p:txBody>
          <a:bodyPr wrap="square" rtlCol="0">
            <a:spAutoFit/>
          </a:bodyPr>
          <a:lstStyle/>
          <a:p>
            <a:r>
              <a:rPr lang="en-US" sz="2800" dirty="0"/>
              <a:t>The Guide uses two terms:</a:t>
            </a:r>
          </a:p>
          <a:p>
            <a:r>
              <a:rPr lang="en-US" sz="2800" dirty="0"/>
              <a:t>“</a:t>
            </a:r>
            <a:r>
              <a:rPr lang="en-US" sz="2800" b="1" i="1" dirty="0" err="1">
                <a:solidFill>
                  <a:srgbClr val="993300"/>
                </a:solidFill>
              </a:rPr>
              <a:t>Pluriculturality</a:t>
            </a:r>
            <a:r>
              <a:rPr lang="en-US" sz="2800" i="1" dirty="0"/>
              <a:t> denotes the ability to participate in diﬀerent cultures. </a:t>
            </a:r>
            <a:r>
              <a:rPr lang="en-US" sz="2800" b="1" i="1" dirty="0">
                <a:solidFill>
                  <a:srgbClr val="993300"/>
                </a:solidFill>
              </a:rPr>
              <a:t>Intercultural</a:t>
            </a:r>
            <a:r>
              <a:rPr lang="en-US" sz="2800" i="1" dirty="0"/>
              <a:t> competence, for its part, is the ability to experience otherness and cultural diversity </a:t>
            </a:r>
            <a:r>
              <a:rPr lang="en-US" sz="2800" dirty="0"/>
              <a:t>[…].”  (Guide, 10)</a:t>
            </a:r>
          </a:p>
        </p:txBody>
      </p:sp>
    </p:spTree>
    <p:extLst>
      <p:ext uri="{BB962C8B-B14F-4D97-AF65-F5344CB8AC3E}">
        <p14:creationId xmlns:p14="http://schemas.microsoft.com/office/powerpoint/2010/main" val="201269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a:t>M. Candelier Tokyo 01/02/18</a:t>
            </a:r>
            <a:endParaRPr lang="fr-FR" dirty="0"/>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23</a:t>
            </a:fld>
            <a:endParaRPr lang="fr-FR"/>
          </a:p>
        </p:txBody>
      </p:sp>
      <p:sp>
        <p:nvSpPr>
          <p:cNvPr id="4" name="Rectangle 5"/>
          <p:cNvSpPr>
            <a:spLocks noChangeArrowheads="1"/>
          </p:cNvSpPr>
          <p:nvPr/>
        </p:nvSpPr>
        <p:spPr bwMode="auto">
          <a:xfrm>
            <a:off x="0" y="-2738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dirty="0">
                <a:solidFill>
                  <a:srgbClr val="800000"/>
                </a:solidFill>
                <a:latin typeface="Times New Roman" pitchFamily="18" charset="0"/>
                <a:cs typeface="DejaVu Sans" pitchFamily="34" charset="0"/>
              </a:rPr>
              <a:t>Other principles concerning plurilingual education</a:t>
            </a:r>
          </a:p>
        </p:txBody>
      </p:sp>
      <p:sp>
        <p:nvSpPr>
          <p:cNvPr id="5" name="ZoneTexte 4"/>
          <p:cNvSpPr txBox="1"/>
          <p:nvPr/>
        </p:nvSpPr>
        <p:spPr>
          <a:xfrm>
            <a:off x="734007" y="735087"/>
            <a:ext cx="7704855" cy="461665"/>
          </a:xfrm>
          <a:prstGeom prst="rect">
            <a:avLst/>
          </a:prstGeom>
          <a:solidFill>
            <a:schemeClr val="bg2">
              <a:lumMod val="40000"/>
              <a:lumOff val="60000"/>
              <a:alpha val="54902"/>
            </a:schemeClr>
          </a:solidFill>
          <a:ln>
            <a:solidFill>
              <a:schemeClr val="tx1"/>
            </a:solidFill>
          </a:ln>
        </p:spPr>
        <p:txBody>
          <a:bodyPr wrap="square" rtlCol="0">
            <a:spAutoFit/>
          </a:bodyPr>
          <a:lstStyle/>
          <a:p>
            <a:pPr algn="ctr"/>
            <a:r>
              <a:rPr lang="en-US" sz="2400" b="1" dirty="0"/>
              <a:t>Plurilingual and intercultural education and society:</a:t>
            </a:r>
          </a:p>
        </p:txBody>
      </p:sp>
      <p:sp>
        <p:nvSpPr>
          <p:cNvPr id="6" name="ZoneTexte 5"/>
          <p:cNvSpPr txBox="1"/>
          <p:nvPr/>
        </p:nvSpPr>
        <p:spPr>
          <a:xfrm>
            <a:off x="9671" y="2622391"/>
            <a:ext cx="9153525" cy="2246769"/>
          </a:xfrm>
          <a:prstGeom prst="rect">
            <a:avLst/>
          </a:prstGeom>
          <a:solidFill>
            <a:srgbClr val="FDFFE5">
              <a:alpha val="54902"/>
            </a:srgbClr>
          </a:solidFill>
          <a:ln>
            <a:solidFill>
              <a:schemeClr val="tx1"/>
            </a:solidFill>
          </a:ln>
        </p:spPr>
        <p:txBody>
          <a:bodyPr wrap="square" rtlCol="0">
            <a:spAutoFit/>
          </a:bodyPr>
          <a:lstStyle/>
          <a:p>
            <a:r>
              <a:rPr lang="en-US" sz="2800" i="1" dirty="0"/>
              <a:t>“These diﬀerent components of plurilingual and intercultural education tend to foster </a:t>
            </a:r>
            <a:r>
              <a:rPr lang="en-US" sz="2800" b="1" i="1" dirty="0">
                <a:solidFill>
                  <a:srgbClr val="993300"/>
                </a:solidFill>
              </a:rPr>
              <a:t>inclusion</a:t>
            </a:r>
            <a:r>
              <a:rPr lang="en-US" sz="2800" i="1" dirty="0"/>
              <a:t> and </a:t>
            </a:r>
            <a:r>
              <a:rPr lang="en-US" sz="2800" b="1" i="1" dirty="0">
                <a:solidFill>
                  <a:srgbClr val="993300"/>
                </a:solidFill>
              </a:rPr>
              <a:t>social cohesion</a:t>
            </a:r>
            <a:r>
              <a:rPr lang="en-US" sz="2800" i="1" dirty="0"/>
              <a:t>; they are a preparation for </a:t>
            </a:r>
            <a:r>
              <a:rPr lang="en-US" sz="2800" b="1" i="1" dirty="0">
                <a:solidFill>
                  <a:srgbClr val="993300"/>
                </a:solidFill>
              </a:rPr>
              <a:t>democratic citizenship </a:t>
            </a:r>
            <a:r>
              <a:rPr lang="en-US" sz="2800" i="1" dirty="0"/>
              <a:t>and contribute to the establishment of a </a:t>
            </a:r>
            <a:r>
              <a:rPr lang="en-US" sz="2800" b="1" i="1" dirty="0">
                <a:solidFill>
                  <a:srgbClr val="993300"/>
                </a:solidFill>
              </a:rPr>
              <a:t>knowledge society</a:t>
            </a:r>
            <a:r>
              <a:rPr lang="en-US" sz="2800" dirty="0"/>
              <a:t>.” (Guide, 16)</a:t>
            </a:r>
          </a:p>
        </p:txBody>
      </p:sp>
    </p:spTree>
    <p:extLst>
      <p:ext uri="{BB962C8B-B14F-4D97-AF65-F5344CB8AC3E}">
        <p14:creationId xmlns:p14="http://schemas.microsoft.com/office/powerpoint/2010/main" val="300718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p:cNvPicPr>
            <a:picLocks noChangeAspect="1" noChangeArrowheads="1"/>
          </p:cNvPicPr>
          <p:nvPr/>
        </p:nvPicPr>
        <p:blipFill>
          <a:blip r:embed="rId3"/>
          <a:srcRect/>
          <a:stretch>
            <a:fillRect/>
          </a:stretch>
        </p:blipFill>
        <p:spPr bwMode="auto">
          <a:xfrm>
            <a:off x="3779838" y="2835275"/>
            <a:ext cx="5364162" cy="4022725"/>
          </a:xfrm>
          <a:prstGeom prst="rect">
            <a:avLst/>
          </a:prstGeom>
          <a:noFill/>
          <a:ln w="9525">
            <a:solidFill>
              <a:schemeClr val="tx1"/>
            </a:solidFill>
            <a:miter lim="800000"/>
            <a:headEnd/>
            <a:tailEnd/>
          </a:ln>
        </p:spPr>
      </p:pic>
      <p:sp>
        <p:nvSpPr>
          <p:cNvPr id="104475" name="AutoShape 27"/>
          <p:cNvSpPr>
            <a:spLocks noChangeArrowheads="1"/>
          </p:cNvSpPr>
          <p:nvPr/>
        </p:nvSpPr>
        <p:spPr bwMode="auto">
          <a:xfrm>
            <a:off x="3270582" y="1366912"/>
            <a:ext cx="5830888" cy="1270000"/>
          </a:xfrm>
          <a:prstGeom prst="wedgeRoundRectCallout">
            <a:avLst>
              <a:gd name="adj1" fmla="val -53459"/>
              <a:gd name="adj2" fmla="val -87258"/>
              <a:gd name="adj3" fmla="val 16667"/>
            </a:avLst>
          </a:prstGeom>
          <a:solidFill>
            <a:srgbClr val="FFCCFF"/>
          </a:solidFill>
          <a:ln w="9525">
            <a:solidFill>
              <a:schemeClr val="tx1"/>
            </a:solidFill>
            <a:miter lim="800000"/>
            <a:headEnd/>
            <a:tailEnd/>
          </a:ln>
        </p:spPr>
        <p:txBody>
          <a:bodyPr/>
          <a:lstStyle/>
          <a:p>
            <a:pPr eaLnBrk="0" hangingPunct="0"/>
            <a:r>
              <a:rPr lang="fr-FR" sz="2400" b="1" dirty="0" err="1"/>
              <a:t>Example</a:t>
            </a:r>
            <a:r>
              <a:rPr lang="fr-FR" sz="2400" b="1" dirty="0"/>
              <a:t> for </a:t>
            </a:r>
            <a:r>
              <a:rPr lang="fr-FR" sz="2400" b="1" dirty="0" err="1">
                <a:solidFill>
                  <a:srgbClr val="C00000"/>
                </a:solidFill>
              </a:rPr>
              <a:t>German</a:t>
            </a:r>
            <a:r>
              <a:rPr lang="fr-FR" sz="2400" b="1" dirty="0">
                <a:solidFill>
                  <a:srgbClr val="C00000"/>
                </a:solidFill>
              </a:rPr>
              <a:t> </a:t>
            </a:r>
            <a:r>
              <a:rPr lang="fr-FR" sz="2400" b="1" dirty="0" err="1">
                <a:solidFill>
                  <a:srgbClr val="C00000"/>
                </a:solidFill>
              </a:rPr>
              <a:t>after</a:t>
            </a:r>
            <a:r>
              <a:rPr lang="fr-FR" sz="2400" b="1" dirty="0">
                <a:solidFill>
                  <a:srgbClr val="C00000"/>
                </a:solidFill>
              </a:rPr>
              <a:t> English</a:t>
            </a:r>
            <a:r>
              <a:rPr lang="fr-FR" sz="2400" b="1" dirty="0"/>
              <a:t>, </a:t>
            </a:r>
            <a:r>
              <a:rPr lang="fr-FR" sz="2400" b="1" dirty="0" err="1"/>
              <a:t>taken</a:t>
            </a:r>
            <a:r>
              <a:rPr lang="fr-FR" sz="2400" b="1" dirty="0"/>
              <a:t> </a:t>
            </a:r>
            <a:r>
              <a:rPr lang="fr-FR" sz="2400" b="1" dirty="0" err="1"/>
              <a:t>from</a:t>
            </a:r>
            <a:r>
              <a:rPr lang="fr-FR" sz="2400" b="1" dirty="0"/>
              <a:t> </a:t>
            </a:r>
            <a:r>
              <a:rPr lang="de-DE" sz="2400" b="1" dirty="0" err="1"/>
              <a:t>Kursiša</a:t>
            </a:r>
            <a:r>
              <a:rPr lang="de-DE" sz="2400" b="1" dirty="0"/>
              <a:t>, A. &amp; Neuner, G. (2006)</a:t>
            </a:r>
            <a:endParaRPr lang="fr-FR" sz="2400" b="1" dirty="0"/>
          </a:p>
        </p:txBody>
      </p:sp>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4" name="Espace réservé du numéro de diapositive 3"/>
          <p:cNvSpPr>
            <a:spLocks noGrp="1"/>
          </p:cNvSpPr>
          <p:nvPr>
            <p:ph type="sldNum" sz="quarter" idx="12"/>
          </p:nvPr>
        </p:nvSpPr>
        <p:spPr/>
        <p:txBody>
          <a:bodyPr/>
          <a:lstStyle/>
          <a:p>
            <a:pPr>
              <a:defRPr/>
            </a:pPr>
            <a:fld id="{98A05B4A-660E-4FF3-A4DF-D00CCA8BA4B2}" type="slidenum">
              <a:rPr lang="fr-FR" smtClean="0"/>
              <a:pPr>
                <a:defRPr/>
              </a:pPr>
              <a:t>24</a:t>
            </a:fld>
            <a:endParaRPr lang="fr-FR"/>
          </a:p>
        </p:txBody>
      </p:sp>
      <p:sp>
        <p:nvSpPr>
          <p:cNvPr id="9" name="Rectangle 5"/>
          <p:cNvSpPr>
            <a:spLocks noChangeArrowheads="1"/>
          </p:cNvSpPr>
          <p:nvPr/>
        </p:nvSpPr>
        <p:spPr bwMode="auto">
          <a:xfrm>
            <a:off x="0" y="-12263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dirty="0">
                <a:solidFill>
                  <a:srgbClr val="800000"/>
                </a:solidFill>
                <a:latin typeface="Times New Roman" pitchFamily="18" charset="0"/>
                <a:cs typeface="DejaVu Sans" pitchFamily="34" charset="0"/>
              </a:rPr>
              <a:t>Further examples – beyond lexical aspects </a:t>
            </a:r>
          </a:p>
        </p:txBody>
      </p:sp>
      <p:sp>
        <p:nvSpPr>
          <p:cNvPr id="5" name="ZoneTexte 4"/>
          <p:cNvSpPr txBox="1"/>
          <p:nvPr/>
        </p:nvSpPr>
        <p:spPr>
          <a:xfrm>
            <a:off x="3241353" y="4070517"/>
            <a:ext cx="3254006" cy="523220"/>
          </a:xfrm>
          <a:prstGeom prst="rect">
            <a:avLst/>
          </a:prstGeom>
          <a:solidFill>
            <a:srgbClr val="FDFFE5"/>
          </a:solidFill>
          <a:ln>
            <a:solidFill>
              <a:schemeClr val="tx1"/>
            </a:solidFill>
          </a:ln>
        </p:spPr>
        <p:txBody>
          <a:bodyPr wrap="square" rtlCol="0">
            <a:spAutoFit/>
          </a:bodyPr>
          <a:lstStyle/>
          <a:p>
            <a:pPr algn="ctr"/>
            <a:r>
              <a:rPr lang="fr-FR" sz="2800" b="1" dirty="0">
                <a:latin typeface="Arial Narrow" panose="020B0606020202030204" pitchFamily="34" charset="0"/>
              </a:rPr>
              <a:t>I </a:t>
            </a:r>
            <a:r>
              <a:rPr lang="fr-FR" sz="2800" b="1" dirty="0" err="1">
                <a:latin typeface="Arial Narrow" panose="020B0606020202030204" pitchFamily="34" charset="0"/>
              </a:rPr>
              <a:t>really</a:t>
            </a:r>
            <a:r>
              <a:rPr lang="fr-FR" sz="2800" b="1" dirty="0">
                <a:latin typeface="Arial Narrow" panose="020B0606020202030204" pitchFamily="34" charset="0"/>
              </a:rPr>
              <a:t> </a:t>
            </a:r>
            <a:r>
              <a:rPr lang="fr-FR" sz="2800" b="1" dirty="0">
                <a:solidFill>
                  <a:srgbClr val="C00000"/>
                </a:solidFill>
                <a:latin typeface="Arial Narrow" panose="020B0606020202030204" pitchFamily="34" charset="0"/>
              </a:rPr>
              <a:t>must</a:t>
            </a:r>
            <a:r>
              <a:rPr lang="fr-FR" sz="2800" b="1" dirty="0">
                <a:latin typeface="Arial Narrow" panose="020B0606020202030204" pitchFamily="34" charset="0"/>
              </a:rPr>
              <a:t> go </a:t>
            </a:r>
            <a:r>
              <a:rPr lang="fr-FR" sz="2800" b="1" dirty="0" err="1">
                <a:latin typeface="Arial Narrow" panose="020B0606020202030204" pitchFamily="34" charset="0"/>
              </a:rPr>
              <a:t>now</a:t>
            </a:r>
            <a:endParaRPr lang="fr-FR" sz="2800" b="1" dirty="0">
              <a:latin typeface="Arial Narrow" panose="020B0606020202030204" pitchFamily="34" charset="0"/>
            </a:endParaRPr>
          </a:p>
        </p:txBody>
      </p:sp>
      <p:sp>
        <p:nvSpPr>
          <p:cNvPr id="11" name="ZoneTexte 10"/>
          <p:cNvSpPr txBox="1"/>
          <p:nvPr/>
        </p:nvSpPr>
        <p:spPr>
          <a:xfrm>
            <a:off x="4139952" y="5066020"/>
            <a:ext cx="4961518" cy="523220"/>
          </a:xfrm>
          <a:prstGeom prst="rect">
            <a:avLst/>
          </a:prstGeom>
          <a:solidFill>
            <a:srgbClr val="FDFFE5"/>
          </a:solidFill>
          <a:ln>
            <a:solidFill>
              <a:schemeClr val="tx1"/>
            </a:solidFill>
          </a:ln>
        </p:spPr>
        <p:txBody>
          <a:bodyPr wrap="square" rtlCol="0">
            <a:spAutoFit/>
          </a:bodyPr>
          <a:lstStyle/>
          <a:p>
            <a:pPr algn="ctr"/>
            <a:r>
              <a:rPr lang="fr-FR" sz="2800" b="1" dirty="0" err="1">
                <a:latin typeface="Arial Narrow" panose="020B0606020202030204" pitchFamily="34" charset="0"/>
              </a:rPr>
              <a:t>Ich</a:t>
            </a:r>
            <a:r>
              <a:rPr lang="fr-FR" sz="2800" b="1" dirty="0">
                <a:latin typeface="Arial Narrow" panose="020B0606020202030204" pitchFamily="34" charset="0"/>
              </a:rPr>
              <a:t> </a:t>
            </a:r>
            <a:r>
              <a:rPr lang="fr-FR" sz="2800" b="1" dirty="0" err="1">
                <a:solidFill>
                  <a:srgbClr val="C00000"/>
                </a:solidFill>
                <a:latin typeface="Arial Narrow" panose="020B0606020202030204" pitchFamily="34" charset="0"/>
              </a:rPr>
              <a:t>muss</a:t>
            </a:r>
            <a:r>
              <a:rPr lang="fr-FR" sz="2800" b="1" dirty="0">
                <a:solidFill>
                  <a:srgbClr val="C00000"/>
                </a:solidFill>
                <a:latin typeface="Arial Narrow" panose="020B0606020202030204" pitchFamily="34" charset="0"/>
              </a:rPr>
              <a:t> </a:t>
            </a:r>
            <a:r>
              <a:rPr lang="fr-FR" sz="2800" b="1" dirty="0" err="1">
                <a:latin typeface="Arial Narrow" panose="020B0606020202030204" pitchFamily="34" charset="0"/>
              </a:rPr>
              <a:t>jetzt</a:t>
            </a:r>
            <a:r>
              <a:rPr lang="fr-FR" sz="2800" b="1" dirty="0">
                <a:latin typeface="Arial Narrow" panose="020B0606020202030204" pitchFamily="34" charset="0"/>
              </a:rPr>
              <a:t> aber </a:t>
            </a:r>
            <a:r>
              <a:rPr lang="fr-FR" sz="2800" b="1" dirty="0" err="1">
                <a:latin typeface="Arial Narrow" panose="020B0606020202030204" pitchFamily="34" charset="0"/>
              </a:rPr>
              <a:t>wirklich</a:t>
            </a:r>
            <a:r>
              <a:rPr lang="fr-FR" sz="2800" b="1" dirty="0">
                <a:latin typeface="Arial Narrow" panose="020B0606020202030204" pitchFamily="34" charset="0"/>
              </a:rPr>
              <a:t> </a:t>
            </a:r>
            <a:r>
              <a:rPr lang="fr-FR" sz="2800" b="1" dirty="0" err="1">
                <a:latin typeface="Arial Narrow" panose="020B0606020202030204" pitchFamily="34" charset="0"/>
              </a:rPr>
              <a:t>gehen</a:t>
            </a:r>
            <a:endParaRPr lang="fr-FR" sz="2800" b="1" dirty="0">
              <a:latin typeface="Arial Narrow" panose="020B0606020202030204" pitchFamily="34" charset="0"/>
            </a:endParaRPr>
          </a:p>
        </p:txBody>
      </p:sp>
      <p:sp>
        <p:nvSpPr>
          <p:cNvPr id="12" name="AutoShape 27"/>
          <p:cNvSpPr>
            <a:spLocks noChangeArrowheads="1"/>
          </p:cNvSpPr>
          <p:nvPr/>
        </p:nvSpPr>
        <p:spPr bwMode="auto">
          <a:xfrm>
            <a:off x="-30506" y="2761472"/>
            <a:ext cx="4746522" cy="1270000"/>
          </a:xfrm>
          <a:prstGeom prst="wedgeRoundRectCallout">
            <a:avLst>
              <a:gd name="adj1" fmla="val -16274"/>
              <a:gd name="adj2" fmla="val 85207"/>
              <a:gd name="adj3" fmla="val 16667"/>
            </a:avLst>
          </a:prstGeom>
          <a:solidFill>
            <a:srgbClr val="FFCCFF"/>
          </a:solidFill>
          <a:ln w="9525">
            <a:solidFill>
              <a:schemeClr val="tx1"/>
            </a:solidFill>
            <a:miter lim="800000"/>
            <a:headEnd/>
            <a:tailEnd/>
          </a:ln>
        </p:spPr>
        <p:txBody>
          <a:bodyPr/>
          <a:lstStyle/>
          <a:p>
            <a:pPr eaLnBrk="0" hangingPunct="0"/>
            <a:r>
              <a:rPr lang="fr-FR" sz="2400" b="1" dirty="0"/>
              <a:t>It </a:t>
            </a:r>
            <a:r>
              <a:rPr lang="fr-FR" sz="2400" b="1" dirty="0" err="1"/>
              <a:t>is</a:t>
            </a:r>
            <a:r>
              <a:rPr lang="fr-FR" sz="2400" b="1" dirty="0"/>
              <a:t> about </a:t>
            </a:r>
            <a:r>
              <a:rPr lang="fr-FR" sz="2400" b="1" dirty="0">
                <a:solidFill>
                  <a:srgbClr val="C00000"/>
                </a:solidFill>
              </a:rPr>
              <a:t>modal </a:t>
            </a:r>
            <a:r>
              <a:rPr lang="fr-FR" sz="2400" b="1" dirty="0" err="1">
                <a:solidFill>
                  <a:srgbClr val="C00000"/>
                </a:solidFill>
              </a:rPr>
              <a:t>verbs</a:t>
            </a:r>
            <a:r>
              <a:rPr lang="fr-FR" sz="2400" b="1" dirty="0">
                <a:solidFill>
                  <a:srgbClr val="C00000"/>
                </a:solidFill>
              </a:rPr>
              <a:t> </a:t>
            </a:r>
            <a:r>
              <a:rPr lang="fr-FR" sz="2400" b="1" dirty="0"/>
              <a:t>in </a:t>
            </a:r>
            <a:r>
              <a:rPr lang="fr-FR" sz="2400" b="1" dirty="0" err="1"/>
              <a:t>both</a:t>
            </a:r>
            <a:r>
              <a:rPr lang="fr-FR" sz="2400" b="1" dirty="0"/>
              <a:t> </a:t>
            </a:r>
            <a:r>
              <a:rPr lang="fr-FR" sz="2400" b="1" dirty="0" err="1"/>
              <a:t>languages</a:t>
            </a:r>
            <a:endParaRPr lang="fr-FR" sz="2400" b="1" dirty="0"/>
          </a:p>
        </p:txBody>
      </p:sp>
    </p:spTree>
    <p:extLst>
      <p:ext uri="{BB962C8B-B14F-4D97-AF65-F5344CB8AC3E}">
        <p14:creationId xmlns:p14="http://schemas.microsoft.com/office/powerpoint/2010/main" val="379882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104475"/>
                                        </p:tgtEl>
                                        <p:attrNameLst>
                                          <p:attrName>style.visibility</p:attrName>
                                        </p:attrNameLst>
                                      </p:cBhvr>
                                      <p:to>
                                        <p:strVal val="visible"/>
                                      </p:to>
                                    </p:set>
                                    <p:animEffect transition="in" filter="wipe(up)">
                                      <p:cBhvr>
                                        <p:cTn id="7" dur="1000"/>
                                        <p:tgtEl>
                                          <p:spTgt spid="104475"/>
                                        </p:tgtEl>
                                      </p:cBhvr>
                                    </p:animEffect>
                                  </p:childTnLst>
                                </p:cTn>
                              </p:par>
                            </p:childTnLst>
                          </p:cTn>
                        </p:par>
                        <p:par>
                          <p:cTn id="8" fill="hold">
                            <p:stCondLst>
                              <p:cond delay="1500"/>
                            </p:stCondLst>
                            <p:childTnLst>
                              <p:par>
                                <p:cTn id="9" presetID="22" presetClass="entr" presetSubtype="1" fill="hold" nodeType="afterEffect">
                                  <p:stCondLst>
                                    <p:cond delay="500"/>
                                  </p:stCondLst>
                                  <p:childTnLst>
                                    <p:set>
                                      <p:cBhvr>
                                        <p:cTn id="10" dur="1" fill="hold">
                                          <p:stCondLst>
                                            <p:cond delay="0"/>
                                          </p:stCondLst>
                                        </p:cTn>
                                        <p:tgtEl>
                                          <p:spTgt spid="78849"/>
                                        </p:tgtEl>
                                        <p:attrNameLst>
                                          <p:attrName>style.visibility</p:attrName>
                                        </p:attrNameLst>
                                      </p:cBhvr>
                                      <p:to>
                                        <p:strVal val="visible"/>
                                      </p:to>
                                    </p:set>
                                    <p:animEffect transition="in" filter="wipe(up)">
                                      <p:cBhvr>
                                        <p:cTn id="11" dur="1000"/>
                                        <p:tgtEl>
                                          <p:spTgt spid="78849"/>
                                        </p:tgtEl>
                                      </p:cBhvr>
                                    </p:animEffect>
                                  </p:childTnLst>
                                </p:cTn>
                              </p:par>
                            </p:childTnLst>
                          </p:cTn>
                        </p:par>
                        <p:par>
                          <p:cTn id="12" fill="hold">
                            <p:stCondLst>
                              <p:cond delay="3000"/>
                            </p:stCondLst>
                            <p:childTnLst>
                              <p:par>
                                <p:cTn id="13" presetID="22" presetClass="entr" presetSubtype="4" fill="hold" grpId="0" nodeType="after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2000" fill="hold"/>
                                        <p:tgtEl>
                                          <p:spTgt spid="5"/>
                                        </p:tgtEl>
                                        <p:attrNameLst>
                                          <p:attrName>ppt_w</p:attrName>
                                        </p:attrNameLst>
                                      </p:cBhvr>
                                      <p:tavLst>
                                        <p:tav tm="0">
                                          <p:val>
                                            <p:fltVal val="0"/>
                                          </p:val>
                                        </p:tav>
                                        <p:tav tm="100000">
                                          <p:val>
                                            <p:strVal val="#ppt_w"/>
                                          </p:val>
                                        </p:tav>
                                      </p:tavLst>
                                    </p:anim>
                                    <p:anim calcmode="lin" valueType="num">
                                      <p:cBhvr>
                                        <p:cTn id="21" dur="2000" fill="hold"/>
                                        <p:tgtEl>
                                          <p:spTgt spid="5"/>
                                        </p:tgtEl>
                                        <p:attrNameLst>
                                          <p:attrName>ppt_h</p:attrName>
                                        </p:attrNameLst>
                                      </p:cBhvr>
                                      <p:tavLst>
                                        <p:tav tm="0">
                                          <p:val>
                                            <p:fltVal val="0"/>
                                          </p:val>
                                        </p:tav>
                                        <p:tav tm="100000">
                                          <p:val>
                                            <p:strVal val="#ppt_h"/>
                                          </p:val>
                                        </p:tav>
                                      </p:tavLst>
                                    </p:anim>
                                    <p:animEffect transition="in" filter="fade">
                                      <p:cBhvr>
                                        <p:cTn id="22" dur="2000"/>
                                        <p:tgtEl>
                                          <p:spTgt spid="5"/>
                                        </p:tgtEl>
                                      </p:cBhvr>
                                    </p:animEffect>
                                  </p:childTnLst>
                                </p:cTn>
                              </p:par>
                              <p:par>
                                <p:cTn id="23" presetID="42" presetClass="path" presetSubtype="0" accel="50000" decel="50000" fill="hold" grpId="1" nodeType="withEffect">
                                  <p:stCondLst>
                                    <p:cond delay="500"/>
                                  </p:stCondLst>
                                  <p:childTnLst>
                                    <p:animMotion origin="layout" path="M 4.72222E-6 -2.96296E-6 L -0.3474 0.13635 " pathEditMode="relative" rAng="0" ptsTypes="AA">
                                      <p:cBhvr>
                                        <p:cTn id="24" dur="2000" fill="hold"/>
                                        <p:tgtEl>
                                          <p:spTgt spid="5"/>
                                        </p:tgtEl>
                                        <p:attrNameLst>
                                          <p:attrName>ppt_x</p:attrName>
                                          <p:attrName>ppt_y</p:attrName>
                                        </p:attrNameLst>
                                      </p:cBhvr>
                                      <p:rCtr x="-17378" y="6806"/>
                                    </p:animMotion>
                                  </p:childTnLst>
                                </p:cTn>
                              </p:par>
                            </p:childTnLst>
                          </p:cTn>
                        </p:par>
                        <p:par>
                          <p:cTn id="25" fill="hold">
                            <p:stCondLst>
                              <p:cond delay="2500"/>
                            </p:stCondLst>
                            <p:childTnLst>
                              <p:par>
                                <p:cTn id="26" presetID="53" presetClass="entr" presetSubtype="16" fill="hold" grpId="0" nodeType="afterEffect">
                                  <p:stCondLst>
                                    <p:cond delay="50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fltVal val="0"/>
                                          </p:val>
                                        </p:tav>
                                        <p:tav tm="100000">
                                          <p:val>
                                            <p:strVal val="#ppt_w"/>
                                          </p:val>
                                        </p:tav>
                                      </p:tavLst>
                                    </p:anim>
                                    <p:anim calcmode="lin" valueType="num">
                                      <p:cBhvr>
                                        <p:cTn id="29" dur="1000" fill="hold"/>
                                        <p:tgtEl>
                                          <p:spTgt spid="11"/>
                                        </p:tgtEl>
                                        <p:attrNameLst>
                                          <p:attrName>ppt_h</p:attrName>
                                        </p:attrNameLst>
                                      </p:cBhvr>
                                      <p:tavLst>
                                        <p:tav tm="0">
                                          <p:val>
                                            <p:fltVal val="0"/>
                                          </p:val>
                                        </p:tav>
                                        <p:tav tm="100000">
                                          <p:val>
                                            <p:strVal val="#ppt_h"/>
                                          </p:val>
                                        </p:tav>
                                      </p:tavLst>
                                    </p:anim>
                                    <p:animEffect transition="in" filter="fade">
                                      <p:cBhvr>
                                        <p:cTn id="30" dur="1000"/>
                                        <p:tgtEl>
                                          <p:spTgt spid="11"/>
                                        </p:tgtEl>
                                      </p:cBhvr>
                                    </p:animEffect>
                                  </p:childTnLst>
                                </p:cTn>
                              </p:par>
                              <p:par>
                                <p:cTn id="31" presetID="42" presetClass="path" presetSubtype="0" accel="50000" decel="50000" fill="hold" grpId="1" nodeType="withEffect">
                                  <p:stCondLst>
                                    <p:cond delay="0"/>
                                  </p:stCondLst>
                                  <p:childTnLst>
                                    <p:animMotion origin="layout" path="M -0.00729 -0.12986 L 3.33333E-6 3.33333E-6 " pathEditMode="relative" rAng="0" ptsTypes="AA">
                                      <p:cBhvr>
                                        <p:cTn id="32" dur="2000" fill="hold"/>
                                        <p:tgtEl>
                                          <p:spTgt spid="11"/>
                                        </p:tgtEl>
                                        <p:attrNameLst>
                                          <p:attrName>ppt_x</p:attrName>
                                          <p:attrName>ppt_y</p:attrName>
                                        </p:attrNameLst>
                                      </p:cBhvr>
                                      <p:rCtr x="0" y="6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P spid="5" grpId="0" animBg="1"/>
      <p:bldP spid="5" grpId="1" animBg="1"/>
      <p:bldP spid="11" grpId="0" animBg="1"/>
      <p:bldP spid="11" grpId="1"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p:cNvPicPr>
            <a:picLocks noChangeAspect="1" noChangeArrowheads="1"/>
          </p:cNvPicPr>
          <p:nvPr/>
        </p:nvPicPr>
        <p:blipFill>
          <a:blip r:embed="rId3"/>
          <a:srcRect/>
          <a:stretch>
            <a:fillRect/>
          </a:stretch>
        </p:blipFill>
        <p:spPr bwMode="auto">
          <a:xfrm>
            <a:off x="0" y="27384"/>
            <a:ext cx="9144000" cy="6858000"/>
          </a:xfrm>
          <a:prstGeom prst="rect">
            <a:avLst/>
          </a:prstGeom>
          <a:noFill/>
          <a:ln w="9525">
            <a:noFill/>
            <a:miter lim="800000"/>
            <a:headEnd/>
            <a:tailEnd/>
          </a:ln>
        </p:spPr>
      </p:pic>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25</a:t>
            </a:fld>
            <a:endParaRPr lang="fr-FR"/>
          </a:p>
        </p:txBody>
      </p:sp>
      <p:grpSp>
        <p:nvGrpSpPr>
          <p:cNvPr id="4" name="Groupe 3"/>
          <p:cNvGrpSpPr/>
          <p:nvPr/>
        </p:nvGrpSpPr>
        <p:grpSpPr>
          <a:xfrm>
            <a:off x="2267744" y="2403666"/>
            <a:ext cx="3960440" cy="377262"/>
            <a:chOff x="2267744" y="2403666"/>
            <a:chExt cx="3960440" cy="377262"/>
          </a:xfrm>
        </p:grpSpPr>
        <p:sp>
          <p:nvSpPr>
            <p:cNvPr id="2" name="Ellipse 1"/>
            <p:cNvSpPr/>
            <p:nvPr/>
          </p:nvSpPr>
          <p:spPr bwMode="auto">
            <a:xfrm>
              <a:off x="2267744" y="2420888"/>
              <a:ext cx="576064" cy="360040"/>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sp>
          <p:nvSpPr>
            <p:cNvPr id="5" name="Ellipse 4"/>
            <p:cNvSpPr/>
            <p:nvPr/>
          </p:nvSpPr>
          <p:spPr bwMode="auto">
            <a:xfrm>
              <a:off x="5652120" y="2403666"/>
              <a:ext cx="576064" cy="360040"/>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grpSp>
      <p:grpSp>
        <p:nvGrpSpPr>
          <p:cNvPr id="16" name="Groupe 15"/>
          <p:cNvGrpSpPr/>
          <p:nvPr/>
        </p:nvGrpSpPr>
        <p:grpSpPr>
          <a:xfrm>
            <a:off x="4572000" y="1124744"/>
            <a:ext cx="4114800" cy="4983956"/>
            <a:chOff x="4572000" y="1124744"/>
            <a:chExt cx="4114800" cy="4983956"/>
          </a:xfrm>
        </p:grpSpPr>
        <p:sp>
          <p:nvSpPr>
            <p:cNvPr id="12" name="Ellipse 11"/>
            <p:cNvSpPr/>
            <p:nvPr/>
          </p:nvSpPr>
          <p:spPr bwMode="auto">
            <a:xfrm>
              <a:off x="4572000" y="1124744"/>
              <a:ext cx="3744416" cy="648072"/>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sp>
          <p:nvSpPr>
            <p:cNvPr id="13" name="Ellipse 12"/>
            <p:cNvSpPr/>
            <p:nvPr/>
          </p:nvSpPr>
          <p:spPr bwMode="auto">
            <a:xfrm>
              <a:off x="4942384" y="5157192"/>
              <a:ext cx="3744416" cy="951508"/>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grpSp>
      <p:sp>
        <p:nvSpPr>
          <p:cNvPr id="14" name="ZoneTexte 13"/>
          <p:cNvSpPr txBox="1"/>
          <p:nvPr/>
        </p:nvSpPr>
        <p:spPr>
          <a:xfrm>
            <a:off x="138336" y="2829675"/>
            <a:ext cx="8867328" cy="461665"/>
          </a:xfrm>
          <a:prstGeom prst="rect">
            <a:avLst/>
          </a:prstGeom>
          <a:solidFill>
            <a:srgbClr val="FDFFE5">
              <a:alpha val="89804"/>
            </a:srgbClr>
          </a:solidFill>
          <a:ln>
            <a:solidFill>
              <a:schemeClr val="tx1"/>
            </a:solidFill>
          </a:ln>
        </p:spPr>
        <p:txBody>
          <a:bodyPr wrap="square" rtlCol="0">
            <a:spAutoFit/>
          </a:bodyPr>
          <a:lstStyle/>
          <a:p>
            <a:r>
              <a:rPr lang="en-US" sz="2400" b="1" dirty="0"/>
              <a:t>Also differences! (in the grammatical domain of word order)</a:t>
            </a:r>
          </a:p>
        </p:txBody>
      </p:sp>
      <p:sp>
        <p:nvSpPr>
          <p:cNvPr id="15" name="ZoneTexte 14"/>
          <p:cNvSpPr txBox="1"/>
          <p:nvPr/>
        </p:nvSpPr>
        <p:spPr>
          <a:xfrm>
            <a:off x="2267744" y="4293096"/>
            <a:ext cx="6737920" cy="830997"/>
          </a:xfrm>
          <a:prstGeom prst="rect">
            <a:avLst/>
          </a:prstGeom>
          <a:solidFill>
            <a:srgbClr val="FDFFE5">
              <a:alpha val="89804"/>
            </a:srgbClr>
          </a:solidFill>
          <a:ln>
            <a:solidFill>
              <a:schemeClr val="tx1"/>
            </a:solidFill>
          </a:ln>
        </p:spPr>
        <p:txBody>
          <a:bodyPr wrap="square" rtlCol="0">
            <a:spAutoFit/>
          </a:bodyPr>
          <a:lstStyle/>
          <a:p>
            <a:r>
              <a:rPr lang="en-US" sz="2400" b="1" dirty="0"/>
              <a:t>Compare with their own language: no modal verb in Japanese!</a:t>
            </a:r>
          </a:p>
        </p:txBody>
      </p:sp>
      <p:sp>
        <p:nvSpPr>
          <p:cNvPr id="17" name="Espace réservé du pied de page 16"/>
          <p:cNvSpPr>
            <a:spLocks noGrp="1"/>
          </p:cNvSpPr>
          <p:nvPr>
            <p:ph type="ftr" sz="quarter" idx="11"/>
          </p:nvPr>
        </p:nvSpPr>
        <p:spPr/>
        <p:txBody>
          <a:bodyPr/>
          <a:lstStyle/>
          <a:p>
            <a:pPr>
              <a:defRPr/>
            </a:pPr>
            <a:r>
              <a:rPr lang="en-US"/>
              <a:t>M. Candelier Tokyo 01/02/18</a:t>
            </a:r>
            <a:endParaRPr lang="fr-FR"/>
          </a:p>
        </p:txBody>
      </p:sp>
    </p:spTree>
    <p:extLst>
      <p:ext uri="{BB962C8B-B14F-4D97-AF65-F5344CB8AC3E}">
        <p14:creationId xmlns:p14="http://schemas.microsoft.com/office/powerpoint/2010/main" val="54670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500"/>
                            </p:stCondLst>
                            <p:childTnLst>
                              <p:par>
                                <p:cTn id="9" presetID="22" presetClass="entr" presetSubtype="1" fill="hold" grpId="0" nodeType="afterEffect">
                                  <p:stCondLst>
                                    <p:cond delay="100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2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childTnLst>
                          </p:cTn>
                        </p:par>
                        <p:par>
                          <p:cTn id="17" fill="hold">
                            <p:stCondLst>
                              <p:cond delay="1000"/>
                            </p:stCondLst>
                            <p:childTnLst>
                              <p:par>
                                <p:cTn id="18" presetID="22" presetClass="entr" presetSubtype="1" fill="hold" grpId="0" nodeType="afterEffect">
                                  <p:stCondLst>
                                    <p:cond delay="100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26</a:t>
            </a:fld>
            <a:endParaRPr lang="fr-FR"/>
          </a:p>
        </p:txBody>
      </p:sp>
      <p:sp>
        <p:nvSpPr>
          <p:cNvPr id="4" name="Rectangle 5"/>
          <p:cNvSpPr>
            <a:spLocks noChangeArrowheads="1"/>
          </p:cNvSpPr>
          <p:nvPr/>
        </p:nvSpPr>
        <p:spPr bwMode="auto">
          <a:xfrm>
            <a:off x="0" y="-12263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dirty="0">
                <a:solidFill>
                  <a:srgbClr val="800000"/>
                </a:solidFill>
                <a:latin typeface="Times New Roman" pitchFamily="18" charset="0"/>
                <a:cs typeface="DejaVu Sans" pitchFamily="34" charset="0"/>
              </a:rPr>
              <a:t>Further examples – beyond lexical aspects </a:t>
            </a:r>
          </a:p>
        </p:txBody>
      </p:sp>
      <p:sp>
        <p:nvSpPr>
          <p:cNvPr id="5" name="ZoneTexte 4"/>
          <p:cNvSpPr txBox="1"/>
          <p:nvPr/>
        </p:nvSpPr>
        <p:spPr>
          <a:xfrm>
            <a:off x="1729383" y="677615"/>
            <a:ext cx="5685234" cy="461665"/>
          </a:xfrm>
          <a:prstGeom prst="rect">
            <a:avLst/>
          </a:prstGeom>
          <a:solidFill>
            <a:schemeClr val="bg2">
              <a:lumMod val="40000"/>
              <a:lumOff val="60000"/>
              <a:alpha val="54902"/>
            </a:schemeClr>
          </a:solidFill>
          <a:ln>
            <a:solidFill>
              <a:schemeClr val="tx1"/>
            </a:solidFill>
          </a:ln>
        </p:spPr>
        <p:txBody>
          <a:bodyPr wrap="square" rtlCol="0">
            <a:spAutoFit/>
          </a:bodyPr>
          <a:lstStyle/>
          <a:p>
            <a:pPr algn="ctr"/>
            <a:r>
              <a:rPr lang="en-US" sz="2400" b="1" dirty="0"/>
              <a:t>Reflexivity on own reading strategies</a:t>
            </a:r>
          </a:p>
        </p:txBody>
      </p:sp>
      <p:grpSp>
        <p:nvGrpSpPr>
          <p:cNvPr id="14" name="Groupe 13"/>
          <p:cNvGrpSpPr/>
          <p:nvPr/>
        </p:nvGrpSpPr>
        <p:grpSpPr>
          <a:xfrm>
            <a:off x="35496" y="1609924"/>
            <a:ext cx="5261595" cy="5248076"/>
            <a:chOff x="390525" y="1609924"/>
            <a:chExt cx="5261595" cy="5248076"/>
          </a:xfrm>
        </p:grpSpPr>
        <p:pic>
          <p:nvPicPr>
            <p:cNvPr id="10" name="Image 9"/>
            <p:cNvPicPr>
              <a:picLocks noChangeAspect="1"/>
            </p:cNvPicPr>
            <p:nvPr/>
          </p:nvPicPr>
          <p:blipFill>
            <a:blip r:embed="rId3"/>
            <a:stretch>
              <a:fillRect/>
            </a:stretch>
          </p:blipFill>
          <p:spPr>
            <a:xfrm>
              <a:off x="390525" y="1609924"/>
              <a:ext cx="5261595" cy="5248076"/>
            </a:xfrm>
            <a:prstGeom prst="rect">
              <a:avLst/>
            </a:prstGeom>
            <a:ln>
              <a:solidFill>
                <a:schemeClr val="tx1"/>
              </a:solidFill>
            </a:ln>
          </p:spPr>
        </p:pic>
        <p:sp>
          <p:nvSpPr>
            <p:cNvPr id="11" name="ZoneTexte 10"/>
            <p:cNvSpPr txBox="1"/>
            <p:nvPr/>
          </p:nvSpPr>
          <p:spPr>
            <a:xfrm>
              <a:off x="415474" y="1622567"/>
              <a:ext cx="2284317" cy="646331"/>
            </a:xfrm>
            <a:prstGeom prst="rect">
              <a:avLst/>
            </a:prstGeom>
            <a:solidFill>
              <a:schemeClr val="bg1"/>
            </a:solidFill>
          </p:spPr>
          <p:txBody>
            <a:bodyPr wrap="square" rtlCol="0">
              <a:spAutoFit/>
            </a:bodyPr>
            <a:lstStyle/>
            <a:p>
              <a:r>
                <a:rPr lang="fr-FR" dirty="0"/>
                <a:t>Reading </a:t>
              </a:r>
              <a:r>
                <a:rPr lang="fr-FR" dirty="0" err="1"/>
                <a:t>strategies</a:t>
              </a:r>
              <a:r>
                <a:rPr lang="fr-FR" dirty="0"/>
                <a:t> in </a:t>
              </a:r>
              <a:r>
                <a:rPr lang="fr-FR" i="1" dirty="0" err="1"/>
                <a:t>Explorers</a:t>
              </a:r>
              <a:endParaRPr lang="fr-FR" i="1" dirty="0"/>
            </a:p>
          </p:txBody>
        </p:sp>
        <p:sp>
          <p:nvSpPr>
            <p:cNvPr id="12" name="ZoneTexte 11"/>
            <p:cNvSpPr txBox="1"/>
            <p:nvPr/>
          </p:nvSpPr>
          <p:spPr>
            <a:xfrm>
              <a:off x="3059832" y="1636901"/>
              <a:ext cx="2592288" cy="646331"/>
            </a:xfrm>
            <a:prstGeom prst="rect">
              <a:avLst/>
            </a:prstGeom>
            <a:solidFill>
              <a:schemeClr val="bg1"/>
            </a:solidFill>
          </p:spPr>
          <p:txBody>
            <a:bodyPr wrap="square" rtlCol="0">
              <a:spAutoFit/>
            </a:bodyPr>
            <a:lstStyle/>
            <a:p>
              <a:r>
                <a:rPr lang="fr-FR" dirty="0"/>
                <a:t>Reading </a:t>
              </a:r>
              <a:r>
                <a:rPr lang="fr-FR" dirty="0" err="1"/>
                <a:t>strategies</a:t>
              </a:r>
              <a:r>
                <a:rPr lang="fr-FR" dirty="0"/>
                <a:t> in </a:t>
              </a:r>
              <a:r>
                <a:rPr lang="fr-FR" i="1" dirty="0"/>
                <a:t>Envol</a:t>
              </a:r>
            </a:p>
          </p:txBody>
        </p:sp>
      </p:grpSp>
      <p:sp>
        <p:nvSpPr>
          <p:cNvPr id="17" name="ZoneTexte 16"/>
          <p:cNvSpPr txBox="1"/>
          <p:nvPr/>
        </p:nvSpPr>
        <p:spPr>
          <a:xfrm>
            <a:off x="5436096" y="1139280"/>
            <a:ext cx="3707904" cy="2677656"/>
          </a:xfrm>
          <a:prstGeom prst="rect">
            <a:avLst/>
          </a:prstGeom>
          <a:solidFill>
            <a:srgbClr val="FDFFE5">
              <a:alpha val="89804"/>
            </a:srgbClr>
          </a:solidFill>
          <a:ln>
            <a:solidFill>
              <a:schemeClr val="tx1"/>
            </a:solidFill>
          </a:ln>
        </p:spPr>
        <p:txBody>
          <a:bodyPr wrap="square" rtlCol="0">
            <a:spAutoFit/>
          </a:bodyPr>
          <a:lstStyle/>
          <a:p>
            <a:r>
              <a:rPr lang="en-US" sz="2400" dirty="0"/>
              <a:t>The students (at secondary level) learn </a:t>
            </a:r>
            <a:r>
              <a:rPr lang="en-US" sz="2400" dirty="0">
                <a:solidFill>
                  <a:srgbClr val="C00000"/>
                </a:solidFill>
              </a:rPr>
              <a:t>French</a:t>
            </a:r>
            <a:r>
              <a:rPr lang="en-US" sz="2400" dirty="0"/>
              <a:t> </a:t>
            </a:r>
            <a:r>
              <a:rPr lang="en-US" sz="2400" dirty="0">
                <a:solidFill>
                  <a:srgbClr val="C00000"/>
                </a:solidFill>
              </a:rPr>
              <a:t>(course book: </a:t>
            </a:r>
            <a:r>
              <a:rPr lang="en-US" sz="2400" i="1" dirty="0" err="1">
                <a:solidFill>
                  <a:srgbClr val="C00000"/>
                </a:solidFill>
              </a:rPr>
              <a:t>Envol</a:t>
            </a:r>
            <a:r>
              <a:rPr lang="en-US" sz="2400" i="1" dirty="0">
                <a:solidFill>
                  <a:srgbClr val="C00000"/>
                </a:solidFill>
              </a:rPr>
              <a:t>) </a:t>
            </a:r>
            <a:r>
              <a:rPr lang="en-US" sz="2400" dirty="0">
                <a:solidFill>
                  <a:srgbClr val="C00000"/>
                </a:solidFill>
              </a:rPr>
              <a:t>after English (course book: </a:t>
            </a:r>
            <a:r>
              <a:rPr lang="en-US" sz="2400" i="1" dirty="0">
                <a:solidFill>
                  <a:srgbClr val="C00000"/>
                </a:solidFill>
              </a:rPr>
              <a:t>Explorers</a:t>
            </a:r>
            <a:r>
              <a:rPr lang="en-US" sz="2400" dirty="0"/>
              <a:t>).</a:t>
            </a:r>
            <a:r>
              <a:rPr lang="en-US" sz="2400" i="1" dirty="0"/>
              <a:t/>
            </a:r>
            <a:br>
              <a:rPr lang="en-US" sz="2400" i="1" dirty="0"/>
            </a:br>
            <a:r>
              <a:rPr lang="en-US" sz="2400" dirty="0"/>
              <a:t>(Taken from </a:t>
            </a:r>
            <a:r>
              <a:rPr lang="en-US" sz="2400" dirty="0" err="1"/>
              <a:t>Achermann</a:t>
            </a:r>
            <a:r>
              <a:rPr lang="en-US" sz="2400" dirty="0"/>
              <a:t>, B. 2009</a:t>
            </a:r>
            <a:r>
              <a:rPr lang="en-US" dirty="0"/>
              <a:t>)</a:t>
            </a:r>
          </a:p>
        </p:txBody>
      </p:sp>
      <p:sp>
        <p:nvSpPr>
          <p:cNvPr id="18" name="ZoneTexte 17"/>
          <p:cNvSpPr txBox="1"/>
          <p:nvPr/>
        </p:nvSpPr>
        <p:spPr>
          <a:xfrm>
            <a:off x="5436096" y="3816936"/>
            <a:ext cx="3704093" cy="3046988"/>
          </a:xfrm>
          <a:prstGeom prst="rect">
            <a:avLst/>
          </a:prstGeom>
          <a:solidFill>
            <a:srgbClr val="FDFFE5">
              <a:alpha val="89804"/>
            </a:srgbClr>
          </a:solidFill>
          <a:ln>
            <a:solidFill>
              <a:schemeClr val="tx1"/>
            </a:solidFill>
          </a:ln>
        </p:spPr>
        <p:txBody>
          <a:bodyPr wrap="square" rtlCol="0">
            <a:spAutoFit/>
          </a:bodyPr>
          <a:lstStyle/>
          <a:p>
            <a:r>
              <a:rPr lang="en-US" sz="2400" dirty="0"/>
              <a:t>You have </a:t>
            </a:r>
            <a:r>
              <a:rPr lang="en-US" sz="2400" dirty="0">
                <a:solidFill>
                  <a:srgbClr val="C00000"/>
                </a:solidFill>
              </a:rPr>
              <a:t>already reflected on reading strategies in each textbook</a:t>
            </a:r>
            <a:r>
              <a:rPr lang="en-US" sz="2400" dirty="0"/>
              <a:t>. </a:t>
            </a:r>
          </a:p>
          <a:p>
            <a:r>
              <a:rPr lang="en-US" sz="2400" dirty="0">
                <a:solidFill>
                  <a:srgbClr val="C00000"/>
                </a:solidFill>
              </a:rPr>
              <a:t>Compare the formulations </a:t>
            </a:r>
            <a:r>
              <a:rPr lang="en-US" sz="2400" dirty="0"/>
              <a:t>in each textbook and </a:t>
            </a:r>
            <a:r>
              <a:rPr lang="en-US" sz="2400" dirty="0">
                <a:solidFill>
                  <a:srgbClr val="C00000"/>
                </a:solidFill>
              </a:rPr>
              <a:t>indicate your preferred strategies.</a:t>
            </a:r>
          </a:p>
        </p:txBody>
      </p:sp>
      <p:grpSp>
        <p:nvGrpSpPr>
          <p:cNvPr id="23" name="Groupe 22"/>
          <p:cNvGrpSpPr/>
          <p:nvPr/>
        </p:nvGrpSpPr>
        <p:grpSpPr>
          <a:xfrm>
            <a:off x="31685" y="5949280"/>
            <a:ext cx="3057043" cy="908720"/>
            <a:chOff x="31685" y="5949280"/>
            <a:chExt cx="3057043" cy="908720"/>
          </a:xfrm>
        </p:grpSpPr>
        <p:sp>
          <p:nvSpPr>
            <p:cNvPr id="19" name="ZoneTexte 18"/>
            <p:cNvSpPr txBox="1"/>
            <p:nvPr/>
          </p:nvSpPr>
          <p:spPr>
            <a:xfrm>
              <a:off x="31685" y="6396335"/>
              <a:ext cx="3057043" cy="461665"/>
            </a:xfrm>
            <a:prstGeom prst="rect">
              <a:avLst/>
            </a:prstGeom>
            <a:solidFill>
              <a:srgbClr val="FDFFE5">
                <a:alpha val="89804"/>
              </a:srgbClr>
            </a:solidFill>
            <a:ln>
              <a:solidFill>
                <a:schemeClr val="tx1"/>
              </a:solidFill>
            </a:ln>
          </p:spPr>
          <p:txBody>
            <a:bodyPr wrap="square" rtlCol="0">
              <a:spAutoFit/>
            </a:bodyPr>
            <a:lstStyle/>
            <a:p>
              <a:r>
                <a:rPr lang="en-US" sz="2400" dirty="0">
                  <a:solidFill>
                    <a:srgbClr val="C00000"/>
                  </a:solidFill>
                </a:rPr>
                <a:t>Plurilingual strategy!</a:t>
              </a:r>
            </a:p>
          </p:txBody>
        </p:sp>
        <p:cxnSp>
          <p:nvCxnSpPr>
            <p:cNvPr id="21" name="Connecteur droit avec flèche 20"/>
            <p:cNvCxnSpPr>
              <a:stCxn id="19" idx="0"/>
            </p:cNvCxnSpPr>
            <p:nvPr/>
          </p:nvCxnSpPr>
          <p:spPr bwMode="auto">
            <a:xfrm flipH="1" flipV="1">
              <a:off x="1043608" y="5949280"/>
              <a:ext cx="516599" cy="447055"/>
            </a:xfrm>
            <a:prstGeom prst="straightConnector1">
              <a:avLst/>
            </a:prstGeom>
            <a:solidFill>
              <a:schemeClr val="accent1"/>
            </a:solidFill>
            <a:ln w="5715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95103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75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27</a:t>
            </a:fld>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931158"/>
          </a:xfrm>
          <a:prstGeom prst="rect">
            <a:avLst/>
          </a:prstGeom>
        </p:spPr>
      </p:pic>
      <p:sp>
        <p:nvSpPr>
          <p:cNvPr id="5" name="Rectangle 4"/>
          <p:cNvSpPr/>
          <p:nvPr/>
        </p:nvSpPr>
        <p:spPr bwMode="auto">
          <a:xfrm>
            <a:off x="2555776" y="332656"/>
            <a:ext cx="720080" cy="360040"/>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sp>
        <p:nvSpPr>
          <p:cNvPr id="6" name="Rectangle 5"/>
          <p:cNvSpPr/>
          <p:nvPr/>
        </p:nvSpPr>
        <p:spPr bwMode="auto">
          <a:xfrm>
            <a:off x="3779912" y="328666"/>
            <a:ext cx="648072" cy="360040"/>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sp>
        <p:nvSpPr>
          <p:cNvPr id="7" name="ZoneTexte 6"/>
          <p:cNvSpPr txBox="1"/>
          <p:nvPr/>
        </p:nvSpPr>
        <p:spPr>
          <a:xfrm>
            <a:off x="-10328" y="779220"/>
            <a:ext cx="5360277" cy="1569660"/>
          </a:xfrm>
          <a:prstGeom prst="rect">
            <a:avLst/>
          </a:prstGeom>
          <a:solidFill>
            <a:srgbClr val="FDFFE5">
              <a:alpha val="89804"/>
            </a:srgbClr>
          </a:solidFill>
          <a:ln>
            <a:solidFill>
              <a:schemeClr val="tx1"/>
            </a:solidFill>
          </a:ln>
        </p:spPr>
        <p:txBody>
          <a:bodyPr wrap="square" rtlCol="0">
            <a:spAutoFit/>
          </a:bodyPr>
          <a:lstStyle/>
          <a:p>
            <a:r>
              <a:rPr lang="en-US" sz="2400" dirty="0"/>
              <a:t>(Lexical) similarities = the underpinning for a plurilingual reading strategy to be used along with other strategies.</a:t>
            </a:r>
            <a:endParaRPr lang="en-US" sz="2400" dirty="0">
              <a:solidFill>
                <a:srgbClr val="C00000"/>
              </a:solidFill>
            </a:endParaRPr>
          </a:p>
        </p:txBody>
      </p:sp>
      <p:sp>
        <p:nvSpPr>
          <p:cNvPr id="8" name="ZoneTexte 7"/>
          <p:cNvSpPr txBox="1"/>
          <p:nvPr/>
        </p:nvSpPr>
        <p:spPr>
          <a:xfrm>
            <a:off x="5004048" y="6582742"/>
            <a:ext cx="3024336" cy="369332"/>
          </a:xfrm>
          <a:prstGeom prst="rect">
            <a:avLst/>
          </a:prstGeom>
          <a:noFill/>
        </p:spPr>
        <p:txBody>
          <a:bodyPr wrap="square" rtlCol="0">
            <a:spAutoFit/>
          </a:bodyPr>
          <a:lstStyle/>
          <a:p>
            <a:r>
              <a:rPr lang="fr-FR" dirty="0" err="1"/>
              <a:t>Egli</a:t>
            </a:r>
            <a:r>
              <a:rPr lang="fr-FR" dirty="0"/>
              <a:t> </a:t>
            </a:r>
            <a:r>
              <a:rPr lang="fr-FR" dirty="0" err="1"/>
              <a:t>Cuenat</a:t>
            </a:r>
            <a:r>
              <a:rPr lang="fr-FR" dirty="0"/>
              <a:t> M. et al., 2018</a:t>
            </a:r>
          </a:p>
        </p:txBody>
      </p:sp>
    </p:spTree>
    <p:extLst>
      <p:ext uri="{BB962C8B-B14F-4D97-AF65-F5344CB8AC3E}">
        <p14:creationId xmlns:p14="http://schemas.microsoft.com/office/powerpoint/2010/main" val="259117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28</a:t>
            </a:fld>
            <a:endParaRPr lang="fr-FR"/>
          </a:p>
        </p:txBody>
      </p:sp>
      <p:sp>
        <p:nvSpPr>
          <p:cNvPr id="4" name="Rectangle 5"/>
          <p:cNvSpPr>
            <a:spLocks noChangeArrowheads="1"/>
          </p:cNvSpPr>
          <p:nvPr/>
        </p:nvSpPr>
        <p:spPr bwMode="auto">
          <a:xfrm>
            <a:off x="0" y="-12263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dirty="0">
                <a:solidFill>
                  <a:srgbClr val="800000"/>
                </a:solidFill>
                <a:latin typeface="Times New Roman" pitchFamily="18" charset="0"/>
                <a:cs typeface="DejaVu Sans" pitchFamily="34" charset="0"/>
              </a:rPr>
              <a:t>Further examples – beyond lexical aspects </a:t>
            </a:r>
          </a:p>
        </p:txBody>
      </p:sp>
      <p:sp>
        <p:nvSpPr>
          <p:cNvPr id="5" name="ZoneTexte 4"/>
          <p:cNvSpPr txBox="1"/>
          <p:nvPr/>
        </p:nvSpPr>
        <p:spPr>
          <a:xfrm>
            <a:off x="1729383" y="677615"/>
            <a:ext cx="5685234" cy="461665"/>
          </a:xfrm>
          <a:prstGeom prst="rect">
            <a:avLst/>
          </a:prstGeom>
          <a:solidFill>
            <a:schemeClr val="bg2">
              <a:lumMod val="40000"/>
              <a:lumOff val="60000"/>
              <a:alpha val="54902"/>
            </a:schemeClr>
          </a:solidFill>
          <a:ln>
            <a:solidFill>
              <a:schemeClr val="tx1"/>
            </a:solidFill>
          </a:ln>
        </p:spPr>
        <p:txBody>
          <a:bodyPr wrap="square" rtlCol="0">
            <a:spAutoFit/>
          </a:bodyPr>
          <a:lstStyle/>
          <a:p>
            <a:pPr algn="ctr"/>
            <a:r>
              <a:rPr lang="en-US" sz="2400" b="1" dirty="0"/>
              <a:t>Mediation activity</a:t>
            </a:r>
          </a:p>
        </p:txBody>
      </p:sp>
      <p:pic>
        <p:nvPicPr>
          <p:cNvPr id="6" name="Image 5"/>
          <p:cNvPicPr>
            <a:picLocks noChangeAspect="1"/>
          </p:cNvPicPr>
          <p:nvPr/>
        </p:nvPicPr>
        <p:blipFill>
          <a:blip r:embed="rId3"/>
          <a:stretch>
            <a:fillRect/>
          </a:stretch>
        </p:blipFill>
        <p:spPr>
          <a:xfrm>
            <a:off x="-20452" y="1434325"/>
            <a:ext cx="9144000" cy="4619625"/>
          </a:xfrm>
          <a:prstGeom prst="rect">
            <a:avLst/>
          </a:prstGeom>
        </p:spPr>
      </p:pic>
      <p:sp>
        <p:nvSpPr>
          <p:cNvPr id="14" name="ZoneTexte 13"/>
          <p:cNvSpPr txBox="1"/>
          <p:nvPr/>
        </p:nvSpPr>
        <p:spPr>
          <a:xfrm>
            <a:off x="5679" y="-99392"/>
            <a:ext cx="6942585" cy="3416320"/>
          </a:xfrm>
          <a:prstGeom prst="rect">
            <a:avLst/>
          </a:prstGeom>
          <a:solidFill>
            <a:srgbClr val="FDFFE5">
              <a:alpha val="89804"/>
            </a:srgbClr>
          </a:solidFill>
          <a:ln>
            <a:solidFill>
              <a:schemeClr val="tx1"/>
            </a:solidFill>
          </a:ln>
        </p:spPr>
        <p:txBody>
          <a:bodyPr wrap="square" rtlCol="0">
            <a:spAutoFit/>
          </a:bodyPr>
          <a:lstStyle/>
          <a:p>
            <a:r>
              <a:rPr lang="en-US" sz="2400" b="1" dirty="0"/>
              <a:t>Mediation activity for </a:t>
            </a:r>
            <a:r>
              <a:rPr lang="en-US" sz="2400" b="1" dirty="0">
                <a:solidFill>
                  <a:srgbClr val="C00000"/>
                </a:solidFill>
              </a:rPr>
              <a:t>German secondary school students</a:t>
            </a:r>
            <a:r>
              <a:rPr lang="en-US" sz="2400" b="1" dirty="0"/>
              <a:t>.</a:t>
            </a:r>
          </a:p>
          <a:p>
            <a:r>
              <a:rPr lang="en-US" sz="2400" b="1" dirty="0">
                <a:solidFill>
                  <a:srgbClr val="C00000"/>
                </a:solidFill>
              </a:rPr>
              <a:t>Three-person constellation</a:t>
            </a:r>
            <a:r>
              <a:rPr lang="en-US" sz="2400" b="1" dirty="0"/>
              <a:t> in which</a:t>
            </a:r>
            <a:r>
              <a:rPr lang="en-US" sz="2400" b="1" dirty="0">
                <a:solidFill>
                  <a:srgbClr val="C00000"/>
                </a:solidFill>
              </a:rPr>
              <a:t> a learner takes on the role of a language mediator </a:t>
            </a:r>
            <a:r>
              <a:rPr lang="en-US" sz="2400" b="1" dirty="0"/>
              <a:t>– an “interpreter” - </a:t>
            </a:r>
            <a:r>
              <a:rPr lang="en-US" sz="2400" b="1" dirty="0">
                <a:solidFill>
                  <a:srgbClr val="C00000"/>
                </a:solidFill>
              </a:rPr>
              <a:t>between English and French</a:t>
            </a:r>
            <a:r>
              <a:rPr lang="en-US" sz="2400" b="1" dirty="0"/>
              <a:t>-speaking persons, since they do not speak the other language. This takes place </a:t>
            </a:r>
            <a:r>
              <a:rPr lang="en-US" sz="2400" b="1" dirty="0">
                <a:solidFill>
                  <a:srgbClr val="C00000"/>
                </a:solidFill>
              </a:rPr>
              <a:t>on a camping site in France</a:t>
            </a:r>
            <a:r>
              <a:rPr lang="en-US" sz="2400" b="1" dirty="0"/>
              <a:t>. </a:t>
            </a:r>
          </a:p>
          <a:p>
            <a:endParaRPr lang="en-US" sz="2400" dirty="0">
              <a:solidFill>
                <a:srgbClr val="C00000"/>
              </a:solidFill>
            </a:endParaRPr>
          </a:p>
        </p:txBody>
      </p:sp>
    </p:spTree>
    <p:extLst>
      <p:ext uri="{BB962C8B-B14F-4D97-AF65-F5344CB8AC3E}">
        <p14:creationId xmlns:p14="http://schemas.microsoft.com/office/powerpoint/2010/main" val="61719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dirty="0"/>
              <a:t>M. Candelier Tokyo 01/02/18</a:t>
            </a:r>
            <a:endParaRPr lang="fr-FR" dirty="0"/>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29</a:t>
            </a:fld>
            <a:endParaRPr lang="fr-FR"/>
          </a:p>
        </p:txBody>
      </p:sp>
      <p:sp>
        <p:nvSpPr>
          <p:cNvPr id="4" name="Rectangle 5"/>
          <p:cNvSpPr>
            <a:spLocks noChangeArrowheads="1"/>
          </p:cNvSpPr>
          <p:nvPr/>
        </p:nvSpPr>
        <p:spPr bwMode="auto">
          <a:xfrm>
            <a:off x="0" y="-12263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dirty="0">
                <a:solidFill>
                  <a:srgbClr val="800000"/>
                </a:solidFill>
                <a:latin typeface="Times New Roman" pitchFamily="18" charset="0"/>
                <a:cs typeface="DejaVu Sans" pitchFamily="34" charset="0"/>
              </a:rPr>
              <a:t>Further examples – beyond lexical aspects </a:t>
            </a:r>
          </a:p>
        </p:txBody>
      </p:sp>
      <p:sp>
        <p:nvSpPr>
          <p:cNvPr id="5" name="ZoneTexte 4"/>
          <p:cNvSpPr txBox="1"/>
          <p:nvPr/>
        </p:nvSpPr>
        <p:spPr>
          <a:xfrm>
            <a:off x="1729383" y="677615"/>
            <a:ext cx="5685234" cy="461665"/>
          </a:xfrm>
          <a:prstGeom prst="rect">
            <a:avLst/>
          </a:prstGeom>
          <a:solidFill>
            <a:schemeClr val="bg2">
              <a:lumMod val="40000"/>
              <a:lumOff val="60000"/>
              <a:alpha val="54902"/>
            </a:schemeClr>
          </a:solidFill>
          <a:ln>
            <a:solidFill>
              <a:schemeClr val="tx1"/>
            </a:solidFill>
          </a:ln>
        </p:spPr>
        <p:txBody>
          <a:bodyPr wrap="square" rtlCol="0">
            <a:spAutoFit/>
          </a:bodyPr>
          <a:lstStyle/>
          <a:p>
            <a:pPr algn="ctr"/>
            <a:r>
              <a:rPr lang="en-US" sz="2400" b="1" dirty="0"/>
              <a:t>Mediation activity</a:t>
            </a:r>
          </a:p>
        </p:txBody>
      </p:sp>
      <p:pic>
        <p:nvPicPr>
          <p:cNvPr id="6" name="Image 5"/>
          <p:cNvPicPr>
            <a:picLocks noChangeAspect="1"/>
          </p:cNvPicPr>
          <p:nvPr/>
        </p:nvPicPr>
        <p:blipFill>
          <a:blip r:embed="rId3"/>
          <a:stretch>
            <a:fillRect/>
          </a:stretch>
        </p:blipFill>
        <p:spPr>
          <a:xfrm>
            <a:off x="16060" y="1434325"/>
            <a:ext cx="9164452" cy="4619625"/>
          </a:xfrm>
          <a:prstGeom prst="rect">
            <a:avLst/>
          </a:prstGeom>
        </p:spPr>
      </p:pic>
      <p:sp>
        <p:nvSpPr>
          <p:cNvPr id="7" name="Rectangle 6"/>
          <p:cNvSpPr/>
          <p:nvPr/>
        </p:nvSpPr>
        <p:spPr bwMode="auto">
          <a:xfrm>
            <a:off x="1974642" y="19972"/>
            <a:ext cx="7143836" cy="562005"/>
          </a:xfrm>
          <a:prstGeom prst="wedgeRectCallout">
            <a:avLst>
              <a:gd name="adj1" fmla="val -68795"/>
              <a:gd name="adj2" fmla="val 42208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2400" b="1" i="0" u="none" strike="noStrike" cap="none" normalizeH="0" baseline="0" dirty="0" err="1">
                <a:ln>
                  <a:noFill/>
                </a:ln>
                <a:solidFill>
                  <a:schemeClr val="tx1"/>
                </a:solidFill>
                <a:effectLst/>
                <a:latin typeface="Arial" charset="0"/>
                <a:cs typeface="Arial" charset="0"/>
              </a:rPr>
              <a:t>Receptionist</a:t>
            </a:r>
            <a:r>
              <a:rPr kumimoji="0" lang="fr-FR" sz="2400" b="1" i="0" u="none" strike="noStrike" cap="none" normalizeH="0" baseline="0" dirty="0">
                <a:ln>
                  <a:noFill/>
                </a:ln>
                <a:solidFill>
                  <a:schemeClr val="tx1"/>
                </a:solidFill>
                <a:effectLst/>
                <a:latin typeface="Arial" charset="0"/>
                <a:cs typeface="Arial" charset="0"/>
              </a:rPr>
              <a:t> (in French)</a:t>
            </a:r>
            <a:r>
              <a:rPr kumimoji="0" lang="fr-FR" sz="2400" b="1" i="0" u="none" strike="noStrike" cap="none" normalizeH="0" dirty="0">
                <a:ln>
                  <a:noFill/>
                </a:ln>
                <a:solidFill>
                  <a:schemeClr val="tx1"/>
                </a:solidFill>
                <a:effectLst/>
                <a:latin typeface="Arial" charset="0"/>
                <a:cs typeface="Arial" charset="0"/>
              </a:rPr>
              <a:t> : "</a:t>
            </a:r>
            <a:r>
              <a:rPr kumimoji="0" lang="fr-FR" sz="2400" b="1" i="1" u="none" strike="noStrike" cap="none" normalizeH="0" dirty="0">
                <a:ln>
                  <a:noFill/>
                </a:ln>
                <a:solidFill>
                  <a:schemeClr val="tx1"/>
                </a:solidFill>
                <a:effectLst/>
                <a:latin typeface="Arial" charset="0"/>
                <a:cs typeface="Arial" charset="0"/>
              </a:rPr>
              <a:t>Hello</a:t>
            </a:r>
            <a:r>
              <a:rPr kumimoji="0" lang="fr-FR" sz="2400" b="1" i="0" u="none" strike="noStrike" cap="none" normalizeH="0" dirty="0">
                <a:ln>
                  <a:noFill/>
                </a:ln>
                <a:solidFill>
                  <a:schemeClr val="tx1"/>
                </a:solidFill>
                <a:effectLst/>
                <a:latin typeface="Arial" charset="0"/>
                <a:cs typeface="Arial" charset="0"/>
              </a:rPr>
              <a:t>" …</a:t>
            </a:r>
            <a:r>
              <a:rPr kumimoji="0" lang="fr-FR" sz="2400" b="0" i="0" u="none" strike="noStrike" cap="none" normalizeH="0" dirty="0">
                <a:ln>
                  <a:noFill/>
                </a:ln>
                <a:solidFill>
                  <a:schemeClr val="tx1"/>
                </a:solidFill>
                <a:effectLst/>
                <a:latin typeface="Arial" charset="0"/>
                <a:cs typeface="Arial" charset="0"/>
              </a:rPr>
              <a:t> </a:t>
            </a:r>
            <a:endParaRPr kumimoji="0" lang="fr-FR" sz="2400" b="0" i="0" u="none" strike="noStrike" cap="none" normalizeH="0" baseline="0" dirty="0">
              <a:ln>
                <a:noFill/>
              </a:ln>
              <a:solidFill>
                <a:schemeClr val="tx1"/>
              </a:solidFill>
              <a:effectLst/>
              <a:latin typeface="Arial" charset="0"/>
              <a:cs typeface="Arial" charset="0"/>
            </a:endParaRPr>
          </a:p>
        </p:txBody>
      </p:sp>
      <p:sp>
        <p:nvSpPr>
          <p:cNvPr id="8" name="Rectangle 7"/>
          <p:cNvSpPr/>
          <p:nvPr/>
        </p:nvSpPr>
        <p:spPr bwMode="auto">
          <a:xfrm>
            <a:off x="1952293" y="605129"/>
            <a:ext cx="7143836" cy="1146003"/>
          </a:xfrm>
          <a:prstGeom prst="wedgeRectCallout">
            <a:avLst>
              <a:gd name="adj1" fmla="val -52143"/>
              <a:gd name="adj2" fmla="val 171759"/>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r>
              <a:rPr kumimoji="0" lang="fr-FR" sz="2400" b="1" i="0" u="none" strike="noStrike" cap="none" normalizeH="0" baseline="0" dirty="0" err="1">
                <a:ln>
                  <a:noFill/>
                </a:ln>
                <a:solidFill>
                  <a:schemeClr val="tx1"/>
                </a:solidFill>
                <a:effectLst/>
                <a:latin typeface="Arial" charset="0"/>
                <a:cs typeface="Arial" charset="0"/>
              </a:rPr>
              <a:t>Mediator</a:t>
            </a:r>
            <a:r>
              <a:rPr kumimoji="0" lang="fr-FR" sz="2400" b="1" i="0" u="none" strike="noStrike" cap="none" normalizeH="0" baseline="0" dirty="0">
                <a:ln>
                  <a:noFill/>
                </a:ln>
                <a:solidFill>
                  <a:schemeClr val="tx1"/>
                </a:solidFill>
                <a:effectLst/>
                <a:latin typeface="Arial" charset="0"/>
                <a:cs typeface="Arial" charset="0"/>
              </a:rPr>
              <a:t> (in French)</a:t>
            </a:r>
            <a:r>
              <a:rPr kumimoji="0" lang="fr-FR" sz="2400" b="1" i="0" u="none" strike="noStrike" cap="none" normalizeH="0" dirty="0">
                <a:ln>
                  <a:noFill/>
                </a:ln>
                <a:solidFill>
                  <a:schemeClr val="tx1"/>
                </a:solidFill>
                <a:effectLst/>
                <a:latin typeface="Arial" charset="0"/>
                <a:cs typeface="Arial" charset="0"/>
              </a:rPr>
              <a:t> : "</a:t>
            </a:r>
            <a:r>
              <a:rPr kumimoji="0" lang="fr-FR" sz="2400" b="1" i="1" u="none" strike="noStrike" cap="none" normalizeH="0" dirty="0">
                <a:ln>
                  <a:noFill/>
                </a:ln>
                <a:solidFill>
                  <a:schemeClr val="tx1"/>
                </a:solidFill>
                <a:effectLst/>
                <a:latin typeface="Arial" charset="0"/>
                <a:cs typeface="Arial" charset="0"/>
              </a:rPr>
              <a:t>Mr and Mrs Smith </a:t>
            </a:r>
            <a:r>
              <a:rPr kumimoji="0" lang="fr-FR" sz="2400" b="1" i="1" u="none" strike="noStrike" cap="none" normalizeH="0" dirty="0" err="1">
                <a:ln>
                  <a:noFill/>
                </a:ln>
                <a:solidFill>
                  <a:schemeClr val="tx1"/>
                </a:solidFill>
                <a:effectLst/>
                <a:latin typeface="Arial" charset="0"/>
                <a:cs typeface="Arial" charset="0"/>
              </a:rPr>
              <a:t>asked</a:t>
            </a:r>
            <a:r>
              <a:rPr kumimoji="0" lang="fr-FR" sz="2400" b="1" i="1" u="none" strike="noStrike" cap="none" normalizeH="0" dirty="0">
                <a:ln>
                  <a:noFill/>
                </a:ln>
                <a:solidFill>
                  <a:schemeClr val="tx1"/>
                </a:solidFill>
                <a:effectLst/>
                <a:latin typeface="Arial" charset="0"/>
                <a:cs typeface="Arial" charset="0"/>
              </a:rPr>
              <a:t> me to talk to </a:t>
            </a:r>
            <a:r>
              <a:rPr kumimoji="0" lang="fr-FR" sz="2400" b="1" i="1" u="none" strike="noStrike" cap="none" normalizeH="0" dirty="0" err="1">
                <a:ln>
                  <a:noFill/>
                </a:ln>
                <a:solidFill>
                  <a:schemeClr val="tx1"/>
                </a:solidFill>
                <a:effectLst/>
                <a:latin typeface="Arial" charset="0"/>
                <a:cs typeface="Arial" charset="0"/>
              </a:rPr>
              <a:t>you</a:t>
            </a:r>
            <a:r>
              <a:rPr kumimoji="0" lang="fr-FR" sz="2400" b="1" i="1" u="none" strike="noStrike" cap="none" normalizeH="0" dirty="0">
                <a:ln>
                  <a:noFill/>
                </a:ln>
                <a:solidFill>
                  <a:schemeClr val="tx1"/>
                </a:solidFill>
                <a:effectLst/>
                <a:latin typeface="Arial" charset="0"/>
                <a:cs typeface="Arial" charset="0"/>
              </a:rPr>
              <a:t>  </a:t>
            </a:r>
            <a:r>
              <a:rPr kumimoji="0" lang="fr-FR" sz="2400" b="1" i="0" u="none" strike="noStrike" cap="none" normalizeH="0" dirty="0">
                <a:ln>
                  <a:noFill/>
                </a:ln>
                <a:solidFill>
                  <a:schemeClr val="tx1"/>
                </a:solidFill>
                <a:effectLst/>
                <a:latin typeface="Arial" charset="0"/>
                <a:cs typeface="Arial" charset="0"/>
              </a:rPr>
              <a:t>… </a:t>
            </a:r>
            <a:r>
              <a:rPr kumimoji="0" lang="fr-FR" sz="2400" b="1" i="1" u="none" strike="noStrike" cap="none" normalizeH="0" dirty="0">
                <a:ln>
                  <a:noFill/>
                </a:ln>
                <a:solidFill>
                  <a:schemeClr val="tx1"/>
                </a:solidFill>
                <a:effectLst/>
              </a:rPr>
              <a:t>It </a:t>
            </a:r>
            <a:r>
              <a:rPr kumimoji="0" lang="fr-FR" sz="2400" b="1" i="1" u="none" strike="noStrike" cap="none" normalizeH="0" dirty="0" err="1">
                <a:ln>
                  <a:noFill/>
                </a:ln>
                <a:solidFill>
                  <a:schemeClr val="tx1"/>
                </a:solidFill>
                <a:effectLst/>
              </a:rPr>
              <a:t>is</a:t>
            </a:r>
            <a:r>
              <a:rPr kumimoji="0" lang="fr-FR" sz="2400" b="1" i="1" u="none" strike="noStrike" cap="none" normalizeH="0" dirty="0">
                <a:ln>
                  <a:noFill/>
                </a:ln>
                <a:solidFill>
                  <a:schemeClr val="tx1"/>
                </a:solidFill>
                <a:effectLst/>
              </a:rPr>
              <a:t> </a:t>
            </a:r>
            <a:r>
              <a:rPr kumimoji="0" lang="fr-FR" sz="2400" b="1" i="1" u="none" strike="noStrike" cap="none" normalizeH="0" dirty="0" err="1">
                <a:ln>
                  <a:noFill/>
                </a:ln>
                <a:solidFill>
                  <a:schemeClr val="tx1"/>
                </a:solidFill>
                <a:effectLst/>
              </a:rPr>
              <a:t>too</a:t>
            </a:r>
            <a:r>
              <a:rPr kumimoji="0" lang="fr-FR" sz="2400" b="1" i="1" u="none" strike="noStrike" cap="none" normalizeH="0" dirty="0">
                <a:ln>
                  <a:noFill/>
                </a:ln>
                <a:solidFill>
                  <a:schemeClr val="tx1"/>
                </a:solidFill>
                <a:effectLst/>
              </a:rPr>
              <a:t> </a:t>
            </a:r>
            <a:r>
              <a:rPr kumimoji="0" lang="fr-FR" sz="2400" b="1" i="1" u="none" strike="noStrike" cap="none" normalizeH="0" dirty="0" err="1">
                <a:ln>
                  <a:noFill/>
                </a:ln>
                <a:solidFill>
                  <a:schemeClr val="tx1"/>
                </a:solidFill>
                <a:effectLst/>
              </a:rPr>
              <a:t>noisy</a:t>
            </a:r>
            <a:r>
              <a:rPr kumimoji="0" lang="fr-FR" sz="2400" b="1" i="1" u="none" strike="noStrike" cap="none" normalizeH="0" dirty="0">
                <a:ln>
                  <a:noFill/>
                </a:ln>
                <a:solidFill>
                  <a:schemeClr val="tx1"/>
                </a:solidFill>
                <a:effectLst/>
              </a:rPr>
              <a:t> </a:t>
            </a:r>
            <a:r>
              <a:rPr kumimoji="0" lang="fr-FR" sz="2400" b="1" i="1" u="none" strike="noStrike" cap="none" normalizeH="0" dirty="0" err="1">
                <a:ln>
                  <a:noFill/>
                </a:ln>
                <a:solidFill>
                  <a:schemeClr val="tx1"/>
                </a:solidFill>
                <a:effectLst/>
              </a:rPr>
              <a:t>here</a:t>
            </a:r>
            <a:r>
              <a:rPr lang="fr-FR" sz="2400" b="1" i="1" dirty="0"/>
              <a:t>! </a:t>
            </a:r>
            <a:r>
              <a:rPr lang="fr-FR" sz="2400" b="1" dirty="0"/>
              <a:t>"</a:t>
            </a:r>
            <a:endParaRPr kumimoji="0" lang="fr-FR" sz="2400" b="1" i="0" u="none" strike="noStrike" cap="none" normalizeH="0" baseline="0" dirty="0">
              <a:ln>
                <a:noFill/>
              </a:ln>
              <a:solidFill>
                <a:schemeClr val="tx1"/>
              </a:solidFill>
              <a:effectLst/>
              <a:latin typeface="Arial" charset="0"/>
              <a:cs typeface="Arial" charset="0"/>
            </a:endParaRPr>
          </a:p>
        </p:txBody>
      </p:sp>
      <p:sp>
        <p:nvSpPr>
          <p:cNvPr id="15" name="Rectangle 14"/>
          <p:cNvSpPr/>
          <p:nvPr/>
        </p:nvSpPr>
        <p:spPr bwMode="auto">
          <a:xfrm>
            <a:off x="1979712" y="1751132"/>
            <a:ext cx="7143836" cy="862468"/>
          </a:xfrm>
          <a:prstGeom prst="wedgeRectCallout">
            <a:avLst>
              <a:gd name="adj1" fmla="val -62712"/>
              <a:gd name="adj2" fmla="val 21230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r>
              <a:rPr lang="fr-FR" sz="2400" b="1" dirty="0" err="1"/>
              <a:t>Receptionist</a:t>
            </a:r>
            <a:r>
              <a:rPr lang="fr-FR" sz="2400" b="1" dirty="0"/>
              <a:t> (in French) : « </a:t>
            </a:r>
            <a:r>
              <a:rPr lang="fr-FR" sz="2400" b="1" i="1" dirty="0"/>
              <a:t>How, </a:t>
            </a:r>
            <a:r>
              <a:rPr lang="en-US" sz="2400" b="1" i="1" dirty="0"/>
              <a:t>too much noise? I don't see what they mean.</a:t>
            </a:r>
            <a:r>
              <a:rPr lang="fr-FR" sz="2400" b="1" dirty="0"/>
              <a:t>"</a:t>
            </a:r>
            <a:endParaRPr kumimoji="0" lang="fr-FR" sz="2400" b="1" i="0" u="none" strike="noStrike" cap="none" normalizeH="0" baseline="0" dirty="0">
              <a:ln>
                <a:noFill/>
              </a:ln>
              <a:solidFill>
                <a:schemeClr val="tx1"/>
              </a:solidFill>
              <a:effectLst/>
              <a:latin typeface="Arial" charset="0"/>
              <a:cs typeface="Arial" charset="0"/>
            </a:endParaRPr>
          </a:p>
        </p:txBody>
      </p:sp>
      <p:sp>
        <p:nvSpPr>
          <p:cNvPr id="16" name="Rectangle 15"/>
          <p:cNvSpPr/>
          <p:nvPr/>
        </p:nvSpPr>
        <p:spPr bwMode="auto">
          <a:xfrm>
            <a:off x="48174" y="2604979"/>
            <a:ext cx="6659760" cy="888845"/>
          </a:xfrm>
          <a:prstGeom prst="wedgeRectCallout">
            <a:avLst>
              <a:gd name="adj1" fmla="val 11365"/>
              <a:gd name="adj2" fmla="val 112052"/>
            </a:avLst>
          </a:prstGeom>
          <a:solidFill>
            <a:srgbClr val="99FF99"/>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r>
              <a:rPr lang="fr-FR" sz="2400" b="1" dirty="0" err="1"/>
              <a:t>Mediator</a:t>
            </a:r>
            <a:r>
              <a:rPr lang="fr-FR" sz="2400" b="1" dirty="0"/>
              <a:t> (in English) : "</a:t>
            </a:r>
            <a:r>
              <a:rPr lang="fr-FR" sz="2400" b="1" i="1" dirty="0" err="1"/>
              <a:t>Too</a:t>
            </a:r>
            <a:r>
              <a:rPr lang="fr-FR" sz="2400" b="1" i="1" dirty="0"/>
              <a:t> </a:t>
            </a:r>
            <a:r>
              <a:rPr lang="fr-FR" sz="2400" b="1" i="1" dirty="0" err="1"/>
              <a:t>noisy</a:t>
            </a:r>
            <a:r>
              <a:rPr lang="fr-FR" sz="2400" b="1" i="1" dirty="0"/>
              <a:t>, </a:t>
            </a:r>
            <a:r>
              <a:rPr lang="fr-FR" sz="2400" b="1" i="1" dirty="0" err="1"/>
              <a:t>really</a:t>
            </a:r>
            <a:r>
              <a:rPr lang="fr-FR" sz="2400" b="1" i="1" dirty="0"/>
              <a:t>? The </a:t>
            </a:r>
            <a:r>
              <a:rPr lang="fr-FR" sz="2400" b="1" i="1" dirty="0" err="1"/>
              <a:t>receptionist</a:t>
            </a:r>
            <a:r>
              <a:rPr lang="fr-FR" sz="2400" b="1" i="1" dirty="0"/>
              <a:t> </a:t>
            </a:r>
            <a:r>
              <a:rPr lang="fr-FR" sz="2400" b="1" i="1" dirty="0" err="1"/>
              <a:t>doesn’t</a:t>
            </a:r>
            <a:r>
              <a:rPr lang="fr-FR" sz="2400" b="1" i="1" dirty="0"/>
              <a:t> </a:t>
            </a:r>
            <a:r>
              <a:rPr lang="fr-FR" sz="2400" b="1" i="1" dirty="0" err="1"/>
              <a:t>quite</a:t>
            </a:r>
            <a:r>
              <a:rPr lang="fr-FR" sz="2400" b="1" i="1" dirty="0"/>
              <a:t> </a:t>
            </a:r>
            <a:r>
              <a:rPr lang="fr-FR" sz="2400" b="1" i="1" dirty="0" err="1"/>
              <a:t>understand</a:t>
            </a:r>
            <a:r>
              <a:rPr lang="en-US" sz="2400" b="1" i="1" dirty="0"/>
              <a:t>.</a:t>
            </a:r>
            <a:r>
              <a:rPr lang="fr-FR" sz="2400" b="1" dirty="0"/>
              <a:t>"</a:t>
            </a:r>
            <a:endParaRPr kumimoji="0" lang="fr-FR" sz="2400" b="1" i="0" u="none" strike="noStrike" cap="none" normalizeH="0" baseline="0" dirty="0">
              <a:ln>
                <a:noFill/>
              </a:ln>
              <a:solidFill>
                <a:schemeClr val="tx1"/>
              </a:solidFill>
              <a:effectLst/>
              <a:latin typeface="Arial" charset="0"/>
              <a:cs typeface="Arial" charset="0"/>
            </a:endParaRPr>
          </a:p>
        </p:txBody>
      </p:sp>
      <p:sp>
        <p:nvSpPr>
          <p:cNvPr id="17" name="Rectangle 16"/>
          <p:cNvSpPr/>
          <p:nvPr/>
        </p:nvSpPr>
        <p:spPr bwMode="auto">
          <a:xfrm>
            <a:off x="48174" y="3515775"/>
            <a:ext cx="6659760" cy="1166194"/>
          </a:xfrm>
          <a:prstGeom prst="wedgeRectCallout">
            <a:avLst>
              <a:gd name="adj1" fmla="val 65092"/>
              <a:gd name="adj2" fmla="val 136652"/>
            </a:avLst>
          </a:prstGeom>
          <a:solidFill>
            <a:srgbClr val="99FF99"/>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r>
              <a:rPr lang="fr-FR" sz="2400" b="1" dirty="0"/>
              <a:t>Mrs Smith (in English) : "</a:t>
            </a:r>
            <a:r>
              <a:rPr lang="fr-FR" sz="2400" b="1" i="1" dirty="0"/>
              <a:t>Our </a:t>
            </a:r>
            <a:r>
              <a:rPr lang="fr-FR" sz="2400" b="1" i="1" dirty="0" err="1"/>
              <a:t>neighbours</a:t>
            </a:r>
            <a:r>
              <a:rPr lang="en-US" sz="2400" b="1" i="1" dirty="0"/>
              <a:t>, for example. A young man and his girl-friend. They are very nice…</a:t>
            </a:r>
            <a:r>
              <a:rPr lang="fr-FR" sz="2400" b="1" dirty="0"/>
              <a:t>"</a:t>
            </a:r>
            <a:endParaRPr kumimoji="0" lang="fr-FR" sz="2400" b="1" i="0" u="none" strike="noStrike" cap="none" normalizeH="0" baseline="0" dirty="0">
              <a:ln>
                <a:noFill/>
              </a:ln>
              <a:solidFill>
                <a:schemeClr val="tx1"/>
              </a:solidFill>
              <a:effectLst/>
              <a:latin typeface="Arial" charset="0"/>
              <a:cs typeface="Arial" charset="0"/>
            </a:endParaRPr>
          </a:p>
        </p:txBody>
      </p:sp>
      <p:sp>
        <p:nvSpPr>
          <p:cNvPr id="18" name="Rectangle 17"/>
          <p:cNvSpPr/>
          <p:nvPr/>
        </p:nvSpPr>
        <p:spPr bwMode="auto">
          <a:xfrm>
            <a:off x="2484240" y="4285608"/>
            <a:ext cx="6659760" cy="1133372"/>
          </a:xfrm>
          <a:prstGeom prst="wedgeRectCallout">
            <a:avLst>
              <a:gd name="adj1" fmla="val -38482"/>
              <a:gd name="adj2" fmla="val 79110"/>
            </a:avLst>
          </a:prstGeom>
          <a:solidFill>
            <a:schemeClr val="accent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r>
              <a:rPr lang="fr-FR" sz="2400" b="1" dirty="0" err="1"/>
              <a:t>Mediator</a:t>
            </a:r>
            <a:r>
              <a:rPr lang="fr-FR" sz="2400" b="1" dirty="0"/>
              <a:t> (in French) : </a:t>
            </a:r>
            <a:r>
              <a:rPr lang="en-US" sz="2400" b="1" dirty="0"/>
              <a:t>Our </a:t>
            </a:r>
            <a:r>
              <a:rPr lang="en-US" sz="2400" b="1" dirty="0" err="1"/>
              <a:t>neighbours</a:t>
            </a:r>
            <a:r>
              <a:rPr lang="en-US" sz="2400" b="1" dirty="0"/>
              <a:t>, for example. A young man and his girl-friend. They are very nice…"</a:t>
            </a:r>
          </a:p>
          <a:p>
            <a:pPr eaLnBrk="0" hangingPunct="0"/>
            <a:endParaRPr kumimoji="0" lang="fr-FR" sz="2400" b="1" i="0" u="none" strike="noStrike" cap="none" normalizeH="0" baseline="0" dirty="0">
              <a:ln>
                <a:noFill/>
              </a:ln>
              <a:solidFill>
                <a:schemeClr val="tx1"/>
              </a:solidFill>
              <a:effectLst/>
              <a:latin typeface="Arial" charset="0"/>
              <a:cs typeface="Arial" charset="0"/>
            </a:endParaRPr>
          </a:p>
        </p:txBody>
      </p:sp>
      <p:sp>
        <p:nvSpPr>
          <p:cNvPr id="13" name="ZoneTexte 12"/>
          <p:cNvSpPr txBox="1"/>
          <p:nvPr/>
        </p:nvSpPr>
        <p:spPr>
          <a:xfrm>
            <a:off x="26286" y="5951623"/>
            <a:ext cx="9092192" cy="954107"/>
          </a:xfrm>
          <a:prstGeom prst="rect">
            <a:avLst/>
          </a:prstGeom>
          <a:solidFill>
            <a:srgbClr val="FDFFE5">
              <a:alpha val="54902"/>
            </a:srgbClr>
          </a:solidFill>
          <a:ln>
            <a:solidFill>
              <a:schemeClr val="tx1"/>
            </a:solidFill>
          </a:ln>
        </p:spPr>
        <p:txBody>
          <a:bodyPr wrap="square" rtlCol="0">
            <a:spAutoFit/>
          </a:bodyPr>
          <a:lstStyle/>
          <a:p>
            <a:r>
              <a:rPr lang="en-US" sz="2800" b="1" dirty="0"/>
              <a:t>Mediation = translation, interpretation, summary or report</a:t>
            </a:r>
            <a:endParaRPr lang="en-US" sz="2800" dirty="0"/>
          </a:p>
        </p:txBody>
      </p:sp>
    </p:spTree>
    <p:extLst>
      <p:ext uri="{BB962C8B-B14F-4D97-AF65-F5344CB8AC3E}">
        <p14:creationId xmlns:p14="http://schemas.microsoft.com/office/powerpoint/2010/main" val="245378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par>
                          <p:cTn id="8" fill="hold">
                            <p:stCondLst>
                              <p:cond delay="2000"/>
                            </p:stCondLst>
                            <p:childTnLst>
                              <p:par>
                                <p:cTn id="9" presetID="22" presetClass="entr" presetSubtype="4" fill="hold" grpId="0" nodeType="afterEffect">
                                  <p:stCondLst>
                                    <p:cond delay="250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1000"/>
                                        <p:tgtEl>
                                          <p:spTgt spid="8"/>
                                        </p:tgtEl>
                                      </p:cBhvr>
                                    </p:animEffect>
                                  </p:childTnLst>
                                </p:cTn>
                              </p:par>
                            </p:childTnLst>
                          </p:cTn>
                        </p:par>
                        <p:par>
                          <p:cTn id="12" fill="hold">
                            <p:stCondLst>
                              <p:cond delay="5500"/>
                            </p:stCondLst>
                            <p:childTnLst>
                              <p:par>
                                <p:cTn id="13" presetID="22" presetClass="entr" presetSubtype="4" fill="hold" grpId="0" nodeType="afterEffect">
                                  <p:stCondLst>
                                    <p:cond delay="250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1000"/>
                                        <p:tgtEl>
                                          <p:spTgt spid="15"/>
                                        </p:tgtEl>
                                      </p:cBhvr>
                                    </p:animEffect>
                                  </p:childTnLst>
                                </p:cTn>
                              </p:par>
                            </p:childTnLst>
                          </p:cTn>
                        </p:par>
                        <p:par>
                          <p:cTn id="16" fill="hold">
                            <p:stCondLst>
                              <p:cond delay="9000"/>
                            </p:stCondLst>
                            <p:childTnLst>
                              <p:par>
                                <p:cTn id="17" presetID="22" presetClass="entr" presetSubtype="4" fill="hold" grpId="0" nodeType="afterEffect">
                                  <p:stCondLst>
                                    <p:cond delay="250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1000"/>
                                        <p:tgtEl>
                                          <p:spTgt spid="16"/>
                                        </p:tgtEl>
                                      </p:cBhvr>
                                    </p:animEffect>
                                  </p:childTnLst>
                                </p:cTn>
                              </p:par>
                            </p:childTnLst>
                          </p:cTn>
                        </p:par>
                        <p:par>
                          <p:cTn id="20" fill="hold">
                            <p:stCondLst>
                              <p:cond delay="12500"/>
                            </p:stCondLst>
                            <p:childTnLst>
                              <p:par>
                                <p:cTn id="21" presetID="22" presetClass="entr" presetSubtype="4" fill="hold" grpId="0" nodeType="afterEffect">
                                  <p:stCondLst>
                                    <p:cond delay="250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1000"/>
                                        <p:tgtEl>
                                          <p:spTgt spid="17"/>
                                        </p:tgtEl>
                                      </p:cBhvr>
                                    </p:animEffect>
                                  </p:childTnLst>
                                </p:cTn>
                              </p:par>
                            </p:childTnLst>
                          </p:cTn>
                        </p:par>
                        <p:par>
                          <p:cTn id="24" fill="hold">
                            <p:stCondLst>
                              <p:cond delay="16000"/>
                            </p:stCondLst>
                            <p:childTnLst>
                              <p:par>
                                <p:cTn id="25" presetID="22" presetClass="entr" presetSubtype="4" fill="hold" grpId="0" nodeType="afterEffect">
                                  <p:stCondLst>
                                    <p:cond delay="250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75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animBg="1"/>
      <p:bldP spid="16" grpId="0" animBg="1"/>
      <p:bldP spid="17" grpId="0" animBg="1"/>
      <p:bldP spid="18"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xfrm>
            <a:off x="6588125" y="6381750"/>
            <a:ext cx="2133600" cy="476250"/>
          </a:xfrm>
        </p:spPr>
        <p:txBody>
          <a:bodyPr/>
          <a:lstStyle/>
          <a:p>
            <a:pPr>
              <a:defRPr/>
            </a:pPr>
            <a:fld id="{26B17524-9528-45DC-86CF-02015F0A8491}" type="slidenum">
              <a:rPr lang="fr-FR"/>
              <a:pPr>
                <a:defRPr/>
              </a:pPr>
              <a:t>3</a:t>
            </a:fld>
            <a:endParaRPr lang="fr-FR" dirty="0"/>
          </a:p>
        </p:txBody>
      </p:sp>
      <p:sp>
        <p:nvSpPr>
          <p:cNvPr id="54274" name="Rectangle 5"/>
          <p:cNvSpPr>
            <a:spLocks noChangeArrowheads="1"/>
          </p:cNvSpPr>
          <p:nvPr/>
        </p:nvSpPr>
        <p:spPr bwMode="auto">
          <a:xfrm>
            <a:off x="0" y="0"/>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400" b="1" dirty="0">
                <a:solidFill>
                  <a:srgbClr val="800000"/>
                </a:solidFill>
                <a:latin typeface="Times New Roman" pitchFamily="18" charset="0"/>
                <a:cs typeface="DejaVu Sans" pitchFamily="34" charset="0"/>
              </a:rPr>
              <a:t>What is </a:t>
            </a:r>
            <a:r>
              <a:rPr lang="en-GB" sz="4400" b="1" i="1" dirty="0">
                <a:solidFill>
                  <a:srgbClr val="800000"/>
                </a:solidFill>
                <a:latin typeface="Times New Roman" pitchFamily="18" charset="0"/>
                <a:cs typeface="DejaVu Sans" pitchFamily="34" charset="0"/>
              </a:rPr>
              <a:t>Plurilingual education</a:t>
            </a:r>
            <a:r>
              <a:rPr lang="en-GB" sz="4400" b="1" dirty="0">
                <a:solidFill>
                  <a:srgbClr val="800000"/>
                </a:solidFill>
                <a:latin typeface="Times New Roman" pitchFamily="18" charset="0"/>
                <a:cs typeface="DejaVu Sans" pitchFamily="34" charset="0"/>
              </a:rPr>
              <a:t>?</a:t>
            </a:r>
          </a:p>
        </p:txBody>
      </p:sp>
      <p:sp>
        <p:nvSpPr>
          <p:cNvPr id="4" name="Rectangle 10"/>
          <p:cNvSpPr>
            <a:spLocks noChangeArrowheads="1"/>
          </p:cNvSpPr>
          <p:nvPr/>
        </p:nvSpPr>
        <p:spPr bwMode="auto">
          <a:xfrm>
            <a:off x="197768" y="1196752"/>
            <a:ext cx="8748464" cy="5472608"/>
          </a:xfrm>
          <a:prstGeom prst="rect">
            <a:avLst/>
          </a:prstGeom>
          <a:solidFill>
            <a:srgbClr val="FDFFE5">
              <a:alpha val="54902"/>
            </a:srgbClr>
          </a:solidFill>
          <a:ln w="9360">
            <a:solidFill>
              <a:srgbClr val="000000"/>
            </a:solidFill>
            <a:miter lim="800000"/>
            <a:headEnd/>
            <a:tailEnd/>
          </a:ln>
          <a:effectLst/>
          <a:extLst/>
        </p:spPr>
        <p:txBody>
          <a:bodyPr lIns="90000" tIns="46800" rIns="90000" bIns="46800"/>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r>
              <a:rPr lang="en-US" altLang="fr-FR" sz="3200" b="1" dirty="0"/>
              <a:t>2- </a:t>
            </a:r>
            <a:r>
              <a:rPr lang="en-US" altLang="fr-FR" sz="3200" b="1" dirty="0">
                <a:solidFill>
                  <a:srgbClr val="CC0066"/>
                </a:solidFill>
              </a:rPr>
              <a:t>An additive</a:t>
            </a:r>
            <a:r>
              <a:rPr lang="en-US" altLang="fr-FR" sz="3200" b="1" dirty="0"/>
              <a:t> /vs. / </a:t>
            </a:r>
            <a:r>
              <a:rPr lang="en-US" altLang="fr-FR" sz="3200" b="1" dirty="0">
                <a:solidFill>
                  <a:srgbClr val="CC0066"/>
                </a:solidFill>
              </a:rPr>
              <a:t>integrative procedure</a:t>
            </a:r>
          </a:p>
          <a:p>
            <a:endParaRPr lang="en-US" altLang="fr-FR" sz="2400" b="1" i="1" dirty="0"/>
          </a:p>
          <a:p>
            <a:r>
              <a:rPr lang="en-US" altLang="fr-FR" sz="2800" b="1" dirty="0"/>
              <a:t>Aiming at plurilingualism in and through education …</a:t>
            </a:r>
            <a:r>
              <a:rPr lang="en-US" altLang="fr-FR" sz="2800" b="1" dirty="0">
                <a:solidFill>
                  <a:srgbClr val="CC0066"/>
                </a:solidFill>
              </a:rPr>
              <a:t> </a:t>
            </a:r>
          </a:p>
          <a:p>
            <a:r>
              <a:rPr lang="en-US" altLang="fr-FR" sz="2800" b="1" dirty="0">
                <a:solidFill>
                  <a:srgbClr val="CC0066"/>
                </a:solidFill>
              </a:rPr>
              <a:t>- not additive (quantitative): not simply increasing</a:t>
            </a:r>
            <a:br>
              <a:rPr lang="en-US" altLang="fr-FR" sz="2800" b="1" dirty="0">
                <a:solidFill>
                  <a:srgbClr val="CC0066"/>
                </a:solidFill>
              </a:rPr>
            </a:br>
            <a:r>
              <a:rPr lang="en-US" altLang="fr-FR" sz="2800" b="1" dirty="0">
                <a:solidFill>
                  <a:srgbClr val="CC0066"/>
                </a:solidFill>
              </a:rPr>
              <a:t>  the number of languages</a:t>
            </a:r>
            <a:r>
              <a:rPr lang="en-US" altLang="fr-FR" sz="2800" b="1" dirty="0"/>
              <a:t>  students have to learn</a:t>
            </a:r>
            <a:r>
              <a:rPr lang="en-US" altLang="fr-FR" sz="2800" b="1" i="1" dirty="0"/>
              <a:t/>
            </a:r>
            <a:br>
              <a:rPr lang="en-US" altLang="fr-FR" sz="2800" b="1" i="1" dirty="0"/>
            </a:br>
            <a:endParaRPr lang="en-US" altLang="fr-FR" sz="2800" b="1" i="1" dirty="0"/>
          </a:p>
          <a:p>
            <a:pPr marL="342900" indent="-342900">
              <a:buFontTx/>
              <a:buChar char="-"/>
            </a:pPr>
            <a:r>
              <a:rPr lang="en-US" altLang="fr-FR" sz="2800" b="1" dirty="0">
                <a:solidFill>
                  <a:srgbClr val="CC0066"/>
                </a:solidFill>
              </a:rPr>
              <a:t>Integrative (qualitative): </a:t>
            </a:r>
            <a:r>
              <a:rPr lang="en-US" altLang="fr-FR" sz="2800" b="1" dirty="0"/>
              <a:t>done through “</a:t>
            </a:r>
            <a:r>
              <a:rPr lang="en-US" altLang="fr-FR" sz="2800" b="1" i="1" dirty="0"/>
              <a:t>the integration, convergence or cross-cutting </a:t>
            </a:r>
            <a:r>
              <a:rPr lang="en-US" altLang="fr-FR" sz="2800" b="1" i="1" dirty="0" err="1"/>
              <a:t>organisation</a:t>
            </a:r>
            <a:r>
              <a:rPr lang="en-US" altLang="fr-FR" sz="2800" b="1" i="1" dirty="0"/>
              <a:t> of all language teaching” </a:t>
            </a:r>
            <a:r>
              <a:rPr lang="en-US" altLang="fr-FR" sz="2800" b="1" dirty="0"/>
              <a:t>(Guide, 16).</a:t>
            </a:r>
            <a:endParaRPr lang="en-US" altLang="fr-FR" sz="2800" b="1" i="1" dirty="0"/>
          </a:p>
          <a:p>
            <a:endParaRPr lang="en-US" altLang="fr-FR" sz="2400" b="1" i="1" dirty="0"/>
          </a:p>
          <a:p>
            <a:endParaRPr lang="en-GB" altLang="fr-FR" sz="2400" dirty="0"/>
          </a:p>
        </p:txBody>
      </p:sp>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Tree>
    <p:extLst>
      <p:ext uri="{BB962C8B-B14F-4D97-AF65-F5344CB8AC3E}">
        <p14:creationId xmlns:p14="http://schemas.microsoft.com/office/powerpoint/2010/main" val="218892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30</a:t>
            </a:fld>
            <a:endParaRPr lang="fr-FR"/>
          </a:p>
        </p:txBody>
      </p:sp>
      <p:sp>
        <p:nvSpPr>
          <p:cNvPr id="4" name="Rectangle 5"/>
          <p:cNvSpPr>
            <a:spLocks noChangeArrowheads="1"/>
          </p:cNvSpPr>
          <p:nvPr/>
        </p:nvSpPr>
        <p:spPr bwMode="auto">
          <a:xfrm>
            <a:off x="0" y="-12263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dirty="0">
                <a:solidFill>
                  <a:srgbClr val="800000"/>
                </a:solidFill>
                <a:latin typeface="Times New Roman" pitchFamily="18" charset="0"/>
                <a:cs typeface="DejaVu Sans" pitchFamily="34" charset="0"/>
              </a:rPr>
              <a:t>Further examples – beyond lexical aspects </a:t>
            </a:r>
          </a:p>
        </p:txBody>
      </p:sp>
      <p:sp>
        <p:nvSpPr>
          <p:cNvPr id="5" name="ZoneTexte 4"/>
          <p:cNvSpPr txBox="1"/>
          <p:nvPr/>
        </p:nvSpPr>
        <p:spPr>
          <a:xfrm>
            <a:off x="1729383" y="677615"/>
            <a:ext cx="5685234" cy="461665"/>
          </a:xfrm>
          <a:prstGeom prst="rect">
            <a:avLst/>
          </a:prstGeom>
          <a:solidFill>
            <a:schemeClr val="bg2">
              <a:lumMod val="40000"/>
              <a:lumOff val="60000"/>
              <a:alpha val="54902"/>
            </a:schemeClr>
          </a:solidFill>
          <a:ln>
            <a:solidFill>
              <a:schemeClr val="tx1"/>
            </a:solidFill>
          </a:ln>
        </p:spPr>
        <p:txBody>
          <a:bodyPr wrap="square" rtlCol="0">
            <a:spAutoFit/>
          </a:bodyPr>
          <a:lstStyle/>
          <a:p>
            <a:pPr algn="ctr"/>
            <a:r>
              <a:rPr lang="en-US" sz="2400" b="1" dirty="0"/>
              <a:t>Mediation activity</a:t>
            </a:r>
          </a:p>
        </p:txBody>
      </p:sp>
      <p:pic>
        <p:nvPicPr>
          <p:cNvPr id="6" name="Image 5"/>
          <p:cNvPicPr>
            <a:picLocks noChangeAspect="1"/>
          </p:cNvPicPr>
          <p:nvPr/>
        </p:nvPicPr>
        <p:blipFill>
          <a:blip r:embed="rId3"/>
          <a:stretch>
            <a:fillRect/>
          </a:stretch>
        </p:blipFill>
        <p:spPr>
          <a:xfrm>
            <a:off x="-20452" y="1434325"/>
            <a:ext cx="9144000" cy="4619625"/>
          </a:xfrm>
          <a:prstGeom prst="rect">
            <a:avLst/>
          </a:prstGeom>
        </p:spPr>
      </p:pic>
      <p:sp>
        <p:nvSpPr>
          <p:cNvPr id="14" name="ZoneTexte 13"/>
          <p:cNvSpPr txBox="1"/>
          <p:nvPr/>
        </p:nvSpPr>
        <p:spPr>
          <a:xfrm>
            <a:off x="1259632" y="3143972"/>
            <a:ext cx="7086601" cy="1200329"/>
          </a:xfrm>
          <a:prstGeom prst="rect">
            <a:avLst/>
          </a:prstGeom>
          <a:solidFill>
            <a:srgbClr val="FDFFE5">
              <a:alpha val="89804"/>
            </a:srgbClr>
          </a:solidFill>
          <a:ln>
            <a:solidFill>
              <a:schemeClr val="tx1"/>
            </a:solidFill>
          </a:ln>
        </p:spPr>
        <p:txBody>
          <a:bodyPr wrap="square" rtlCol="0">
            <a:spAutoFit/>
          </a:bodyPr>
          <a:lstStyle/>
          <a:p>
            <a:r>
              <a:rPr lang="en-US" sz="2400" b="1" dirty="0"/>
              <a:t>This very simple example of mediation gives you a limited view as to the potential of this type of teaching and learning activity. </a:t>
            </a:r>
          </a:p>
        </p:txBody>
      </p:sp>
    </p:spTree>
    <p:extLst>
      <p:ext uri="{BB962C8B-B14F-4D97-AF65-F5344CB8AC3E}">
        <p14:creationId xmlns:p14="http://schemas.microsoft.com/office/powerpoint/2010/main" val="226936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75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31</a:t>
            </a:fld>
            <a:endParaRPr lang="fr-FR"/>
          </a:p>
        </p:txBody>
      </p:sp>
      <p:pic>
        <p:nvPicPr>
          <p:cNvPr id="5" name="Image 4"/>
          <p:cNvPicPr>
            <a:picLocks noChangeAspect="1"/>
          </p:cNvPicPr>
          <p:nvPr/>
        </p:nvPicPr>
        <p:blipFill>
          <a:blip r:embed="rId3"/>
          <a:stretch>
            <a:fillRect/>
          </a:stretch>
        </p:blipFill>
        <p:spPr>
          <a:xfrm>
            <a:off x="1563598" y="8218"/>
            <a:ext cx="6297680" cy="6836297"/>
          </a:xfrm>
          <a:prstGeom prst="rect">
            <a:avLst/>
          </a:prstGeom>
        </p:spPr>
      </p:pic>
      <p:sp>
        <p:nvSpPr>
          <p:cNvPr id="7" name="ZoneTexte 6"/>
          <p:cNvSpPr txBox="1"/>
          <p:nvPr/>
        </p:nvSpPr>
        <p:spPr>
          <a:xfrm>
            <a:off x="273980" y="404664"/>
            <a:ext cx="3289908" cy="830997"/>
          </a:xfrm>
          <a:prstGeom prst="rect">
            <a:avLst/>
          </a:prstGeom>
          <a:solidFill>
            <a:srgbClr val="FDFFE5">
              <a:alpha val="89804"/>
            </a:srgbClr>
          </a:solidFill>
          <a:ln>
            <a:solidFill>
              <a:schemeClr val="tx1"/>
            </a:solidFill>
          </a:ln>
        </p:spPr>
        <p:txBody>
          <a:bodyPr wrap="square" rtlCol="0">
            <a:spAutoFit/>
          </a:bodyPr>
          <a:lstStyle/>
          <a:p>
            <a:r>
              <a:rPr lang="en-US" sz="2400" b="1" dirty="0"/>
              <a:t>To know more, see the Guide (53-59)</a:t>
            </a:r>
          </a:p>
        </p:txBody>
      </p:sp>
      <p:sp>
        <p:nvSpPr>
          <p:cNvPr id="9" name="ZoneTexte 8"/>
          <p:cNvSpPr txBox="1"/>
          <p:nvPr/>
        </p:nvSpPr>
        <p:spPr>
          <a:xfrm>
            <a:off x="1741692" y="1869525"/>
            <a:ext cx="5904656" cy="1569660"/>
          </a:xfrm>
          <a:prstGeom prst="rect">
            <a:avLst/>
          </a:prstGeom>
          <a:solidFill>
            <a:srgbClr val="FDFFE5">
              <a:alpha val="89804"/>
            </a:srgbClr>
          </a:solidFill>
          <a:ln>
            <a:solidFill>
              <a:schemeClr val="tx1"/>
            </a:solidFill>
          </a:ln>
        </p:spPr>
        <p:txBody>
          <a:bodyPr wrap="square" rtlCol="0">
            <a:spAutoFit/>
          </a:bodyPr>
          <a:lstStyle/>
          <a:p>
            <a:r>
              <a:rPr lang="en-US" sz="2400" b="1" dirty="0"/>
              <a:t>Linguistic mediation = a special case of mediation conceived as a general phenomenon omnipresent in all teaching and learning processes</a:t>
            </a:r>
          </a:p>
        </p:txBody>
      </p:sp>
      <p:sp>
        <p:nvSpPr>
          <p:cNvPr id="13" name="ZoneTexte 12"/>
          <p:cNvSpPr txBox="1"/>
          <p:nvPr/>
        </p:nvSpPr>
        <p:spPr>
          <a:xfrm>
            <a:off x="1705937" y="3831455"/>
            <a:ext cx="5904656" cy="830997"/>
          </a:xfrm>
          <a:prstGeom prst="rect">
            <a:avLst/>
          </a:prstGeom>
          <a:solidFill>
            <a:srgbClr val="FDFFE5">
              <a:alpha val="89804"/>
            </a:srgbClr>
          </a:solidFill>
          <a:ln>
            <a:solidFill>
              <a:schemeClr val="tx1"/>
            </a:solidFill>
          </a:ln>
        </p:spPr>
        <p:txBody>
          <a:bodyPr wrap="square" rtlCol="0">
            <a:spAutoFit/>
          </a:bodyPr>
          <a:lstStyle/>
          <a:p>
            <a:r>
              <a:rPr lang="en-US" sz="2400" b="1" dirty="0"/>
              <a:t>The cultural dimension of mediation activities</a:t>
            </a:r>
          </a:p>
        </p:txBody>
      </p:sp>
      <p:sp>
        <p:nvSpPr>
          <p:cNvPr id="14" name="ZoneTexte 13"/>
          <p:cNvSpPr txBox="1"/>
          <p:nvPr/>
        </p:nvSpPr>
        <p:spPr>
          <a:xfrm>
            <a:off x="1760110" y="4945570"/>
            <a:ext cx="5904656" cy="1200329"/>
          </a:xfrm>
          <a:prstGeom prst="rect">
            <a:avLst/>
          </a:prstGeom>
          <a:solidFill>
            <a:srgbClr val="FDFFE5">
              <a:alpha val="89804"/>
            </a:srgbClr>
          </a:solidFill>
          <a:ln>
            <a:solidFill>
              <a:schemeClr val="tx1"/>
            </a:solidFill>
          </a:ln>
        </p:spPr>
        <p:txBody>
          <a:bodyPr wrap="square" rtlCol="0">
            <a:spAutoFit/>
          </a:bodyPr>
          <a:lstStyle/>
          <a:p>
            <a:r>
              <a:rPr lang="en-US" sz="2400" b="1" dirty="0"/>
              <a:t>The central role of mediation in plurilingual and intercultural education</a:t>
            </a:r>
          </a:p>
          <a:p>
            <a:r>
              <a:rPr lang="en-US" sz="2400" b="1" dirty="0"/>
              <a:t>(with a strong reference to FREPA)</a:t>
            </a:r>
          </a:p>
        </p:txBody>
      </p:sp>
    </p:spTree>
    <p:extLst>
      <p:ext uri="{BB962C8B-B14F-4D97-AF65-F5344CB8AC3E}">
        <p14:creationId xmlns:p14="http://schemas.microsoft.com/office/powerpoint/2010/main" val="306561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xfrm>
            <a:off x="6588125" y="6381750"/>
            <a:ext cx="2133600" cy="476250"/>
          </a:xfrm>
        </p:spPr>
        <p:txBody>
          <a:bodyPr/>
          <a:lstStyle/>
          <a:p>
            <a:pPr>
              <a:defRPr/>
            </a:pPr>
            <a:fld id="{26B17524-9528-45DC-86CF-02015F0A8491}" type="slidenum">
              <a:rPr lang="fr-FR"/>
              <a:pPr>
                <a:defRPr/>
              </a:pPr>
              <a:t>32</a:t>
            </a:fld>
            <a:endParaRPr lang="fr-FR"/>
          </a:p>
        </p:txBody>
      </p:sp>
      <p:sp>
        <p:nvSpPr>
          <p:cNvPr id="54274" name="Rectangle 5"/>
          <p:cNvSpPr>
            <a:spLocks noChangeArrowheads="1"/>
          </p:cNvSpPr>
          <p:nvPr/>
        </p:nvSpPr>
        <p:spPr bwMode="auto">
          <a:xfrm>
            <a:off x="0" y="0"/>
            <a:ext cx="9144000" cy="1196752"/>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dirty="0">
                <a:solidFill>
                  <a:srgbClr val="800000"/>
                </a:solidFill>
                <a:latin typeface="Times New Roman" pitchFamily="18" charset="0"/>
                <a:cs typeface="DejaVu Sans" pitchFamily="34" charset="0"/>
              </a:rPr>
              <a:t>FREPA – An instrument for plurilingual and intercultural education</a:t>
            </a:r>
          </a:p>
        </p:txBody>
      </p:sp>
      <p:pic>
        <p:nvPicPr>
          <p:cNvPr id="54275" name="Picture 7"/>
          <p:cNvPicPr>
            <a:picLocks noChangeAspect="1" noChangeArrowheads="1"/>
          </p:cNvPicPr>
          <p:nvPr/>
        </p:nvPicPr>
        <p:blipFill>
          <a:blip r:embed="rId3"/>
          <a:srcRect/>
          <a:stretch>
            <a:fillRect/>
          </a:stretch>
        </p:blipFill>
        <p:spPr bwMode="auto">
          <a:xfrm>
            <a:off x="4781675" y="1480195"/>
            <a:ext cx="3486784" cy="4463331"/>
          </a:xfrm>
          <a:prstGeom prst="rect">
            <a:avLst/>
          </a:prstGeom>
          <a:noFill/>
          <a:ln w="9525">
            <a:noFill/>
            <a:miter lim="800000"/>
            <a:headEnd/>
            <a:tailEnd/>
          </a:ln>
        </p:spPr>
      </p:pic>
      <p:pic>
        <p:nvPicPr>
          <p:cNvPr id="4" name="Image 3"/>
          <p:cNvPicPr>
            <a:picLocks noChangeAspect="1"/>
          </p:cNvPicPr>
          <p:nvPr/>
        </p:nvPicPr>
        <p:blipFill>
          <a:blip r:embed="rId4"/>
          <a:stretch>
            <a:fillRect/>
          </a:stretch>
        </p:blipFill>
        <p:spPr>
          <a:xfrm>
            <a:off x="3124200" y="3711861"/>
            <a:ext cx="4272561" cy="581236"/>
          </a:xfrm>
          <a:prstGeom prst="rect">
            <a:avLst/>
          </a:prstGeom>
          <a:ln>
            <a:solidFill>
              <a:schemeClr val="tx1"/>
            </a:solidFill>
          </a:ln>
        </p:spPr>
      </p:pic>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pic>
        <p:nvPicPr>
          <p:cNvPr id="3" name="Image 2"/>
          <p:cNvPicPr>
            <a:picLocks noChangeAspect="1"/>
          </p:cNvPicPr>
          <p:nvPr/>
        </p:nvPicPr>
        <p:blipFill>
          <a:blip r:embed="rId5"/>
          <a:stretch>
            <a:fillRect/>
          </a:stretch>
        </p:blipFill>
        <p:spPr>
          <a:xfrm>
            <a:off x="5292080" y="4943088"/>
            <a:ext cx="864096" cy="70088"/>
          </a:xfrm>
          <a:prstGeom prst="rect">
            <a:avLst/>
          </a:prstGeom>
        </p:spPr>
      </p:pic>
      <p:pic>
        <p:nvPicPr>
          <p:cNvPr id="7" name="Image 6"/>
          <p:cNvPicPr>
            <a:picLocks noChangeAspect="1"/>
          </p:cNvPicPr>
          <p:nvPr/>
        </p:nvPicPr>
        <p:blipFill>
          <a:blip r:embed="rId5"/>
          <a:stretch>
            <a:fillRect/>
          </a:stretch>
        </p:blipFill>
        <p:spPr>
          <a:xfrm>
            <a:off x="4781675" y="4850641"/>
            <a:ext cx="2089523" cy="184894"/>
          </a:xfrm>
          <a:prstGeom prst="rect">
            <a:avLst/>
          </a:prstGeom>
          <a:solidFill>
            <a:schemeClr val="tx1"/>
          </a:solidFill>
          <a:ln>
            <a:solidFill>
              <a:schemeClr val="tx1"/>
            </a:solidFill>
          </a:ln>
        </p:spPr>
      </p:pic>
      <p:sp>
        <p:nvSpPr>
          <p:cNvPr id="10" name="ZoneTexte 9"/>
          <p:cNvSpPr txBox="1"/>
          <p:nvPr/>
        </p:nvSpPr>
        <p:spPr>
          <a:xfrm>
            <a:off x="9146" y="1588648"/>
            <a:ext cx="2546730" cy="4832092"/>
          </a:xfrm>
          <a:prstGeom prst="rect">
            <a:avLst/>
          </a:prstGeom>
          <a:solidFill>
            <a:srgbClr val="FDFFE5">
              <a:alpha val="54902"/>
            </a:srgbClr>
          </a:solidFill>
          <a:ln>
            <a:solidFill>
              <a:schemeClr val="tx1"/>
            </a:solidFill>
          </a:ln>
        </p:spPr>
        <p:txBody>
          <a:bodyPr wrap="square" rtlCol="0">
            <a:spAutoFit/>
          </a:bodyPr>
          <a:lstStyle/>
          <a:p>
            <a:r>
              <a:rPr lang="en-US" sz="2800" dirty="0"/>
              <a:t>An instrument that can help you  to think </a:t>
            </a:r>
            <a:r>
              <a:rPr lang="en-US" sz="2800" b="1" dirty="0">
                <a:solidFill>
                  <a:srgbClr val="993300"/>
                </a:solidFill>
              </a:rPr>
              <a:t>in concrete terms </a:t>
            </a:r>
            <a:r>
              <a:rPr lang="en-US" sz="2800" dirty="0"/>
              <a:t>about the </a:t>
            </a:r>
            <a:r>
              <a:rPr lang="en-US" sz="2800" b="1" dirty="0">
                <a:solidFill>
                  <a:srgbClr val="993300"/>
                </a:solidFill>
              </a:rPr>
              <a:t>teaching and learning objectives </a:t>
            </a:r>
            <a:r>
              <a:rPr lang="en-US" sz="2800" dirty="0"/>
              <a:t>of plurilingual education (see Guide, 69).  </a:t>
            </a:r>
          </a:p>
        </p:txBody>
      </p:sp>
    </p:spTree>
    <p:extLst>
      <p:ext uri="{BB962C8B-B14F-4D97-AF65-F5344CB8AC3E}">
        <p14:creationId xmlns:p14="http://schemas.microsoft.com/office/powerpoint/2010/main" val="42849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42" presetClass="path" presetSubtype="0" accel="50000" decel="50000" fill="hold" nodeType="withEffect">
                                  <p:stCondLst>
                                    <p:cond delay="0"/>
                                  </p:stCondLst>
                                  <p:childTnLst>
                                    <p:animMotion origin="layout" path="M -0.04236 -0.00833 L 0.0665 -0.31458 " pathEditMode="relative" rAng="0" ptsTypes="AA">
                                      <p:cBhvr>
                                        <p:cTn id="11" dur="3000" fill="hold"/>
                                        <p:tgtEl>
                                          <p:spTgt spid="4"/>
                                        </p:tgtEl>
                                        <p:attrNameLst>
                                          <p:attrName>ppt_x</p:attrName>
                                          <p:attrName>ppt_y</p:attrName>
                                        </p:attrNameLst>
                                      </p:cBhvr>
                                      <p:rCtr x="5434" y="-15324"/>
                                    </p:animMotion>
                                  </p:childTnLst>
                                </p:cTn>
                              </p:par>
                              <p:par>
                                <p:cTn id="12" presetID="6" presetClass="emph" presetSubtype="0" fill="hold" nodeType="withEffect">
                                  <p:stCondLst>
                                    <p:cond delay="0"/>
                                  </p:stCondLst>
                                  <p:childTnLst>
                                    <p:animScale>
                                      <p:cBhvr>
                                        <p:cTn id="13" dur="2000" fill="hold"/>
                                        <p:tgtEl>
                                          <p:spTgt spid="4"/>
                                        </p:tgtEl>
                                      </p:cBhvr>
                                      <p:by x="150000" y="150000"/>
                                    </p:animScale>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42" presetClass="path" presetSubtype="0" accel="50000" decel="50000" fill="hold" nodeType="withEffect">
                                  <p:stCondLst>
                                    <p:cond delay="0"/>
                                  </p:stCondLst>
                                  <p:childTnLst>
                                    <p:animMotion origin="layout" path="M -0.01649 -0.01481 L -0.17639 -0.3574 " pathEditMode="relative" rAng="0" ptsTypes="AA">
                                      <p:cBhvr>
                                        <p:cTn id="22" dur="2000" fill="hold"/>
                                        <p:tgtEl>
                                          <p:spTgt spid="7"/>
                                        </p:tgtEl>
                                        <p:attrNameLst>
                                          <p:attrName>ppt_x</p:attrName>
                                          <p:attrName>ppt_y</p:attrName>
                                        </p:attrNameLst>
                                      </p:cBhvr>
                                      <p:rCtr x="-8003" y="-17130"/>
                                    </p:animMotion>
                                  </p:childTnLst>
                                </p:cTn>
                              </p:par>
                              <p:par>
                                <p:cTn id="23" presetID="6" presetClass="emph" presetSubtype="0" fill="hold" nodeType="withEffect">
                                  <p:stCondLst>
                                    <p:cond delay="0"/>
                                  </p:stCondLst>
                                  <p:childTnLst>
                                    <p:animScale>
                                      <p:cBhvr>
                                        <p:cTn id="24"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33</a:t>
            </a:fld>
            <a:endParaRPr lang="fr-FR" dirty="0"/>
          </a:p>
        </p:txBody>
      </p:sp>
      <p:sp>
        <p:nvSpPr>
          <p:cNvPr id="5" name="Rectangle 5"/>
          <p:cNvSpPr>
            <a:spLocks noChangeArrowheads="1"/>
          </p:cNvSpPr>
          <p:nvPr/>
        </p:nvSpPr>
        <p:spPr bwMode="auto">
          <a:xfrm>
            <a:off x="811" y="0"/>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400" b="1" dirty="0">
                <a:solidFill>
                  <a:srgbClr val="7F0000"/>
                </a:solidFill>
                <a:latin typeface="Times New Roman" pitchFamily="18" charset="0"/>
                <a:cs typeface="DejaVu Sans" pitchFamily="34" charset="0"/>
              </a:rPr>
              <a:t>Wh</a:t>
            </a:r>
            <a:r>
              <a:rPr lang="en-GB" sz="4400" b="1" dirty="0">
                <a:solidFill>
                  <a:srgbClr val="800000"/>
                </a:solidFill>
                <a:latin typeface="Times New Roman" pitchFamily="18" charset="0"/>
                <a:cs typeface="DejaVu Sans" pitchFamily="34" charset="0"/>
              </a:rPr>
              <a:t>at are Plura</a:t>
            </a:r>
            <a:r>
              <a:rPr lang="en-GB" sz="4400" b="1" dirty="0">
                <a:solidFill>
                  <a:srgbClr val="7F0000"/>
                </a:solidFill>
                <a:latin typeface="Times New Roman" pitchFamily="18" charset="0"/>
                <a:cs typeface="DejaVu Sans" pitchFamily="34" charset="0"/>
              </a:rPr>
              <a:t>listic</a:t>
            </a:r>
            <a:r>
              <a:rPr lang="en-GB" sz="4400" b="1" dirty="0">
                <a:solidFill>
                  <a:srgbClr val="800000"/>
                </a:solidFill>
                <a:latin typeface="Times New Roman" pitchFamily="18" charset="0"/>
                <a:cs typeface="DejaVu Sans" pitchFamily="34" charset="0"/>
              </a:rPr>
              <a:t> Approaches?</a:t>
            </a:r>
          </a:p>
        </p:txBody>
      </p:sp>
      <p:sp>
        <p:nvSpPr>
          <p:cNvPr id="6" name="ZoneTexte 5"/>
          <p:cNvSpPr txBox="1"/>
          <p:nvPr/>
        </p:nvSpPr>
        <p:spPr>
          <a:xfrm>
            <a:off x="9146" y="836712"/>
            <a:ext cx="9134854" cy="4401205"/>
          </a:xfrm>
          <a:prstGeom prst="rect">
            <a:avLst/>
          </a:prstGeom>
          <a:solidFill>
            <a:srgbClr val="FDFFE5">
              <a:alpha val="54902"/>
            </a:srgbClr>
          </a:solidFill>
          <a:ln>
            <a:solidFill>
              <a:schemeClr val="tx1"/>
            </a:solidFill>
          </a:ln>
        </p:spPr>
        <p:txBody>
          <a:bodyPr wrap="square" rtlCol="0">
            <a:spAutoFit/>
          </a:bodyPr>
          <a:lstStyle/>
          <a:p>
            <a:r>
              <a:rPr lang="en-US" sz="2800" dirty="0"/>
              <a:t>One can distinguish </a:t>
            </a:r>
            <a:r>
              <a:rPr lang="en-US" sz="2800" b="1" dirty="0"/>
              <a:t>two kinds of teaching approaches </a:t>
            </a:r>
            <a:r>
              <a:rPr lang="en-US" sz="2800" dirty="0"/>
              <a:t>: </a:t>
            </a:r>
          </a:p>
          <a:p>
            <a:pPr marL="457200" indent="-457200">
              <a:buFont typeface="Arial" panose="020B0604020202020204" pitchFamily="34" charset="0"/>
              <a:buChar char="•"/>
            </a:pPr>
            <a:r>
              <a:rPr lang="en-US" sz="2800" dirty="0"/>
              <a:t> </a:t>
            </a:r>
            <a:r>
              <a:rPr lang="en-US" sz="2800" b="1" dirty="0">
                <a:solidFill>
                  <a:srgbClr val="993300"/>
                </a:solidFill>
              </a:rPr>
              <a:t>Pluralistic approaches to languages and cultures</a:t>
            </a:r>
            <a:r>
              <a:rPr lang="en-US" sz="2800" dirty="0"/>
              <a:t>, referring to didactic approaches which use teaching / learning </a:t>
            </a:r>
            <a:r>
              <a:rPr lang="en-US" sz="2800" b="1" dirty="0">
                <a:solidFill>
                  <a:srgbClr val="993300"/>
                </a:solidFill>
              </a:rPr>
              <a:t>activities involving several </a:t>
            </a:r>
            <a:r>
              <a:rPr lang="en-US" sz="2800" dirty="0"/>
              <a:t>(i.e. more than one) </a:t>
            </a:r>
            <a:r>
              <a:rPr lang="en-US" sz="2800" b="1" dirty="0">
                <a:solidFill>
                  <a:srgbClr val="993300"/>
                </a:solidFill>
              </a:rPr>
              <a:t>varieties of languages or cultures</a:t>
            </a:r>
            <a:r>
              <a:rPr lang="en-US" sz="2800" dirty="0"/>
              <a:t>;</a:t>
            </a:r>
          </a:p>
          <a:p>
            <a:pPr marL="457200" indent="-457200">
              <a:buFont typeface="Arial" panose="020B0604020202020204" pitchFamily="34" charset="0"/>
              <a:buChar char="•"/>
            </a:pPr>
            <a:r>
              <a:rPr lang="en-US" sz="2800" dirty="0"/>
              <a:t> Approaches called “</a:t>
            </a:r>
            <a:r>
              <a:rPr lang="en-US" sz="2800" b="1" dirty="0">
                <a:solidFill>
                  <a:srgbClr val="993300"/>
                </a:solidFill>
              </a:rPr>
              <a:t>singular approaches</a:t>
            </a:r>
            <a:r>
              <a:rPr lang="en-US" sz="2800" dirty="0"/>
              <a:t>” in which the didactic approach takes account of </a:t>
            </a:r>
            <a:r>
              <a:rPr lang="en-US" sz="2800" b="1" dirty="0">
                <a:solidFill>
                  <a:srgbClr val="993300"/>
                </a:solidFill>
              </a:rPr>
              <a:t>only one language or a particular culture</a:t>
            </a:r>
            <a:r>
              <a:rPr lang="en-US" sz="2800" dirty="0"/>
              <a:t>, and deals with it </a:t>
            </a:r>
            <a:r>
              <a:rPr lang="en-US" sz="2800" b="1" dirty="0">
                <a:solidFill>
                  <a:srgbClr val="993300"/>
                </a:solidFill>
              </a:rPr>
              <a:t>in isolation</a:t>
            </a:r>
            <a:r>
              <a:rPr lang="en-US" sz="2800" dirty="0"/>
              <a:t>. </a:t>
            </a:r>
          </a:p>
        </p:txBody>
      </p:sp>
      <p:sp>
        <p:nvSpPr>
          <p:cNvPr id="7" name="ZoneTexte 6"/>
          <p:cNvSpPr txBox="1"/>
          <p:nvPr/>
        </p:nvSpPr>
        <p:spPr>
          <a:xfrm>
            <a:off x="1991852" y="5915789"/>
            <a:ext cx="5460467" cy="954107"/>
          </a:xfrm>
          <a:prstGeom prst="rect">
            <a:avLst/>
          </a:prstGeom>
          <a:solidFill>
            <a:srgbClr val="FDFFE5">
              <a:alpha val="54902"/>
            </a:srgbClr>
          </a:solidFill>
          <a:ln>
            <a:solidFill>
              <a:schemeClr val="tx1"/>
            </a:solidFill>
          </a:ln>
        </p:spPr>
        <p:txBody>
          <a:bodyPr wrap="square" rtlCol="0">
            <a:spAutoFit/>
          </a:bodyPr>
          <a:lstStyle/>
          <a:p>
            <a:pPr algn="ctr"/>
            <a:r>
              <a:rPr lang="en-US" sz="2800" dirty="0"/>
              <a:t>Integrating all language teaching  (</a:t>
            </a:r>
            <a:r>
              <a:rPr lang="en-US" sz="2800" b="1" dirty="0">
                <a:solidFill>
                  <a:srgbClr val="993300"/>
                </a:solidFill>
              </a:rPr>
              <a:t>Plurilingual education</a:t>
            </a:r>
            <a:r>
              <a:rPr lang="en-US" sz="2800" dirty="0"/>
              <a:t>)</a:t>
            </a:r>
          </a:p>
        </p:txBody>
      </p:sp>
      <p:grpSp>
        <p:nvGrpSpPr>
          <p:cNvPr id="21" name="Groupe 20"/>
          <p:cNvGrpSpPr/>
          <p:nvPr/>
        </p:nvGrpSpPr>
        <p:grpSpPr>
          <a:xfrm>
            <a:off x="539552" y="1700808"/>
            <a:ext cx="3960440" cy="4214981"/>
            <a:chOff x="539552" y="1700808"/>
            <a:chExt cx="3960440" cy="4214981"/>
          </a:xfrm>
        </p:grpSpPr>
        <p:cxnSp>
          <p:nvCxnSpPr>
            <p:cNvPr id="8" name="Connecteur droit avec flèche 7"/>
            <p:cNvCxnSpPr/>
            <p:nvPr/>
          </p:nvCxnSpPr>
          <p:spPr bwMode="auto">
            <a:xfrm>
              <a:off x="1619672" y="2204864"/>
              <a:ext cx="2016224" cy="3710925"/>
            </a:xfrm>
            <a:prstGeom prst="straightConnector1">
              <a:avLst/>
            </a:prstGeom>
            <a:solidFill>
              <a:schemeClr val="accent1"/>
            </a:solidFill>
            <a:ln w="76200" cap="flat" cmpd="sng" algn="ctr">
              <a:solidFill>
                <a:srgbClr val="00B05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8"/>
            <p:cNvSpPr/>
            <p:nvPr/>
          </p:nvSpPr>
          <p:spPr bwMode="auto">
            <a:xfrm>
              <a:off x="539552" y="1700808"/>
              <a:ext cx="3960440" cy="504056"/>
            </a:xfrm>
            <a:prstGeom prst="rect">
              <a:avLst/>
            </a:prstGeom>
            <a:noFill/>
            <a:ln w="7620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grpSp>
      <p:grpSp>
        <p:nvGrpSpPr>
          <p:cNvPr id="22" name="Groupe 21"/>
          <p:cNvGrpSpPr/>
          <p:nvPr/>
        </p:nvGrpSpPr>
        <p:grpSpPr>
          <a:xfrm>
            <a:off x="3659560" y="3356992"/>
            <a:ext cx="3792759" cy="2558796"/>
            <a:chOff x="3659560" y="3356992"/>
            <a:chExt cx="3792759" cy="2558796"/>
          </a:xfrm>
        </p:grpSpPr>
        <p:sp>
          <p:nvSpPr>
            <p:cNvPr id="11" name="Rectangle 10"/>
            <p:cNvSpPr/>
            <p:nvPr/>
          </p:nvSpPr>
          <p:spPr bwMode="auto">
            <a:xfrm>
              <a:off x="3659560" y="3356992"/>
              <a:ext cx="3792759" cy="576064"/>
            </a:xfrm>
            <a:prstGeom prst="rect">
              <a:avLst/>
            </a:prstGeom>
            <a:noFill/>
            <a:ln w="762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cxnSp>
          <p:nvCxnSpPr>
            <p:cNvPr id="12" name="Connecteur droit avec flèche 11"/>
            <p:cNvCxnSpPr/>
            <p:nvPr/>
          </p:nvCxnSpPr>
          <p:spPr bwMode="auto">
            <a:xfrm flipH="1">
              <a:off x="5287235" y="4060325"/>
              <a:ext cx="491916" cy="1855463"/>
            </a:xfrm>
            <a:prstGeom prst="straightConnector1">
              <a:avLst/>
            </a:prstGeom>
            <a:solidFill>
              <a:schemeClr val="accent1"/>
            </a:solidFill>
            <a:ln w="76200" cap="flat" cmpd="sng" algn="ctr">
              <a:solidFill>
                <a:schemeClr val="accent4">
                  <a:lumMod val="50000"/>
                  <a:lumOff val="5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 name="Connecteur droit 14"/>
          <p:cNvCxnSpPr/>
          <p:nvPr/>
        </p:nvCxnSpPr>
        <p:spPr bwMode="auto">
          <a:xfrm>
            <a:off x="5004048" y="4813840"/>
            <a:ext cx="1139942" cy="847408"/>
          </a:xfrm>
          <a:prstGeom prst="line">
            <a:avLst/>
          </a:prstGeom>
          <a:solidFill>
            <a:schemeClr val="accent1"/>
          </a:solid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Connecteur droit 15"/>
          <p:cNvCxnSpPr/>
          <p:nvPr/>
        </p:nvCxnSpPr>
        <p:spPr bwMode="auto">
          <a:xfrm flipV="1">
            <a:off x="4668496" y="5001387"/>
            <a:ext cx="1475494" cy="425307"/>
          </a:xfrm>
          <a:prstGeom prst="line">
            <a:avLst/>
          </a:prstGeom>
          <a:solidFill>
            <a:schemeClr val="accent1"/>
          </a:solid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6511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200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750"/>
                                        <p:tgtEl>
                                          <p:spTgt spid="21"/>
                                        </p:tgtEl>
                                      </p:cBhvr>
                                    </p:animEffect>
                                  </p:childTnLst>
                                </p:cTn>
                              </p:par>
                            </p:childTnLst>
                          </p:cTn>
                        </p:par>
                        <p:par>
                          <p:cTn id="11" fill="hold">
                            <p:stCondLst>
                              <p:cond delay="2750"/>
                            </p:stCondLst>
                            <p:childTnLst>
                              <p:par>
                                <p:cTn id="12" presetID="1" presetClass="entr" presetSubtype="0" fill="hold" nodeType="afterEffect">
                                  <p:stCondLst>
                                    <p:cond delay="1000"/>
                                  </p:stCondLst>
                                  <p:childTnLst>
                                    <p:set>
                                      <p:cBhvr>
                                        <p:cTn id="13" dur="1" fill="hold">
                                          <p:stCondLst>
                                            <p:cond delay="0"/>
                                          </p:stCondLst>
                                        </p:cTn>
                                        <p:tgtEl>
                                          <p:spTgt spid="22"/>
                                        </p:tgtEl>
                                        <p:attrNameLst>
                                          <p:attrName>style.visibility</p:attrName>
                                        </p:attrNameLst>
                                      </p:cBhvr>
                                      <p:to>
                                        <p:strVal val="visible"/>
                                      </p:to>
                                    </p:set>
                                  </p:childTnLst>
                                </p:cTn>
                              </p:par>
                            </p:childTnLst>
                          </p:cTn>
                        </p:par>
                        <p:par>
                          <p:cTn id="14" fill="hold">
                            <p:stCondLst>
                              <p:cond delay="3750"/>
                            </p:stCondLst>
                            <p:childTnLst>
                              <p:par>
                                <p:cTn id="15" presetID="22" presetClass="entr" presetSubtype="8" fill="hold" nodeType="after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4750"/>
                            </p:stCondLst>
                            <p:childTnLst>
                              <p:par>
                                <p:cTn id="19" presetID="22" presetClass="entr" presetSubtype="8" fill="hold" nodeType="afterEffect">
                                  <p:stCondLst>
                                    <p:cond delay="25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34</a:t>
            </a:fld>
            <a:endParaRPr lang="fr-FR" dirty="0"/>
          </a:p>
        </p:txBody>
      </p:sp>
      <p:sp>
        <p:nvSpPr>
          <p:cNvPr id="5" name="Rectangle 5"/>
          <p:cNvSpPr>
            <a:spLocks noChangeArrowheads="1"/>
          </p:cNvSpPr>
          <p:nvPr/>
        </p:nvSpPr>
        <p:spPr bwMode="auto">
          <a:xfrm>
            <a:off x="811" y="0"/>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400" b="1" dirty="0">
                <a:solidFill>
                  <a:srgbClr val="7F0000"/>
                </a:solidFill>
                <a:latin typeface="Times New Roman" pitchFamily="18" charset="0"/>
                <a:cs typeface="DejaVu Sans" pitchFamily="34" charset="0"/>
              </a:rPr>
              <a:t>Wh</a:t>
            </a:r>
            <a:r>
              <a:rPr lang="en-GB" sz="4400" b="1" dirty="0">
                <a:solidFill>
                  <a:srgbClr val="800000"/>
                </a:solidFill>
                <a:latin typeface="Times New Roman" pitchFamily="18" charset="0"/>
                <a:cs typeface="DejaVu Sans" pitchFamily="34" charset="0"/>
              </a:rPr>
              <a:t>at are Plura</a:t>
            </a:r>
            <a:r>
              <a:rPr lang="en-GB" sz="4400" b="1" dirty="0">
                <a:solidFill>
                  <a:srgbClr val="7F0000"/>
                </a:solidFill>
                <a:latin typeface="Times New Roman" pitchFamily="18" charset="0"/>
                <a:cs typeface="DejaVu Sans" pitchFamily="34" charset="0"/>
              </a:rPr>
              <a:t>listic</a:t>
            </a:r>
            <a:r>
              <a:rPr lang="en-GB" sz="4400" b="1" dirty="0">
                <a:solidFill>
                  <a:srgbClr val="800000"/>
                </a:solidFill>
                <a:latin typeface="Times New Roman" pitchFamily="18" charset="0"/>
                <a:cs typeface="DejaVu Sans" pitchFamily="34" charset="0"/>
              </a:rPr>
              <a:t> Approaches?</a:t>
            </a:r>
          </a:p>
        </p:txBody>
      </p:sp>
      <p:sp>
        <p:nvSpPr>
          <p:cNvPr id="6" name="ZoneTexte 5"/>
          <p:cNvSpPr txBox="1"/>
          <p:nvPr/>
        </p:nvSpPr>
        <p:spPr>
          <a:xfrm>
            <a:off x="9146" y="836712"/>
            <a:ext cx="9134854" cy="4401205"/>
          </a:xfrm>
          <a:prstGeom prst="rect">
            <a:avLst/>
          </a:prstGeom>
          <a:solidFill>
            <a:srgbClr val="FDFFE5">
              <a:alpha val="54902"/>
            </a:srgbClr>
          </a:solidFill>
          <a:ln>
            <a:solidFill>
              <a:schemeClr val="tx1"/>
            </a:solidFill>
          </a:ln>
        </p:spPr>
        <p:txBody>
          <a:bodyPr wrap="square" rtlCol="0">
            <a:spAutoFit/>
          </a:bodyPr>
          <a:lstStyle/>
          <a:p>
            <a:r>
              <a:rPr lang="en-US" sz="2800" dirty="0"/>
              <a:t>One can distinguish </a:t>
            </a:r>
            <a:r>
              <a:rPr lang="en-US" sz="2800" b="1" dirty="0"/>
              <a:t>two kinds of teaching approaches </a:t>
            </a:r>
            <a:r>
              <a:rPr lang="en-US" sz="2800" dirty="0"/>
              <a:t>: </a:t>
            </a:r>
          </a:p>
          <a:p>
            <a:pPr marL="457200" indent="-457200">
              <a:buFont typeface="Arial" panose="020B0604020202020204" pitchFamily="34" charset="0"/>
              <a:buChar char="•"/>
            </a:pPr>
            <a:r>
              <a:rPr lang="en-US" sz="2800" dirty="0"/>
              <a:t> </a:t>
            </a:r>
            <a:r>
              <a:rPr lang="en-US" sz="2800" b="1" dirty="0">
                <a:solidFill>
                  <a:srgbClr val="993300"/>
                </a:solidFill>
              </a:rPr>
              <a:t>Pluralistic approaches to languages and cultures</a:t>
            </a:r>
            <a:r>
              <a:rPr lang="en-US" sz="2800" dirty="0"/>
              <a:t>, referring to didactic approaches which use teaching / learning </a:t>
            </a:r>
            <a:r>
              <a:rPr lang="en-US" sz="2800" b="1" dirty="0">
                <a:solidFill>
                  <a:srgbClr val="993300"/>
                </a:solidFill>
              </a:rPr>
              <a:t>activities involving several </a:t>
            </a:r>
            <a:r>
              <a:rPr lang="en-US" sz="2800" dirty="0"/>
              <a:t>(i.e. more than one) </a:t>
            </a:r>
            <a:r>
              <a:rPr lang="en-US" sz="2800" b="1" dirty="0">
                <a:solidFill>
                  <a:srgbClr val="993300"/>
                </a:solidFill>
              </a:rPr>
              <a:t>varieties of languages or cultures</a:t>
            </a:r>
            <a:r>
              <a:rPr lang="en-US" sz="2800" dirty="0"/>
              <a:t>;</a:t>
            </a:r>
          </a:p>
          <a:p>
            <a:pPr marL="457200" indent="-457200">
              <a:buFont typeface="Arial" panose="020B0604020202020204" pitchFamily="34" charset="0"/>
              <a:buChar char="•"/>
            </a:pPr>
            <a:r>
              <a:rPr lang="en-US" sz="2800" dirty="0"/>
              <a:t> Approaches called “</a:t>
            </a:r>
            <a:r>
              <a:rPr lang="en-US" sz="2800" b="1" dirty="0">
                <a:solidFill>
                  <a:srgbClr val="993300"/>
                </a:solidFill>
              </a:rPr>
              <a:t>singular approaches</a:t>
            </a:r>
            <a:r>
              <a:rPr lang="en-US" sz="2800" dirty="0"/>
              <a:t>” in which the didactic approach takes account of </a:t>
            </a:r>
            <a:r>
              <a:rPr lang="en-US" sz="2800" b="1" dirty="0">
                <a:solidFill>
                  <a:srgbClr val="993300"/>
                </a:solidFill>
              </a:rPr>
              <a:t>only one language or a particular culture</a:t>
            </a:r>
            <a:r>
              <a:rPr lang="en-US" sz="2800" dirty="0"/>
              <a:t>, and deals with it </a:t>
            </a:r>
            <a:r>
              <a:rPr lang="en-US" sz="2800" b="1" dirty="0">
                <a:solidFill>
                  <a:srgbClr val="CB0066"/>
                </a:solidFill>
              </a:rPr>
              <a:t>in isolation</a:t>
            </a:r>
            <a:r>
              <a:rPr lang="en-US" sz="2800" dirty="0">
                <a:solidFill>
                  <a:srgbClr val="CB0066"/>
                </a:solidFill>
              </a:rPr>
              <a:t>. </a:t>
            </a:r>
          </a:p>
        </p:txBody>
      </p:sp>
      <p:sp>
        <p:nvSpPr>
          <p:cNvPr id="7" name="ZoneTexte 6"/>
          <p:cNvSpPr txBox="1"/>
          <p:nvPr/>
        </p:nvSpPr>
        <p:spPr>
          <a:xfrm>
            <a:off x="1991852" y="5915789"/>
            <a:ext cx="5460467" cy="954107"/>
          </a:xfrm>
          <a:prstGeom prst="rect">
            <a:avLst/>
          </a:prstGeom>
          <a:solidFill>
            <a:srgbClr val="FDFFE5">
              <a:alpha val="54902"/>
            </a:srgbClr>
          </a:solidFill>
          <a:ln>
            <a:solidFill>
              <a:schemeClr val="tx1"/>
            </a:solidFill>
          </a:ln>
        </p:spPr>
        <p:txBody>
          <a:bodyPr wrap="square" rtlCol="0">
            <a:spAutoFit/>
          </a:bodyPr>
          <a:lstStyle/>
          <a:p>
            <a:pPr algn="ctr"/>
            <a:r>
              <a:rPr lang="en-US" sz="2800" dirty="0"/>
              <a:t>Integrating all language teaching  (</a:t>
            </a:r>
            <a:r>
              <a:rPr lang="en-US" sz="2800" b="1" dirty="0">
                <a:solidFill>
                  <a:srgbClr val="993300"/>
                </a:solidFill>
              </a:rPr>
              <a:t>Plurilingual. education</a:t>
            </a:r>
            <a:r>
              <a:rPr lang="en-US" sz="2800" dirty="0"/>
              <a:t>)</a:t>
            </a:r>
          </a:p>
        </p:txBody>
      </p:sp>
      <p:grpSp>
        <p:nvGrpSpPr>
          <p:cNvPr id="21" name="Groupe 20"/>
          <p:cNvGrpSpPr/>
          <p:nvPr/>
        </p:nvGrpSpPr>
        <p:grpSpPr>
          <a:xfrm>
            <a:off x="539552" y="1700808"/>
            <a:ext cx="3960440" cy="4214981"/>
            <a:chOff x="539552" y="1700808"/>
            <a:chExt cx="3960440" cy="4214981"/>
          </a:xfrm>
        </p:grpSpPr>
        <p:cxnSp>
          <p:nvCxnSpPr>
            <p:cNvPr id="8" name="Connecteur droit avec flèche 7"/>
            <p:cNvCxnSpPr/>
            <p:nvPr/>
          </p:nvCxnSpPr>
          <p:spPr bwMode="auto">
            <a:xfrm>
              <a:off x="1619672" y="2204864"/>
              <a:ext cx="2016224" cy="3710925"/>
            </a:xfrm>
            <a:prstGeom prst="straightConnector1">
              <a:avLst/>
            </a:prstGeom>
            <a:solidFill>
              <a:schemeClr val="accent1"/>
            </a:solidFill>
            <a:ln w="76200" cap="flat" cmpd="sng" algn="ctr">
              <a:solidFill>
                <a:srgbClr val="00B05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8"/>
            <p:cNvSpPr/>
            <p:nvPr/>
          </p:nvSpPr>
          <p:spPr bwMode="auto">
            <a:xfrm>
              <a:off x="539552" y="1700808"/>
              <a:ext cx="3960440" cy="504056"/>
            </a:xfrm>
            <a:prstGeom prst="rect">
              <a:avLst/>
            </a:prstGeom>
            <a:noFill/>
            <a:ln w="7620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grpSp>
      <p:grpSp>
        <p:nvGrpSpPr>
          <p:cNvPr id="22" name="Groupe 21"/>
          <p:cNvGrpSpPr/>
          <p:nvPr/>
        </p:nvGrpSpPr>
        <p:grpSpPr>
          <a:xfrm>
            <a:off x="3659560" y="3356992"/>
            <a:ext cx="3792759" cy="2558796"/>
            <a:chOff x="3659560" y="3356992"/>
            <a:chExt cx="3792759" cy="2558796"/>
          </a:xfrm>
        </p:grpSpPr>
        <p:sp>
          <p:nvSpPr>
            <p:cNvPr id="11" name="Rectangle 10"/>
            <p:cNvSpPr/>
            <p:nvPr/>
          </p:nvSpPr>
          <p:spPr bwMode="auto">
            <a:xfrm>
              <a:off x="3659560" y="3356992"/>
              <a:ext cx="3792759" cy="576064"/>
            </a:xfrm>
            <a:prstGeom prst="rect">
              <a:avLst/>
            </a:prstGeom>
            <a:noFill/>
            <a:ln w="762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cxnSp>
          <p:nvCxnSpPr>
            <p:cNvPr id="12" name="Connecteur droit avec flèche 11"/>
            <p:cNvCxnSpPr/>
            <p:nvPr/>
          </p:nvCxnSpPr>
          <p:spPr bwMode="auto">
            <a:xfrm flipH="1">
              <a:off x="5287235" y="4060325"/>
              <a:ext cx="491916" cy="1855463"/>
            </a:xfrm>
            <a:prstGeom prst="straightConnector1">
              <a:avLst/>
            </a:prstGeom>
            <a:solidFill>
              <a:schemeClr val="accent1"/>
            </a:solidFill>
            <a:ln w="76200" cap="flat" cmpd="sng" algn="ctr">
              <a:solidFill>
                <a:schemeClr val="accent4">
                  <a:lumMod val="50000"/>
                  <a:lumOff val="5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 name="Connecteur droit 14"/>
          <p:cNvCxnSpPr/>
          <p:nvPr/>
        </p:nvCxnSpPr>
        <p:spPr bwMode="auto">
          <a:xfrm>
            <a:off x="5004048" y="4813840"/>
            <a:ext cx="1139942" cy="847408"/>
          </a:xfrm>
          <a:prstGeom prst="line">
            <a:avLst/>
          </a:prstGeom>
          <a:solidFill>
            <a:schemeClr val="accent1"/>
          </a:solid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Connecteur droit 15"/>
          <p:cNvCxnSpPr/>
          <p:nvPr/>
        </p:nvCxnSpPr>
        <p:spPr bwMode="auto">
          <a:xfrm flipV="1">
            <a:off x="4668496" y="5001387"/>
            <a:ext cx="1475494" cy="425307"/>
          </a:xfrm>
          <a:prstGeom prst="line">
            <a:avLst/>
          </a:prstGeom>
          <a:solidFill>
            <a:schemeClr val="accent1"/>
          </a:solid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ZoneTexte 13"/>
          <p:cNvSpPr txBox="1"/>
          <p:nvPr/>
        </p:nvSpPr>
        <p:spPr>
          <a:xfrm>
            <a:off x="1059449" y="1395933"/>
            <a:ext cx="7325271" cy="1384995"/>
          </a:xfrm>
          <a:prstGeom prst="rect">
            <a:avLst/>
          </a:prstGeom>
          <a:solidFill>
            <a:srgbClr val="FFCC66"/>
          </a:solidFill>
          <a:ln>
            <a:solidFill>
              <a:schemeClr val="tx1"/>
            </a:solidFill>
          </a:ln>
        </p:spPr>
        <p:txBody>
          <a:bodyPr wrap="square" rtlCol="0">
            <a:spAutoFit/>
          </a:bodyPr>
          <a:lstStyle/>
          <a:p>
            <a:r>
              <a:rPr lang="en-US" sz="2800" dirty="0"/>
              <a:t>Singular approaches are </a:t>
            </a:r>
            <a:r>
              <a:rPr lang="en-US" sz="2800" b="1" dirty="0"/>
              <a:t>not replaced </a:t>
            </a:r>
            <a:r>
              <a:rPr lang="en-US" sz="2800" dirty="0"/>
              <a:t>by pluralistic approaches. Singular approaches are </a:t>
            </a:r>
            <a:r>
              <a:rPr lang="en-US" sz="2800" b="1" dirty="0"/>
              <a:t>enriched</a:t>
            </a:r>
            <a:r>
              <a:rPr lang="en-US" sz="2800" dirty="0"/>
              <a:t> by pluralistic approaches.</a:t>
            </a:r>
          </a:p>
        </p:txBody>
      </p:sp>
      <p:sp>
        <p:nvSpPr>
          <p:cNvPr id="17" name="ZoneTexte 16"/>
          <p:cNvSpPr txBox="1"/>
          <p:nvPr/>
        </p:nvSpPr>
        <p:spPr>
          <a:xfrm>
            <a:off x="908408" y="4168394"/>
            <a:ext cx="7627352" cy="954107"/>
          </a:xfrm>
          <a:prstGeom prst="rect">
            <a:avLst/>
          </a:prstGeom>
          <a:solidFill>
            <a:srgbClr val="FFCC66"/>
          </a:solidFill>
          <a:ln>
            <a:solidFill>
              <a:schemeClr val="tx1"/>
            </a:solidFill>
          </a:ln>
        </p:spPr>
        <p:txBody>
          <a:bodyPr wrap="square" rtlCol="0">
            <a:spAutoFit/>
          </a:bodyPr>
          <a:lstStyle/>
          <a:p>
            <a:r>
              <a:rPr lang="en-US" sz="2800" dirty="0"/>
              <a:t>This also applies to </a:t>
            </a:r>
            <a:r>
              <a:rPr lang="en-US" sz="2800" b="1" dirty="0"/>
              <a:t>the cultural dimensions </a:t>
            </a:r>
            <a:r>
              <a:rPr lang="en-US" sz="2800" dirty="0"/>
              <a:t>of plurilingual and intercultural education</a:t>
            </a:r>
          </a:p>
        </p:txBody>
      </p:sp>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Tree>
    <p:extLst>
      <p:ext uri="{BB962C8B-B14F-4D97-AF65-F5344CB8AC3E}">
        <p14:creationId xmlns:p14="http://schemas.microsoft.com/office/powerpoint/2010/main" val="231675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35</a:t>
            </a:fld>
            <a:endParaRPr lang="fr-FR" dirty="0"/>
          </a:p>
        </p:txBody>
      </p:sp>
      <p:sp>
        <p:nvSpPr>
          <p:cNvPr id="5" name="Rectangle 5"/>
          <p:cNvSpPr>
            <a:spLocks noChangeArrowheads="1"/>
          </p:cNvSpPr>
          <p:nvPr/>
        </p:nvSpPr>
        <p:spPr bwMode="auto">
          <a:xfrm>
            <a:off x="811" y="0"/>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400" b="1" dirty="0">
                <a:solidFill>
                  <a:srgbClr val="7F0000"/>
                </a:solidFill>
                <a:latin typeface="Times New Roman" pitchFamily="18" charset="0"/>
                <a:cs typeface="DejaVu Sans" pitchFamily="34" charset="0"/>
              </a:rPr>
              <a:t>Wh</a:t>
            </a:r>
            <a:r>
              <a:rPr lang="en-GB" sz="4400" b="1" dirty="0">
                <a:solidFill>
                  <a:srgbClr val="800000"/>
                </a:solidFill>
                <a:latin typeface="Times New Roman" pitchFamily="18" charset="0"/>
                <a:cs typeface="DejaVu Sans" pitchFamily="34" charset="0"/>
              </a:rPr>
              <a:t>at are Plura</a:t>
            </a:r>
            <a:r>
              <a:rPr lang="en-GB" sz="4400" b="1" dirty="0">
                <a:solidFill>
                  <a:srgbClr val="7F0000"/>
                </a:solidFill>
                <a:latin typeface="Times New Roman" pitchFamily="18" charset="0"/>
                <a:cs typeface="DejaVu Sans" pitchFamily="34" charset="0"/>
              </a:rPr>
              <a:t>listic</a:t>
            </a:r>
            <a:r>
              <a:rPr lang="en-GB" sz="4400" b="1" dirty="0">
                <a:solidFill>
                  <a:srgbClr val="800000"/>
                </a:solidFill>
                <a:latin typeface="Times New Roman" pitchFamily="18" charset="0"/>
                <a:cs typeface="DejaVu Sans" pitchFamily="34" charset="0"/>
              </a:rPr>
              <a:t> Approaches?</a:t>
            </a:r>
          </a:p>
        </p:txBody>
      </p:sp>
      <p:grpSp>
        <p:nvGrpSpPr>
          <p:cNvPr id="4" name="Groupe 3"/>
          <p:cNvGrpSpPr/>
          <p:nvPr/>
        </p:nvGrpSpPr>
        <p:grpSpPr>
          <a:xfrm>
            <a:off x="9146" y="836712"/>
            <a:ext cx="9134854" cy="6033184"/>
            <a:chOff x="9146" y="836712"/>
            <a:chExt cx="9134854" cy="6033184"/>
          </a:xfrm>
        </p:grpSpPr>
        <p:cxnSp>
          <p:nvCxnSpPr>
            <p:cNvPr id="15" name="Connecteur droit 14"/>
            <p:cNvCxnSpPr/>
            <p:nvPr/>
          </p:nvCxnSpPr>
          <p:spPr bwMode="auto">
            <a:xfrm>
              <a:off x="5004048" y="4813840"/>
              <a:ext cx="1139942" cy="847408"/>
            </a:xfrm>
            <a:prstGeom prst="line">
              <a:avLst/>
            </a:prstGeom>
            <a:solidFill>
              <a:schemeClr val="accent1"/>
            </a:solid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Connecteur droit 15"/>
            <p:cNvCxnSpPr/>
            <p:nvPr/>
          </p:nvCxnSpPr>
          <p:spPr bwMode="auto">
            <a:xfrm flipV="1">
              <a:off x="4668496" y="5001387"/>
              <a:ext cx="1475494" cy="425307"/>
            </a:xfrm>
            <a:prstGeom prst="line">
              <a:avLst/>
            </a:prstGeom>
            <a:solidFill>
              <a:schemeClr val="accent1"/>
            </a:solid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 name="Groupe 1"/>
            <p:cNvGrpSpPr/>
            <p:nvPr/>
          </p:nvGrpSpPr>
          <p:grpSpPr>
            <a:xfrm>
              <a:off x="9146" y="836712"/>
              <a:ext cx="9134854" cy="6033184"/>
              <a:chOff x="9146" y="836712"/>
              <a:chExt cx="9134854" cy="6033184"/>
            </a:xfrm>
          </p:grpSpPr>
          <p:sp>
            <p:nvSpPr>
              <p:cNvPr id="6" name="ZoneTexte 5"/>
              <p:cNvSpPr txBox="1"/>
              <p:nvPr/>
            </p:nvSpPr>
            <p:spPr>
              <a:xfrm>
                <a:off x="9146" y="836712"/>
                <a:ext cx="9134854" cy="4401205"/>
              </a:xfrm>
              <a:prstGeom prst="rect">
                <a:avLst/>
              </a:prstGeom>
              <a:solidFill>
                <a:srgbClr val="FDFFE5">
                  <a:alpha val="54902"/>
                </a:srgbClr>
              </a:solidFill>
              <a:ln>
                <a:solidFill>
                  <a:schemeClr val="tx1"/>
                </a:solidFill>
              </a:ln>
            </p:spPr>
            <p:txBody>
              <a:bodyPr wrap="square" rtlCol="0">
                <a:spAutoFit/>
              </a:bodyPr>
              <a:lstStyle/>
              <a:p>
                <a:r>
                  <a:rPr lang="en-US" sz="2800" dirty="0"/>
                  <a:t>One can distinguish </a:t>
                </a:r>
                <a:r>
                  <a:rPr lang="en-US" sz="2800" b="1" dirty="0"/>
                  <a:t>two kinds of teaching approaches </a:t>
                </a:r>
                <a:r>
                  <a:rPr lang="en-US" sz="2800" dirty="0"/>
                  <a:t>: </a:t>
                </a:r>
              </a:p>
              <a:p>
                <a:pPr marL="457200" indent="-457200">
                  <a:buFont typeface="Arial" panose="020B0604020202020204" pitchFamily="34" charset="0"/>
                  <a:buChar char="•"/>
                </a:pPr>
                <a:r>
                  <a:rPr lang="en-US" sz="2800" dirty="0"/>
                  <a:t> </a:t>
                </a:r>
                <a:r>
                  <a:rPr lang="en-US" sz="2800" b="1" dirty="0">
                    <a:solidFill>
                      <a:srgbClr val="993300"/>
                    </a:solidFill>
                  </a:rPr>
                  <a:t>Pluralistic approaches to languages and cultures</a:t>
                </a:r>
                <a:r>
                  <a:rPr lang="en-US" sz="2800" dirty="0"/>
                  <a:t>, referring to didactic approaches which use </a:t>
                </a:r>
                <a:r>
                  <a:rPr lang="en-US" sz="2800" b="1" dirty="0"/>
                  <a:t>teaching / learning </a:t>
                </a:r>
                <a:r>
                  <a:rPr lang="en-US" sz="2800" b="1" dirty="0">
                    <a:solidFill>
                      <a:srgbClr val="993300"/>
                    </a:solidFill>
                  </a:rPr>
                  <a:t>activities involving several </a:t>
                </a:r>
                <a:r>
                  <a:rPr lang="en-US" sz="2800" dirty="0"/>
                  <a:t>(i.e. more than one) </a:t>
                </a:r>
                <a:r>
                  <a:rPr lang="en-US" sz="2800" b="1" dirty="0">
                    <a:solidFill>
                      <a:srgbClr val="993300"/>
                    </a:solidFill>
                  </a:rPr>
                  <a:t>varieties of languages or cultures</a:t>
                </a:r>
                <a:r>
                  <a:rPr lang="en-US" sz="2800" dirty="0"/>
                  <a:t>;</a:t>
                </a:r>
              </a:p>
              <a:p>
                <a:pPr marL="457200" indent="-457200">
                  <a:buFont typeface="Arial" panose="020B0604020202020204" pitchFamily="34" charset="0"/>
                  <a:buChar char="•"/>
                </a:pPr>
                <a:r>
                  <a:rPr lang="en-US" sz="2800" dirty="0"/>
                  <a:t> Approaches called “</a:t>
                </a:r>
                <a:r>
                  <a:rPr lang="en-US" sz="2800" b="1" dirty="0">
                    <a:solidFill>
                      <a:srgbClr val="993300"/>
                    </a:solidFill>
                  </a:rPr>
                  <a:t>singular approaches</a:t>
                </a:r>
                <a:r>
                  <a:rPr lang="en-US" sz="2800" dirty="0"/>
                  <a:t>” in which the didactic approach </a:t>
                </a:r>
                <a:r>
                  <a:rPr lang="en-US" sz="2800" b="1" dirty="0"/>
                  <a:t>takes account of </a:t>
                </a:r>
                <a:r>
                  <a:rPr lang="en-US" sz="2800" b="1" dirty="0">
                    <a:solidFill>
                      <a:srgbClr val="993300"/>
                    </a:solidFill>
                  </a:rPr>
                  <a:t>only one language or a particular culture</a:t>
                </a:r>
                <a:r>
                  <a:rPr lang="en-US" sz="2800" dirty="0"/>
                  <a:t>, and deals with it </a:t>
                </a:r>
                <a:r>
                  <a:rPr lang="en-US" sz="2800" b="1" dirty="0"/>
                  <a:t>in isolation</a:t>
                </a:r>
                <a:r>
                  <a:rPr lang="en-US" sz="2800" dirty="0"/>
                  <a:t>. </a:t>
                </a:r>
              </a:p>
            </p:txBody>
          </p:sp>
          <p:sp>
            <p:nvSpPr>
              <p:cNvPr id="7" name="ZoneTexte 6"/>
              <p:cNvSpPr txBox="1"/>
              <p:nvPr/>
            </p:nvSpPr>
            <p:spPr>
              <a:xfrm>
                <a:off x="1991852" y="5915789"/>
                <a:ext cx="5460467" cy="954107"/>
              </a:xfrm>
              <a:prstGeom prst="rect">
                <a:avLst/>
              </a:prstGeom>
              <a:solidFill>
                <a:srgbClr val="FDFFE5">
                  <a:alpha val="54902"/>
                </a:srgbClr>
              </a:solidFill>
              <a:ln>
                <a:solidFill>
                  <a:schemeClr val="tx1"/>
                </a:solidFill>
              </a:ln>
            </p:spPr>
            <p:txBody>
              <a:bodyPr wrap="square" rtlCol="0">
                <a:spAutoFit/>
              </a:bodyPr>
              <a:lstStyle/>
              <a:p>
                <a:pPr algn="ctr"/>
                <a:r>
                  <a:rPr lang="en-US" sz="2800" dirty="0"/>
                  <a:t>Integrating all language teaching  (</a:t>
                </a:r>
                <a:r>
                  <a:rPr lang="en-US" sz="2800" b="1" dirty="0">
                    <a:solidFill>
                      <a:srgbClr val="993300"/>
                    </a:solidFill>
                  </a:rPr>
                  <a:t>Plurilingual. education)</a:t>
                </a:r>
              </a:p>
            </p:txBody>
          </p:sp>
          <p:grpSp>
            <p:nvGrpSpPr>
              <p:cNvPr id="21" name="Groupe 20"/>
              <p:cNvGrpSpPr/>
              <p:nvPr/>
            </p:nvGrpSpPr>
            <p:grpSpPr>
              <a:xfrm>
                <a:off x="539552" y="1700808"/>
                <a:ext cx="3960440" cy="4214981"/>
                <a:chOff x="539552" y="1700808"/>
                <a:chExt cx="3960440" cy="4214981"/>
              </a:xfrm>
            </p:grpSpPr>
            <p:cxnSp>
              <p:nvCxnSpPr>
                <p:cNvPr id="8" name="Connecteur droit avec flèche 7"/>
                <p:cNvCxnSpPr/>
                <p:nvPr/>
              </p:nvCxnSpPr>
              <p:spPr bwMode="auto">
                <a:xfrm>
                  <a:off x="1619672" y="2204864"/>
                  <a:ext cx="2016224" cy="3710925"/>
                </a:xfrm>
                <a:prstGeom prst="straightConnector1">
                  <a:avLst/>
                </a:prstGeom>
                <a:solidFill>
                  <a:schemeClr val="accent1"/>
                </a:solidFill>
                <a:ln w="76200" cap="flat" cmpd="sng" algn="ctr">
                  <a:solidFill>
                    <a:srgbClr val="00B05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8"/>
                <p:cNvSpPr/>
                <p:nvPr/>
              </p:nvSpPr>
              <p:spPr bwMode="auto">
                <a:xfrm>
                  <a:off x="539552" y="1700808"/>
                  <a:ext cx="3960440" cy="504056"/>
                </a:xfrm>
                <a:prstGeom prst="rect">
                  <a:avLst/>
                </a:prstGeom>
                <a:noFill/>
                <a:ln w="7620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grpSp>
          <p:grpSp>
            <p:nvGrpSpPr>
              <p:cNvPr id="22" name="Groupe 21"/>
              <p:cNvGrpSpPr/>
              <p:nvPr/>
            </p:nvGrpSpPr>
            <p:grpSpPr>
              <a:xfrm>
                <a:off x="3659560" y="3356992"/>
                <a:ext cx="3792759" cy="2558796"/>
                <a:chOff x="3659560" y="3356992"/>
                <a:chExt cx="3792759" cy="2558796"/>
              </a:xfrm>
            </p:grpSpPr>
            <p:sp>
              <p:nvSpPr>
                <p:cNvPr id="11" name="Rectangle 10"/>
                <p:cNvSpPr/>
                <p:nvPr/>
              </p:nvSpPr>
              <p:spPr bwMode="auto">
                <a:xfrm>
                  <a:off x="3659560" y="3356992"/>
                  <a:ext cx="3792759" cy="576064"/>
                </a:xfrm>
                <a:prstGeom prst="rect">
                  <a:avLst/>
                </a:prstGeom>
                <a:noFill/>
                <a:ln w="762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cxnSp>
              <p:nvCxnSpPr>
                <p:cNvPr id="12" name="Connecteur droit avec flèche 11"/>
                <p:cNvCxnSpPr/>
                <p:nvPr/>
              </p:nvCxnSpPr>
              <p:spPr bwMode="auto">
                <a:xfrm flipH="1">
                  <a:off x="5287235" y="4060325"/>
                  <a:ext cx="491916" cy="1855463"/>
                </a:xfrm>
                <a:prstGeom prst="straightConnector1">
                  <a:avLst/>
                </a:prstGeom>
                <a:solidFill>
                  <a:schemeClr val="accent1"/>
                </a:solidFill>
                <a:ln w="76200" cap="flat" cmpd="sng" algn="ctr">
                  <a:solidFill>
                    <a:schemeClr val="accent4">
                      <a:lumMod val="50000"/>
                      <a:lumOff val="5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4" name="ZoneTexte 13"/>
              <p:cNvSpPr txBox="1"/>
              <p:nvPr/>
            </p:nvSpPr>
            <p:spPr>
              <a:xfrm>
                <a:off x="1059449" y="1395933"/>
                <a:ext cx="7325271" cy="1384995"/>
              </a:xfrm>
              <a:prstGeom prst="rect">
                <a:avLst/>
              </a:prstGeom>
              <a:solidFill>
                <a:srgbClr val="FFCC66"/>
              </a:solidFill>
              <a:ln>
                <a:solidFill>
                  <a:schemeClr val="tx1"/>
                </a:solidFill>
              </a:ln>
            </p:spPr>
            <p:txBody>
              <a:bodyPr wrap="square" rtlCol="0">
                <a:spAutoFit/>
              </a:bodyPr>
              <a:lstStyle/>
              <a:p>
                <a:r>
                  <a:rPr lang="en-US" sz="2800" dirty="0"/>
                  <a:t>Singular approaches are </a:t>
                </a:r>
                <a:r>
                  <a:rPr lang="en-US" sz="2800" b="1" dirty="0"/>
                  <a:t>not replaced </a:t>
                </a:r>
                <a:r>
                  <a:rPr lang="en-US" sz="2800" dirty="0"/>
                  <a:t>by pluralistic approaches. Singular approaches are </a:t>
                </a:r>
                <a:r>
                  <a:rPr lang="en-US" sz="2800" b="1" dirty="0"/>
                  <a:t>enriched</a:t>
                </a:r>
                <a:r>
                  <a:rPr lang="en-US" sz="2800" dirty="0"/>
                  <a:t> by pluralistic approaches</a:t>
                </a:r>
              </a:p>
            </p:txBody>
          </p:sp>
          <p:sp>
            <p:nvSpPr>
              <p:cNvPr id="17" name="ZoneTexte 16"/>
              <p:cNvSpPr txBox="1"/>
              <p:nvPr/>
            </p:nvSpPr>
            <p:spPr>
              <a:xfrm>
                <a:off x="908408" y="4168394"/>
                <a:ext cx="7627352" cy="954107"/>
              </a:xfrm>
              <a:prstGeom prst="rect">
                <a:avLst/>
              </a:prstGeom>
              <a:solidFill>
                <a:srgbClr val="FFCC66"/>
              </a:solidFill>
              <a:ln>
                <a:solidFill>
                  <a:schemeClr val="tx1"/>
                </a:solidFill>
              </a:ln>
            </p:spPr>
            <p:txBody>
              <a:bodyPr wrap="square" rtlCol="0">
                <a:spAutoFit/>
              </a:bodyPr>
              <a:lstStyle/>
              <a:p>
                <a:r>
                  <a:rPr lang="en-US" sz="2800" dirty="0"/>
                  <a:t>This also applies to </a:t>
                </a:r>
                <a:r>
                  <a:rPr lang="en-US" sz="2800" b="1" dirty="0"/>
                  <a:t>the cultural dimensions </a:t>
                </a:r>
                <a:r>
                  <a:rPr lang="en-US" sz="2800" dirty="0"/>
                  <a:t>of plurilingual and intercultural education</a:t>
                </a:r>
              </a:p>
            </p:txBody>
          </p:sp>
        </p:grpSp>
      </p:grpSp>
      <p:sp>
        <p:nvSpPr>
          <p:cNvPr id="18" name="Rectangle 5"/>
          <p:cNvSpPr>
            <a:spLocks noChangeArrowheads="1"/>
          </p:cNvSpPr>
          <p:nvPr/>
        </p:nvSpPr>
        <p:spPr bwMode="auto">
          <a:xfrm>
            <a:off x="0" y="-101600"/>
            <a:ext cx="9144000" cy="1340768"/>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000" b="1" dirty="0">
                <a:solidFill>
                  <a:srgbClr val="800000"/>
                </a:solidFill>
                <a:latin typeface="Times New Roman" pitchFamily="18" charset="0"/>
                <a:cs typeface="DejaVu Sans" pitchFamily="34" charset="0"/>
              </a:rPr>
              <a:t>Plurilingual and intercultural education requires pluralistic approaches.</a:t>
            </a:r>
          </a:p>
        </p:txBody>
      </p:sp>
    </p:spTree>
    <p:extLst>
      <p:ext uri="{BB962C8B-B14F-4D97-AF65-F5344CB8AC3E}">
        <p14:creationId xmlns:p14="http://schemas.microsoft.com/office/powerpoint/2010/main" val="223358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3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36</a:t>
            </a:fld>
            <a:endParaRPr lang="fr-FR"/>
          </a:p>
        </p:txBody>
      </p:sp>
      <p:sp>
        <p:nvSpPr>
          <p:cNvPr id="6" name="Rectangle 5"/>
          <p:cNvSpPr>
            <a:spLocks noChangeArrowheads="1"/>
          </p:cNvSpPr>
          <p:nvPr/>
        </p:nvSpPr>
        <p:spPr bwMode="auto">
          <a:xfrm>
            <a:off x="0" y="-101600"/>
            <a:ext cx="9144000" cy="1340768"/>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000" b="1" dirty="0">
                <a:solidFill>
                  <a:srgbClr val="800000"/>
                </a:solidFill>
                <a:latin typeface="Times New Roman" pitchFamily="18" charset="0"/>
                <a:cs typeface="DejaVu Sans" pitchFamily="34" charset="0"/>
              </a:rPr>
              <a:t>Plurilingual and intercultural education requires pluralistic approaches.</a:t>
            </a:r>
          </a:p>
        </p:txBody>
      </p:sp>
      <p:sp>
        <p:nvSpPr>
          <p:cNvPr id="7" name="ZoneTexte 6"/>
          <p:cNvSpPr txBox="1"/>
          <p:nvPr/>
        </p:nvSpPr>
        <p:spPr>
          <a:xfrm>
            <a:off x="390364" y="2852936"/>
            <a:ext cx="8363272" cy="1384995"/>
          </a:xfrm>
          <a:prstGeom prst="rect">
            <a:avLst/>
          </a:prstGeom>
          <a:solidFill>
            <a:srgbClr val="FDFFE5">
              <a:alpha val="54902"/>
            </a:srgbClr>
          </a:solidFill>
          <a:ln>
            <a:solidFill>
              <a:schemeClr val="tx1"/>
            </a:solidFill>
          </a:ln>
        </p:spPr>
        <p:txBody>
          <a:bodyPr wrap="square" rtlCol="0">
            <a:spAutoFit/>
          </a:bodyPr>
          <a:lstStyle/>
          <a:p>
            <a:r>
              <a:rPr lang="en-US" sz="2800" dirty="0"/>
              <a:t>[…] </a:t>
            </a:r>
            <a:r>
              <a:rPr lang="en-US" sz="2800" i="1" dirty="0"/>
              <a:t>approaches </a:t>
            </a:r>
            <a:r>
              <a:rPr lang="en-US" sz="2800" b="1" dirty="0">
                <a:solidFill>
                  <a:srgbClr val="993300"/>
                </a:solidFill>
              </a:rPr>
              <a:t>that are designated as plural […] deserve to be studied and applied </a:t>
            </a:r>
            <a:r>
              <a:rPr lang="en-US" sz="2800" i="1" dirty="0"/>
              <a:t>by language teachers</a:t>
            </a:r>
            <a:r>
              <a:rPr lang="en-US" sz="2800" dirty="0"/>
              <a:t>. (Guide, 51).  </a:t>
            </a:r>
          </a:p>
        </p:txBody>
      </p:sp>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Tree>
    <p:extLst>
      <p:ext uri="{BB962C8B-B14F-4D97-AF65-F5344CB8AC3E}">
        <p14:creationId xmlns:p14="http://schemas.microsoft.com/office/powerpoint/2010/main" val="40479906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a:t>M. Candelier Tokyo 01/02/18</a:t>
            </a:r>
            <a:endParaRPr lang="fr-FR" dirty="0"/>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37</a:t>
            </a:fld>
            <a:endParaRPr lang="fr-FR"/>
          </a:p>
        </p:txBody>
      </p:sp>
      <p:sp>
        <p:nvSpPr>
          <p:cNvPr id="5" name="Rectangle 5"/>
          <p:cNvSpPr>
            <a:spLocks noChangeArrowheads="1"/>
          </p:cNvSpPr>
          <p:nvPr/>
        </p:nvSpPr>
        <p:spPr bwMode="auto">
          <a:xfrm>
            <a:off x="811" y="-2738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400" b="1" dirty="0">
                <a:solidFill>
                  <a:srgbClr val="800000"/>
                </a:solidFill>
                <a:latin typeface="Times New Roman" pitchFamily="18" charset="0"/>
                <a:cs typeface="DejaVu Sans" pitchFamily="34" charset="0"/>
              </a:rPr>
              <a:t>FREPA descriptors</a:t>
            </a:r>
          </a:p>
        </p:txBody>
      </p:sp>
      <p:pic>
        <p:nvPicPr>
          <p:cNvPr id="6" name="Picture 7"/>
          <p:cNvPicPr>
            <a:picLocks noChangeAspect="1" noChangeArrowheads="1"/>
          </p:cNvPicPr>
          <p:nvPr/>
        </p:nvPicPr>
        <p:blipFill>
          <a:blip r:embed="rId3"/>
          <a:srcRect/>
          <a:stretch>
            <a:fillRect/>
          </a:stretch>
        </p:blipFill>
        <p:spPr bwMode="auto">
          <a:xfrm>
            <a:off x="4781674" y="773579"/>
            <a:ext cx="4362326" cy="5584087"/>
          </a:xfrm>
          <a:prstGeom prst="rect">
            <a:avLst/>
          </a:prstGeom>
          <a:noFill/>
          <a:ln w="9525">
            <a:solidFill>
              <a:schemeClr val="tx1"/>
            </a:solidFill>
            <a:miter lim="800000"/>
            <a:headEnd/>
            <a:tailEnd/>
          </a:ln>
        </p:spPr>
      </p:pic>
      <p:sp>
        <p:nvSpPr>
          <p:cNvPr id="7" name="AutoShape 27"/>
          <p:cNvSpPr>
            <a:spLocks noChangeArrowheads="1"/>
          </p:cNvSpPr>
          <p:nvPr/>
        </p:nvSpPr>
        <p:spPr bwMode="auto">
          <a:xfrm>
            <a:off x="118968" y="2427384"/>
            <a:ext cx="4597048" cy="3817841"/>
          </a:xfrm>
          <a:prstGeom prst="wedgeRoundRectCallout">
            <a:avLst>
              <a:gd name="adj1" fmla="val 17893"/>
              <a:gd name="adj2" fmla="val -81475"/>
              <a:gd name="adj3" fmla="val 16667"/>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sz="2800" b="1" dirty="0"/>
              <a:t>The </a:t>
            </a:r>
            <a:r>
              <a:rPr lang="fr-FR" sz="2800" b="1" dirty="0" err="1"/>
              <a:t>descriptors</a:t>
            </a:r>
            <a:r>
              <a:rPr lang="fr-FR" sz="2800" b="1" dirty="0"/>
              <a:t> </a:t>
            </a:r>
            <a:r>
              <a:rPr lang="fr-FR" sz="2800" b="1" dirty="0" err="1"/>
              <a:t>indicate</a:t>
            </a:r>
            <a:r>
              <a:rPr lang="fr-FR" sz="2800" b="1" dirty="0"/>
              <a:t> the </a:t>
            </a:r>
            <a:r>
              <a:rPr lang="fr-FR" sz="2800" b="1" dirty="0" err="1"/>
              <a:t>teaching</a:t>
            </a:r>
            <a:r>
              <a:rPr lang="fr-FR" sz="2800" b="1" dirty="0"/>
              <a:t> / </a:t>
            </a:r>
            <a:r>
              <a:rPr lang="fr-FR" sz="2800" b="1" dirty="0" err="1"/>
              <a:t>learning</a:t>
            </a:r>
            <a:r>
              <a:rPr lang="fr-FR" sz="2800" b="1" dirty="0"/>
              <a:t> objectives </a:t>
            </a:r>
            <a:r>
              <a:rPr lang="fr-FR" sz="2800" b="1" dirty="0" err="1"/>
              <a:t>you</a:t>
            </a:r>
            <a:r>
              <a:rPr lang="fr-FR" sz="2800" b="1" dirty="0"/>
              <a:t> </a:t>
            </a:r>
            <a:r>
              <a:rPr lang="fr-FR" sz="2800" b="1" dirty="0" err="1"/>
              <a:t>can</a:t>
            </a:r>
            <a:r>
              <a:rPr lang="fr-FR" sz="2800" b="1" dirty="0"/>
              <a:t> </a:t>
            </a:r>
            <a:r>
              <a:rPr lang="fr-FR" sz="2800" b="1" dirty="0" err="1"/>
              <a:t>reach</a:t>
            </a:r>
            <a:r>
              <a:rPr lang="fr-FR" sz="2800" b="1" dirty="0"/>
              <a:t> by </a:t>
            </a:r>
            <a:r>
              <a:rPr lang="fr-FR" sz="2800" b="1" dirty="0" err="1"/>
              <a:t>using</a:t>
            </a:r>
            <a:r>
              <a:rPr lang="fr-FR" sz="2800" b="1" dirty="0"/>
              <a:t> </a:t>
            </a:r>
            <a:r>
              <a:rPr lang="fr-FR" sz="2800" b="1" dirty="0" err="1"/>
              <a:t>pluralistic</a:t>
            </a:r>
            <a:r>
              <a:rPr lang="fr-FR" sz="2800" b="1" dirty="0"/>
              <a:t> </a:t>
            </a:r>
            <a:r>
              <a:rPr lang="fr-FR" sz="2800" b="1" dirty="0" err="1"/>
              <a:t>approaches</a:t>
            </a:r>
            <a:r>
              <a:rPr lang="fr-FR" sz="2800" b="1" dirty="0"/>
              <a:t> and </a:t>
            </a:r>
            <a:r>
              <a:rPr lang="fr-FR" sz="2800" b="1" dirty="0" err="1"/>
              <a:t>give</a:t>
            </a:r>
            <a:r>
              <a:rPr lang="en-US" sz="2800" b="1" dirty="0"/>
              <a:t> plurilingual education a concrete content!</a:t>
            </a:r>
            <a:endParaRPr lang="fr-FR" altLang="fr-FR" sz="2800" b="1" dirty="0"/>
          </a:p>
        </p:txBody>
      </p:sp>
      <p:sp>
        <p:nvSpPr>
          <p:cNvPr id="8" name="AutoShape 27"/>
          <p:cNvSpPr>
            <a:spLocks noChangeArrowheads="1"/>
          </p:cNvSpPr>
          <p:nvPr/>
        </p:nvSpPr>
        <p:spPr bwMode="auto">
          <a:xfrm>
            <a:off x="1411052" y="4062317"/>
            <a:ext cx="7067128" cy="2331138"/>
          </a:xfrm>
          <a:prstGeom prst="wedgeRoundRectCallout">
            <a:avLst>
              <a:gd name="adj1" fmla="val 6392"/>
              <a:gd name="adj2" fmla="val -79183"/>
              <a:gd name="adj3" fmla="val 16667"/>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sz="2800" b="1" dirty="0"/>
              <a:t>All </a:t>
            </a:r>
            <a:r>
              <a:rPr lang="fr-FR" sz="2800" b="1" dirty="0" err="1"/>
              <a:t>levels</a:t>
            </a:r>
            <a:r>
              <a:rPr lang="fr-FR" sz="2800" b="1" dirty="0"/>
              <a:t> of instruction! </a:t>
            </a:r>
            <a:r>
              <a:rPr lang="fr-FR" sz="2800" b="1" dirty="0" err="1"/>
              <a:t>Choice</a:t>
            </a:r>
            <a:r>
              <a:rPr lang="fr-FR" sz="2800" b="1" dirty="0"/>
              <a:t> to </a:t>
            </a:r>
            <a:r>
              <a:rPr lang="fr-FR" sz="2800" b="1" dirty="0" err="1"/>
              <a:t>be</a:t>
            </a:r>
            <a:r>
              <a:rPr lang="fr-FR" sz="2800" b="1" dirty="0"/>
              <a:t> made by </a:t>
            </a:r>
            <a:r>
              <a:rPr lang="fr-FR" sz="2800" b="1" dirty="0" err="1"/>
              <a:t>teachers</a:t>
            </a:r>
            <a:r>
              <a:rPr lang="fr-FR" sz="2800" b="1" dirty="0"/>
              <a:t> / </a:t>
            </a:r>
            <a:r>
              <a:rPr lang="fr-FR" sz="2800" b="1" dirty="0" err="1"/>
              <a:t>teacher</a:t>
            </a:r>
            <a:r>
              <a:rPr lang="fr-FR" sz="2800" b="1" dirty="0"/>
              <a:t> team. </a:t>
            </a:r>
            <a:r>
              <a:rPr lang="fr-FR" sz="2800" b="1" dirty="0" err="1"/>
              <a:t>Choice</a:t>
            </a:r>
            <a:r>
              <a:rPr lang="fr-FR" sz="2800" b="1" dirty="0"/>
              <a:t> </a:t>
            </a:r>
            <a:r>
              <a:rPr lang="fr-FR" sz="2800" b="1" dirty="0" err="1"/>
              <a:t>can</a:t>
            </a:r>
            <a:r>
              <a:rPr lang="fr-FR" sz="2800" b="1" dirty="0"/>
              <a:t> </a:t>
            </a:r>
            <a:r>
              <a:rPr lang="fr-FR" sz="2800" b="1" dirty="0" err="1"/>
              <a:t>be</a:t>
            </a:r>
            <a:r>
              <a:rPr lang="fr-FR" sz="2800" b="1" dirty="0"/>
              <a:t> </a:t>
            </a:r>
            <a:r>
              <a:rPr lang="fr-FR" sz="2800" b="1" dirty="0" err="1"/>
              <a:t>guided</a:t>
            </a:r>
            <a:r>
              <a:rPr lang="fr-FR" sz="2800" b="1" dirty="0"/>
              <a:t> </a:t>
            </a:r>
            <a:r>
              <a:rPr lang="en-US" sz="2800" b="1" dirty="0"/>
              <a:t>by a </a:t>
            </a:r>
            <a:r>
              <a:rPr lang="en-US" sz="2800" b="1" i="1" dirty="0"/>
              <a:t>Tables of descriptors across the curriculum</a:t>
            </a:r>
            <a:r>
              <a:rPr lang="fr-FR" sz="2800" b="1" i="1" dirty="0"/>
              <a:t> </a:t>
            </a:r>
            <a:r>
              <a:rPr lang="fr-FR" sz="2800" b="1" dirty="0"/>
              <a:t>(</a:t>
            </a:r>
            <a:r>
              <a:rPr lang="fr-FR" sz="2800" b="1" dirty="0" err="1"/>
              <a:t>available</a:t>
            </a:r>
            <a:r>
              <a:rPr lang="fr-FR" sz="2800" b="1" dirty="0"/>
              <a:t> on the FREPA </a:t>
            </a:r>
            <a:r>
              <a:rPr lang="fr-FR" sz="2800" b="1" dirty="0" err="1"/>
              <a:t>Website</a:t>
            </a:r>
            <a:r>
              <a:rPr lang="fr-FR" sz="2800" b="1" dirty="0"/>
              <a:t>).</a:t>
            </a:r>
            <a:endParaRPr lang="fr-FR" altLang="fr-FR" sz="2800" b="1" dirty="0"/>
          </a:p>
        </p:txBody>
      </p:sp>
    </p:spTree>
    <p:extLst>
      <p:ext uri="{BB962C8B-B14F-4D97-AF65-F5344CB8AC3E}">
        <p14:creationId xmlns:p14="http://schemas.microsoft.com/office/powerpoint/2010/main" val="56370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5"/>
          <p:cNvSpPr>
            <a:spLocks noGrp="1" noChangeArrowheads="1"/>
          </p:cNvSpPr>
          <p:nvPr>
            <p:ph type="ftr" sz="quarter" idx="11"/>
          </p:nvPr>
        </p:nvSpPr>
        <p:spPr>
          <a:noFill/>
          <a:ln>
            <a:miter lim="800000"/>
            <a:headEnd/>
            <a:tailEnd/>
          </a:ln>
        </p:spPr>
        <p:txBody>
          <a:bodyPr/>
          <a:lstStyle/>
          <a:p>
            <a:r>
              <a:rPr lang="en-US"/>
              <a:t>M. Candelier Tokyo 01/02/18</a:t>
            </a:r>
            <a:endParaRPr lang="fr-FR"/>
          </a:p>
        </p:txBody>
      </p:sp>
      <p:sp>
        <p:nvSpPr>
          <p:cNvPr id="6" name="Rectangle 6"/>
          <p:cNvSpPr>
            <a:spLocks noGrp="1" noChangeArrowheads="1"/>
          </p:cNvSpPr>
          <p:nvPr>
            <p:ph type="sldNum" sz="quarter" idx="12"/>
          </p:nvPr>
        </p:nvSpPr>
        <p:spPr/>
        <p:txBody>
          <a:bodyPr/>
          <a:lstStyle/>
          <a:p>
            <a:pPr>
              <a:defRPr/>
            </a:pPr>
            <a:fld id="{D06B4F37-B3B9-457A-B20A-63130A8338D7}" type="slidenum">
              <a:rPr lang="fr-FR"/>
              <a:pPr>
                <a:defRPr/>
              </a:pPr>
              <a:t>38</a:t>
            </a:fld>
            <a:endParaRPr lang="fr-FR"/>
          </a:p>
        </p:txBody>
      </p:sp>
      <p:pic>
        <p:nvPicPr>
          <p:cNvPr id="55299" name="Picture 5"/>
          <p:cNvPicPr>
            <a:picLocks noChangeAspect="1" noChangeArrowheads="1"/>
          </p:cNvPicPr>
          <p:nvPr/>
        </p:nvPicPr>
        <p:blipFill>
          <a:blip r:embed="rId3"/>
          <a:srcRect/>
          <a:stretch>
            <a:fillRect/>
          </a:stretch>
        </p:blipFill>
        <p:spPr bwMode="auto">
          <a:xfrm>
            <a:off x="684213" y="260350"/>
            <a:ext cx="7921625" cy="6597650"/>
          </a:xfrm>
          <a:prstGeom prst="rect">
            <a:avLst/>
          </a:prstGeom>
          <a:noFill/>
          <a:ln w="28575">
            <a:solidFill>
              <a:schemeClr val="tx1"/>
            </a:solidFill>
            <a:miter lim="800000"/>
            <a:headEnd/>
            <a:tailEnd/>
          </a:ln>
        </p:spPr>
      </p:pic>
      <p:pic>
        <p:nvPicPr>
          <p:cNvPr id="207878" name="Picture 6"/>
          <p:cNvPicPr>
            <a:picLocks noChangeAspect="1" noChangeArrowheads="1"/>
          </p:cNvPicPr>
          <p:nvPr/>
        </p:nvPicPr>
        <p:blipFill>
          <a:blip r:embed="rId4"/>
          <a:srcRect/>
          <a:stretch>
            <a:fillRect/>
          </a:stretch>
        </p:blipFill>
        <p:spPr bwMode="auto">
          <a:xfrm>
            <a:off x="684213" y="2311400"/>
            <a:ext cx="7920037" cy="4546600"/>
          </a:xfrm>
          <a:prstGeom prst="rect">
            <a:avLst/>
          </a:prstGeom>
          <a:noFill/>
          <a:ln w="9525">
            <a:noFill/>
            <a:miter lim="800000"/>
            <a:headEnd/>
            <a:tailEnd/>
          </a:ln>
        </p:spPr>
      </p:pic>
      <p:sp>
        <p:nvSpPr>
          <p:cNvPr id="55301" name="Text Box 8"/>
          <p:cNvSpPr txBox="1">
            <a:spLocks noChangeArrowheads="1"/>
          </p:cNvSpPr>
          <p:nvPr/>
        </p:nvSpPr>
        <p:spPr bwMode="auto">
          <a:xfrm>
            <a:off x="3563938" y="333375"/>
            <a:ext cx="4248150" cy="469900"/>
          </a:xfrm>
          <a:prstGeom prst="rect">
            <a:avLst/>
          </a:prstGeom>
          <a:solidFill>
            <a:srgbClr val="FFFFFF"/>
          </a:solidFill>
          <a:ln w="12700">
            <a:solidFill>
              <a:schemeClr val="tx1"/>
            </a:solidFill>
            <a:miter lim="800000"/>
            <a:headEnd/>
            <a:tailEnd/>
          </a:ln>
        </p:spPr>
        <p:txBody>
          <a:bodyPr>
            <a:spAutoFit/>
          </a:bodyPr>
          <a:lstStyle/>
          <a:p>
            <a:pPr algn="ctr">
              <a:spcBef>
                <a:spcPct val="50000"/>
              </a:spcBef>
            </a:pPr>
            <a:r>
              <a:rPr lang="fr-FR" sz="2400" b="1">
                <a:hlinkClick r:id="rId5"/>
              </a:rPr>
              <a:t>http://carap.ecml.at/ </a:t>
            </a:r>
            <a:r>
              <a:rPr lang="fr-FR"/>
              <a:t> </a:t>
            </a:r>
          </a:p>
        </p:txBody>
      </p:sp>
      <p:sp>
        <p:nvSpPr>
          <p:cNvPr id="5" name="Rectangle 6"/>
          <p:cNvSpPr txBox="1">
            <a:spLocks noGrp="1" noChangeArrowheads="1"/>
          </p:cNvSpPr>
          <p:nvPr/>
        </p:nvSpPr>
        <p:spPr bwMode="auto">
          <a:xfrm>
            <a:off x="250825" y="6165850"/>
            <a:ext cx="263525" cy="549275"/>
          </a:xfrm>
          <a:prstGeom prst="rect">
            <a:avLst/>
          </a:prstGeom>
          <a:noFill/>
          <a:extLst/>
        </p:spPr>
        <p:txBody>
          <a:bodyPr/>
          <a:lstStyle/>
          <a:p>
            <a:pPr algn="r" fontAlgn="auto">
              <a:spcBef>
                <a:spcPts val="0"/>
              </a:spcBef>
              <a:spcAft>
                <a:spcPts val="0"/>
              </a:spcAft>
              <a:defRPr/>
            </a:pPr>
            <a:fld id="{AFE8F1D3-63FC-4FE0-9340-81C13A9445FA}" type="slidenum">
              <a:rPr lang="fr-FR" sz="1400">
                <a:solidFill>
                  <a:srgbClr val="000000"/>
                </a:solidFill>
                <a:latin typeface="+mn-lt"/>
                <a:cs typeface="+mn-cs"/>
              </a:rPr>
              <a:pPr algn="r" fontAlgn="auto">
                <a:spcBef>
                  <a:spcPts val="0"/>
                </a:spcBef>
                <a:spcAft>
                  <a:spcPts val="0"/>
                </a:spcAft>
                <a:defRPr/>
              </a:pPr>
              <a:t>38</a:t>
            </a:fld>
            <a:endParaRPr lang="fr-FR" sz="1400">
              <a:solidFill>
                <a:srgbClr val="000000"/>
              </a:solidFill>
              <a:latin typeface="+mn-lt"/>
              <a:cs typeface="+mn-cs"/>
            </a:endParaRPr>
          </a:p>
        </p:txBody>
      </p:sp>
      <p:sp>
        <p:nvSpPr>
          <p:cNvPr id="8" name="ZoneTexte 7"/>
          <p:cNvSpPr txBox="1"/>
          <p:nvPr/>
        </p:nvSpPr>
        <p:spPr>
          <a:xfrm>
            <a:off x="2982996" y="1357293"/>
            <a:ext cx="5410033" cy="954107"/>
          </a:xfrm>
          <a:prstGeom prst="rect">
            <a:avLst/>
          </a:prstGeom>
          <a:solidFill>
            <a:srgbClr val="FDFFE5">
              <a:alpha val="54902"/>
            </a:srgbClr>
          </a:solidFill>
          <a:ln>
            <a:solidFill>
              <a:schemeClr val="tx1"/>
            </a:solidFill>
          </a:ln>
        </p:spPr>
        <p:txBody>
          <a:bodyPr wrap="square" rtlCol="0">
            <a:spAutoFit/>
          </a:bodyPr>
          <a:lstStyle/>
          <a:p>
            <a:r>
              <a:rPr lang="en-US" sz="2800" dirty="0"/>
              <a:t>Descriptors in more than ten languages, including Japanese.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7878"/>
                                        </p:tgtEl>
                                        <p:attrNameLst>
                                          <p:attrName>style.visibility</p:attrName>
                                        </p:attrNameLst>
                                      </p:cBhvr>
                                      <p:to>
                                        <p:strVal val="visible"/>
                                      </p:to>
                                    </p:set>
                                    <p:anim calcmode="lin" valueType="num">
                                      <p:cBhvr additive="base">
                                        <p:cTn id="7" dur="2000" fill="hold"/>
                                        <p:tgtEl>
                                          <p:spTgt spid="207878"/>
                                        </p:tgtEl>
                                        <p:attrNameLst>
                                          <p:attrName>ppt_x</p:attrName>
                                        </p:attrNameLst>
                                      </p:cBhvr>
                                      <p:tavLst>
                                        <p:tav tm="0">
                                          <p:val>
                                            <p:strVal val="#ppt_x"/>
                                          </p:val>
                                        </p:tav>
                                        <p:tav tm="100000">
                                          <p:val>
                                            <p:strVal val="#ppt_x"/>
                                          </p:val>
                                        </p:tav>
                                      </p:tavLst>
                                    </p:anim>
                                    <p:anim calcmode="lin" valueType="num">
                                      <p:cBhvr additive="base">
                                        <p:cTn id="8" dur="2000" fill="hold"/>
                                        <p:tgtEl>
                                          <p:spTgt spid="2078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39</a:t>
            </a:fld>
            <a:endParaRPr lang="fr-FR"/>
          </a:p>
        </p:txBody>
      </p:sp>
      <p:pic>
        <p:nvPicPr>
          <p:cNvPr id="4" name="Image 3"/>
          <p:cNvPicPr>
            <a:picLocks noChangeAspect="1"/>
          </p:cNvPicPr>
          <p:nvPr/>
        </p:nvPicPr>
        <p:blipFill>
          <a:blip r:embed="rId3"/>
          <a:stretch>
            <a:fillRect/>
          </a:stretch>
        </p:blipFill>
        <p:spPr>
          <a:xfrm>
            <a:off x="279333" y="764704"/>
            <a:ext cx="8715556" cy="576064"/>
          </a:xfrm>
          <a:prstGeom prst="rect">
            <a:avLst/>
          </a:prstGeom>
          <a:ln w="38100">
            <a:solidFill>
              <a:srgbClr val="00B050"/>
            </a:solidFill>
          </a:ln>
        </p:spPr>
      </p:pic>
      <p:sp>
        <p:nvSpPr>
          <p:cNvPr id="6" name="Rectangle 1"/>
          <p:cNvSpPr>
            <a:spLocks noChangeArrowheads="1"/>
          </p:cNvSpPr>
          <p:nvPr/>
        </p:nvSpPr>
        <p:spPr bwMode="auto">
          <a:xfrm>
            <a:off x="1952625" y="3771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chemeClr val="tx1"/>
                </a:solidFill>
                <a:effectLst/>
                <a:latin typeface="Arial" panose="020B0604020202020204" pitchFamily="34" charset="0"/>
              </a:rPr>
              <a:t/>
            </a:r>
            <a:br>
              <a:rPr kumimoji="0" lang="fr-FR" altLang="fr-FR" sz="1800" b="0" i="0" u="none" strike="noStrike" cap="none" normalizeH="0" baseline="0">
                <a:ln>
                  <a:noFill/>
                </a:ln>
                <a:solidFill>
                  <a:schemeClr val="tx1"/>
                </a:solidFill>
                <a:effectLst/>
                <a:latin typeface="Arial" panose="020B0604020202020204" pitchFamily="34" charset="0"/>
              </a:rPr>
            </a:br>
            <a:r>
              <a:rPr kumimoji="0" lang="fr-FR" altLang="fr-FR" sz="1800" b="0" i="0" u="none" strike="noStrike" cap="none" normalizeH="0" baseline="0">
                <a:ln>
                  <a:noFill/>
                </a:ln>
                <a:solidFill>
                  <a:schemeClr val="tx1"/>
                </a:solidFill>
                <a:effectLst/>
                <a:latin typeface="Arial" panose="020B0604020202020204" pitchFamily="34" charset="0"/>
              </a:rPr>
              <a:t/>
            </a: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7" name="ZoneTexte 16"/>
          <p:cNvSpPr txBox="1"/>
          <p:nvPr/>
        </p:nvSpPr>
        <p:spPr>
          <a:xfrm>
            <a:off x="221925" y="6237312"/>
            <a:ext cx="8172400" cy="646331"/>
          </a:xfrm>
          <a:prstGeom prst="rect">
            <a:avLst/>
          </a:prstGeom>
          <a:noFill/>
        </p:spPr>
        <p:txBody>
          <a:bodyPr wrap="square" rtlCol="0">
            <a:spAutoFit/>
          </a:bodyPr>
          <a:lstStyle/>
          <a:p>
            <a:r>
              <a:rPr lang="fr-FR" b="1" dirty="0"/>
              <a:t>http://carap.ecml.at/CARAPinEurope/tabid/3045/language/fr-FR/Default.aspx</a:t>
            </a:r>
          </a:p>
        </p:txBody>
      </p:sp>
      <p:pic>
        <p:nvPicPr>
          <p:cNvPr id="5" name="Image 4"/>
          <p:cNvPicPr>
            <a:picLocks noChangeAspect="1"/>
          </p:cNvPicPr>
          <p:nvPr/>
        </p:nvPicPr>
        <p:blipFill>
          <a:blip r:embed="rId4"/>
          <a:stretch>
            <a:fillRect/>
          </a:stretch>
        </p:blipFill>
        <p:spPr>
          <a:xfrm>
            <a:off x="254082" y="1700808"/>
            <a:ext cx="8740806" cy="783188"/>
          </a:xfrm>
          <a:prstGeom prst="rect">
            <a:avLst/>
          </a:prstGeom>
        </p:spPr>
      </p:pic>
      <p:pic>
        <p:nvPicPr>
          <p:cNvPr id="7" name="Image 6"/>
          <p:cNvPicPr>
            <a:picLocks noChangeAspect="1"/>
          </p:cNvPicPr>
          <p:nvPr/>
        </p:nvPicPr>
        <p:blipFill>
          <a:blip r:embed="rId5"/>
          <a:stretch>
            <a:fillRect/>
          </a:stretch>
        </p:blipFill>
        <p:spPr>
          <a:xfrm>
            <a:off x="302561" y="2774118"/>
            <a:ext cx="8715556" cy="852738"/>
          </a:xfrm>
          <a:prstGeom prst="rect">
            <a:avLst/>
          </a:prstGeom>
        </p:spPr>
      </p:pic>
      <p:pic>
        <p:nvPicPr>
          <p:cNvPr id="8" name="Image 7"/>
          <p:cNvPicPr>
            <a:picLocks noChangeAspect="1"/>
          </p:cNvPicPr>
          <p:nvPr/>
        </p:nvPicPr>
        <p:blipFill>
          <a:blip r:embed="rId6"/>
          <a:stretch>
            <a:fillRect/>
          </a:stretch>
        </p:blipFill>
        <p:spPr>
          <a:xfrm>
            <a:off x="279333" y="3916945"/>
            <a:ext cx="8720215" cy="820352"/>
          </a:xfrm>
          <a:prstGeom prst="rect">
            <a:avLst/>
          </a:prstGeom>
        </p:spPr>
      </p:pic>
      <p:pic>
        <p:nvPicPr>
          <p:cNvPr id="9" name="Image 8"/>
          <p:cNvPicPr>
            <a:picLocks noChangeAspect="1"/>
          </p:cNvPicPr>
          <p:nvPr/>
        </p:nvPicPr>
        <p:blipFill>
          <a:blip r:embed="rId7"/>
          <a:stretch>
            <a:fillRect/>
          </a:stretch>
        </p:blipFill>
        <p:spPr>
          <a:xfrm>
            <a:off x="289495" y="5077145"/>
            <a:ext cx="8715556" cy="829342"/>
          </a:xfrm>
          <a:prstGeom prst="rect">
            <a:avLst/>
          </a:prstGeom>
        </p:spPr>
      </p:pic>
    </p:spTree>
    <p:extLst>
      <p:ext uri="{BB962C8B-B14F-4D97-AF65-F5344CB8AC3E}">
        <p14:creationId xmlns:p14="http://schemas.microsoft.com/office/powerpoint/2010/main" val="12758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50"/>
                                        <p:tgtEl>
                                          <p:spTgt spid="5"/>
                                        </p:tgtEl>
                                      </p:cBhvr>
                                    </p:animEffect>
                                  </p:childTnLst>
                                </p:cTn>
                              </p:par>
                            </p:childTnLst>
                          </p:cTn>
                        </p:par>
                        <p:par>
                          <p:cTn id="8" fill="hold">
                            <p:stCondLst>
                              <p:cond delay="1500"/>
                            </p:stCondLst>
                            <p:childTnLst>
                              <p:par>
                                <p:cTn id="9" presetID="22" presetClass="entr" presetSubtype="1" fill="hold" nodeType="afterEffect">
                                  <p:stCondLst>
                                    <p:cond delay="75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750"/>
                                        <p:tgtEl>
                                          <p:spTgt spid="7"/>
                                        </p:tgtEl>
                                      </p:cBhvr>
                                    </p:animEffect>
                                  </p:childTnLst>
                                </p:cTn>
                              </p:par>
                            </p:childTnLst>
                          </p:cTn>
                        </p:par>
                        <p:par>
                          <p:cTn id="12" fill="hold">
                            <p:stCondLst>
                              <p:cond delay="3000"/>
                            </p:stCondLst>
                            <p:childTnLst>
                              <p:par>
                                <p:cTn id="13" presetID="22" presetClass="entr" presetSubtype="1" fill="hold" nodeType="afterEffect">
                                  <p:stCondLst>
                                    <p:cond delay="75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750"/>
                                        <p:tgtEl>
                                          <p:spTgt spid="8"/>
                                        </p:tgtEl>
                                      </p:cBhvr>
                                    </p:animEffect>
                                  </p:childTnLst>
                                </p:cTn>
                              </p:par>
                            </p:childTnLst>
                          </p:cTn>
                        </p:par>
                        <p:par>
                          <p:cTn id="16" fill="hold">
                            <p:stCondLst>
                              <p:cond delay="4500"/>
                            </p:stCondLst>
                            <p:childTnLst>
                              <p:par>
                                <p:cTn id="17" presetID="22" presetClass="entr" presetSubtype="1" fill="hold" nodeType="afterEffect">
                                  <p:stCondLst>
                                    <p:cond delay="75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a:t>M. Candelier Tokyo 01/02/18</a:t>
            </a:r>
            <a:endParaRPr lang="fr-FR" dirty="0"/>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4</a:t>
            </a:fld>
            <a:endParaRPr lang="fr-FR"/>
          </a:p>
        </p:txBody>
      </p:sp>
      <p:sp>
        <p:nvSpPr>
          <p:cNvPr id="4" name="Rectangle 5"/>
          <p:cNvSpPr>
            <a:spLocks noChangeArrowheads="1"/>
          </p:cNvSpPr>
          <p:nvPr/>
        </p:nvSpPr>
        <p:spPr bwMode="auto">
          <a:xfrm>
            <a:off x="0" y="0"/>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400" b="1" dirty="0">
                <a:solidFill>
                  <a:srgbClr val="800000"/>
                </a:solidFill>
                <a:latin typeface="Times New Roman" pitchFamily="18" charset="0"/>
                <a:cs typeface="DejaVu Sans" pitchFamily="34" charset="0"/>
              </a:rPr>
              <a:t>Why an integrative way ?</a:t>
            </a:r>
          </a:p>
        </p:txBody>
      </p:sp>
      <p:sp>
        <p:nvSpPr>
          <p:cNvPr id="6" name="ZoneTexte 5"/>
          <p:cNvSpPr txBox="1"/>
          <p:nvPr/>
        </p:nvSpPr>
        <p:spPr>
          <a:xfrm>
            <a:off x="251520" y="1036568"/>
            <a:ext cx="8598413" cy="1200329"/>
          </a:xfrm>
          <a:prstGeom prst="rect">
            <a:avLst/>
          </a:prstGeom>
          <a:solidFill>
            <a:srgbClr val="FDFFE5">
              <a:alpha val="54902"/>
            </a:srgbClr>
          </a:solidFill>
          <a:ln>
            <a:solidFill>
              <a:schemeClr val="tx1"/>
            </a:solidFill>
          </a:ln>
        </p:spPr>
        <p:txBody>
          <a:bodyPr wrap="square" rtlCol="0">
            <a:spAutoFit/>
          </a:bodyPr>
          <a:lstStyle/>
          <a:p>
            <a:r>
              <a:rPr lang="en-US" sz="2400" b="1" dirty="0"/>
              <a:t>Plurilingual education has to take into account what the plurilingual competence of “speakers and learners” is (an obvious dimension of learner centered teaching).</a:t>
            </a:r>
          </a:p>
        </p:txBody>
      </p:sp>
      <p:sp>
        <p:nvSpPr>
          <p:cNvPr id="7" name="Rectangle 10"/>
          <p:cNvSpPr>
            <a:spLocks noChangeArrowheads="1"/>
          </p:cNvSpPr>
          <p:nvPr/>
        </p:nvSpPr>
        <p:spPr bwMode="auto">
          <a:xfrm>
            <a:off x="251520" y="3310620"/>
            <a:ext cx="8598413" cy="2624856"/>
          </a:xfrm>
          <a:prstGeom prst="rect">
            <a:avLst/>
          </a:prstGeom>
          <a:solidFill>
            <a:srgbClr val="FDFFE5"/>
          </a:solidFill>
          <a:ln w="9360">
            <a:solidFill>
              <a:schemeClr val="tx1"/>
            </a:solidFill>
            <a:miter lim="800000"/>
            <a:headEnd/>
            <a:tailEnd/>
          </a:ln>
          <a:effectLst/>
          <a:extLst/>
        </p:spPr>
        <p:txBody>
          <a:bodyPr lIns="90000" tIns="46800" rIns="90000" bIns="46800"/>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r>
              <a:rPr lang="en-US" altLang="fr-FR" sz="2400" b="1" i="1" dirty="0"/>
              <a:t>“a given individual </a:t>
            </a:r>
            <a:r>
              <a:rPr lang="en-US" altLang="fr-FR" sz="2400" b="1" i="1" dirty="0">
                <a:solidFill>
                  <a:srgbClr val="C00000"/>
                </a:solidFill>
              </a:rPr>
              <a:t>does not </a:t>
            </a:r>
            <a:r>
              <a:rPr lang="en-US" altLang="fr-FR" sz="2400" b="1" i="1" dirty="0"/>
              <a:t>have a collection of </a:t>
            </a:r>
            <a:r>
              <a:rPr lang="en-US" altLang="fr-FR" sz="2400" b="1" i="1" dirty="0">
                <a:solidFill>
                  <a:srgbClr val="C00000"/>
                </a:solidFill>
              </a:rPr>
              <a:t>distinct and separate competences</a:t>
            </a:r>
            <a:r>
              <a:rPr lang="en-US" altLang="fr-FR" sz="2400" b="1" i="1" dirty="0"/>
              <a:t> to communicate depending on the languages he/she knows, but rather </a:t>
            </a:r>
            <a:r>
              <a:rPr lang="en-US" altLang="fr-FR" sz="2400" b="1" i="1" dirty="0">
                <a:solidFill>
                  <a:srgbClr val="C00000"/>
                </a:solidFill>
              </a:rPr>
              <a:t>a plurilingual and pluricultural competence encompassing the full range of the languages available to him/her</a:t>
            </a:r>
            <a:r>
              <a:rPr lang="en-US" altLang="fr-FR" sz="2400" b="1" i="1" dirty="0"/>
              <a:t>”. </a:t>
            </a:r>
            <a:br>
              <a:rPr lang="en-US" altLang="fr-FR" sz="2400" b="1" i="1" dirty="0"/>
            </a:br>
            <a:r>
              <a:rPr lang="en-US" altLang="fr-FR" sz="2000" b="1" dirty="0"/>
              <a:t>(Common European Framework of Reference for Languages, Council of Europe, 2000, 168).</a:t>
            </a:r>
            <a:endParaRPr lang="en-GB" altLang="fr-FR" sz="2000" dirty="0"/>
          </a:p>
        </p:txBody>
      </p:sp>
      <p:sp>
        <p:nvSpPr>
          <p:cNvPr id="8" name="ZoneTexte 7"/>
          <p:cNvSpPr txBox="1"/>
          <p:nvPr/>
        </p:nvSpPr>
        <p:spPr>
          <a:xfrm>
            <a:off x="251520" y="2679303"/>
            <a:ext cx="8598413" cy="461665"/>
          </a:xfrm>
          <a:prstGeom prst="rect">
            <a:avLst/>
          </a:prstGeom>
          <a:solidFill>
            <a:srgbClr val="FDFFE5">
              <a:alpha val="54902"/>
            </a:srgbClr>
          </a:solidFill>
          <a:ln>
            <a:solidFill>
              <a:schemeClr val="tx1"/>
            </a:solidFill>
          </a:ln>
        </p:spPr>
        <p:txBody>
          <a:bodyPr wrap="square" rtlCol="0">
            <a:spAutoFit/>
          </a:bodyPr>
          <a:lstStyle/>
          <a:p>
            <a:r>
              <a:rPr lang="en-US" altLang="fr-FR" sz="2400" b="1" dirty="0">
                <a:solidFill>
                  <a:srgbClr val="C00000"/>
                </a:solidFill>
              </a:rPr>
              <a:t>A definition of plurilingual and pluricultural competence</a:t>
            </a:r>
            <a:r>
              <a:rPr lang="en-US" altLang="fr-FR" sz="2400" b="1" dirty="0"/>
              <a:t>: </a:t>
            </a:r>
          </a:p>
        </p:txBody>
      </p:sp>
    </p:spTree>
    <p:extLst>
      <p:ext uri="{BB962C8B-B14F-4D97-AF65-F5344CB8AC3E}">
        <p14:creationId xmlns:p14="http://schemas.microsoft.com/office/powerpoint/2010/main" val="369724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40</a:t>
            </a:fld>
            <a:endParaRPr lang="fr-FR"/>
          </a:p>
        </p:txBody>
      </p:sp>
      <p:pic>
        <p:nvPicPr>
          <p:cNvPr id="4" name="Image 3"/>
          <p:cNvPicPr>
            <a:picLocks noChangeAspect="1"/>
          </p:cNvPicPr>
          <p:nvPr/>
        </p:nvPicPr>
        <p:blipFill>
          <a:blip r:embed="rId3"/>
          <a:stretch>
            <a:fillRect/>
          </a:stretch>
        </p:blipFill>
        <p:spPr>
          <a:xfrm>
            <a:off x="279333" y="764704"/>
            <a:ext cx="8715556" cy="576064"/>
          </a:xfrm>
          <a:prstGeom prst="rect">
            <a:avLst/>
          </a:prstGeom>
          <a:ln w="38100">
            <a:solidFill>
              <a:srgbClr val="00B050"/>
            </a:solidFill>
          </a:ln>
        </p:spPr>
      </p:pic>
      <p:sp>
        <p:nvSpPr>
          <p:cNvPr id="6" name="Rectangle 1"/>
          <p:cNvSpPr>
            <a:spLocks noChangeArrowheads="1"/>
          </p:cNvSpPr>
          <p:nvPr/>
        </p:nvSpPr>
        <p:spPr bwMode="auto">
          <a:xfrm>
            <a:off x="1952625" y="3771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chemeClr val="tx1"/>
                </a:solidFill>
                <a:effectLst/>
                <a:latin typeface="Arial" panose="020B0604020202020204" pitchFamily="34" charset="0"/>
              </a:rPr>
              <a:t/>
            </a:r>
            <a:br>
              <a:rPr kumimoji="0" lang="fr-FR" altLang="fr-FR" sz="1800" b="0" i="0" u="none" strike="noStrike" cap="none" normalizeH="0" baseline="0">
                <a:ln>
                  <a:noFill/>
                </a:ln>
                <a:solidFill>
                  <a:schemeClr val="tx1"/>
                </a:solidFill>
                <a:effectLst/>
                <a:latin typeface="Arial" panose="020B0604020202020204" pitchFamily="34" charset="0"/>
              </a:rPr>
            </a:br>
            <a:r>
              <a:rPr kumimoji="0" lang="fr-FR" altLang="fr-FR" sz="1800" b="0" i="0" u="none" strike="noStrike" cap="none" normalizeH="0" baseline="0">
                <a:ln>
                  <a:noFill/>
                </a:ln>
                <a:solidFill>
                  <a:schemeClr val="tx1"/>
                </a:solidFill>
                <a:effectLst/>
                <a:latin typeface="Arial" panose="020B0604020202020204" pitchFamily="34" charset="0"/>
              </a:rPr>
              <a:t/>
            </a: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7" name="ZoneTexte 16"/>
          <p:cNvSpPr txBox="1"/>
          <p:nvPr/>
        </p:nvSpPr>
        <p:spPr>
          <a:xfrm>
            <a:off x="221925" y="6237312"/>
            <a:ext cx="8172400" cy="646331"/>
          </a:xfrm>
          <a:prstGeom prst="rect">
            <a:avLst/>
          </a:prstGeom>
          <a:noFill/>
        </p:spPr>
        <p:txBody>
          <a:bodyPr wrap="square" rtlCol="0">
            <a:spAutoFit/>
          </a:bodyPr>
          <a:lstStyle/>
          <a:p>
            <a:r>
              <a:rPr lang="fr-FR" b="1" dirty="0"/>
              <a:t>http://carap.ecml.at/CARAPinEurope/tabid/3045/language/fr-FR/Default.aspx</a:t>
            </a:r>
          </a:p>
        </p:txBody>
      </p:sp>
      <p:pic>
        <p:nvPicPr>
          <p:cNvPr id="5" name="Image 4"/>
          <p:cNvPicPr>
            <a:picLocks noChangeAspect="1"/>
          </p:cNvPicPr>
          <p:nvPr/>
        </p:nvPicPr>
        <p:blipFill>
          <a:blip r:embed="rId4"/>
          <a:stretch>
            <a:fillRect/>
          </a:stretch>
        </p:blipFill>
        <p:spPr>
          <a:xfrm>
            <a:off x="254082" y="1700808"/>
            <a:ext cx="8740806" cy="783188"/>
          </a:xfrm>
          <a:prstGeom prst="rect">
            <a:avLst/>
          </a:prstGeom>
        </p:spPr>
      </p:pic>
      <p:pic>
        <p:nvPicPr>
          <p:cNvPr id="7" name="Image 6"/>
          <p:cNvPicPr>
            <a:picLocks noChangeAspect="1"/>
          </p:cNvPicPr>
          <p:nvPr/>
        </p:nvPicPr>
        <p:blipFill>
          <a:blip r:embed="rId5"/>
          <a:stretch>
            <a:fillRect/>
          </a:stretch>
        </p:blipFill>
        <p:spPr>
          <a:xfrm>
            <a:off x="302561" y="2774118"/>
            <a:ext cx="8715556" cy="852738"/>
          </a:xfrm>
          <a:prstGeom prst="rect">
            <a:avLst/>
          </a:prstGeom>
        </p:spPr>
      </p:pic>
      <p:pic>
        <p:nvPicPr>
          <p:cNvPr id="8" name="Image 7"/>
          <p:cNvPicPr>
            <a:picLocks noChangeAspect="1"/>
          </p:cNvPicPr>
          <p:nvPr/>
        </p:nvPicPr>
        <p:blipFill>
          <a:blip r:embed="rId6"/>
          <a:stretch>
            <a:fillRect/>
          </a:stretch>
        </p:blipFill>
        <p:spPr>
          <a:xfrm>
            <a:off x="279333" y="3916945"/>
            <a:ext cx="8720215" cy="820352"/>
          </a:xfrm>
          <a:prstGeom prst="rect">
            <a:avLst/>
          </a:prstGeom>
        </p:spPr>
      </p:pic>
      <p:pic>
        <p:nvPicPr>
          <p:cNvPr id="9" name="Image 8"/>
          <p:cNvPicPr>
            <a:picLocks noChangeAspect="1"/>
          </p:cNvPicPr>
          <p:nvPr/>
        </p:nvPicPr>
        <p:blipFill>
          <a:blip r:embed="rId7"/>
          <a:stretch>
            <a:fillRect/>
          </a:stretch>
        </p:blipFill>
        <p:spPr>
          <a:xfrm>
            <a:off x="289495" y="5077145"/>
            <a:ext cx="8715556" cy="829342"/>
          </a:xfrm>
          <a:prstGeom prst="rect">
            <a:avLst/>
          </a:prstGeom>
        </p:spPr>
      </p:pic>
      <p:grpSp>
        <p:nvGrpSpPr>
          <p:cNvPr id="20" name="Groupe 19"/>
          <p:cNvGrpSpPr/>
          <p:nvPr/>
        </p:nvGrpSpPr>
        <p:grpSpPr>
          <a:xfrm>
            <a:off x="928379" y="233945"/>
            <a:ext cx="8089738" cy="4773848"/>
            <a:chOff x="928379" y="233945"/>
            <a:chExt cx="8089738" cy="4773848"/>
          </a:xfrm>
        </p:grpSpPr>
        <p:grpSp>
          <p:nvGrpSpPr>
            <p:cNvPr id="14" name="Groupe 13"/>
            <p:cNvGrpSpPr/>
            <p:nvPr/>
          </p:nvGrpSpPr>
          <p:grpSpPr>
            <a:xfrm>
              <a:off x="1835696" y="233945"/>
              <a:ext cx="7182421" cy="4438305"/>
              <a:chOff x="1950056" y="476672"/>
              <a:chExt cx="6734175" cy="4438305"/>
            </a:xfrm>
          </p:grpSpPr>
          <p:sp>
            <p:nvSpPr>
              <p:cNvPr id="2" name="Rectangle 1"/>
              <p:cNvSpPr/>
              <p:nvPr/>
            </p:nvSpPr>
            <p:spPr bwMode="auto">
              <a:xfrm>
                <a:off x="1950056" y="476672"/>
                <a:ext cx="6734175" cy="4438305"/>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pic>
            <p:nvPicPr>
              <p:cNvPr id="10" name="Image 9"/>
              <p:cNvPicPr>
                <a:picLocks noChangeAspect="1"/>
              </p:cNvPicPr>
              <p:nvPr/>
            </p:nvPicPr>
            <p:blipFill>
              <a:blip r:embed="rId8"/>
              <a:stretch>
                <a:fillRect/>
              </a:stretch>
            </p:blipFill>
            <p:spPr>
              <a:xfrm>
                <a:off x="2066924" y="708806"/>
                <a:ext cx="6505575" cy="752475"/>
              </a:xfrm>
              <a:prstGeom prst="rect">
                <a:avLst/>
              </a:prstGeom>
            </p:spPr>
          </p:pic>
          <p:pic>
            <p:nvPicPr>
              <p:cNvPr id="11" name="Image 10"/>
              <p:cNvPicPr>
                <a:picLocks noChangeAspect="1"/>
              </p:cNvPicPr>
              <p:nvPr/>
            </p:nvPicPr>
            <p:blipFill>
              <a:blip r:embed="rId9"/>
              <a:stretch>
                <a:fillRect/>
              </a:stretch>
            </p:blipFill>
            <p:spPr>
              <a:xfrm>
                <a:off x="2066924" y="1561469"/>
                <a:ext cx="6505575" cy="1076325"/>
              </a:xfrm>
              <a:prstGeom prst="rect">
                <a:avLst/>
              </a:prstGeom>
            </p:spPr>
          </p:pic>
          <p:pic>
            <p:nvPicPr>
              <p:cNvPr id="12" name="Image 11"/>
              <p:cNvPicPr>
                <a:picLocks noChangeAspect="1"/>
              </p:cNvPicPr>
              <p:nvPr/>
            </p:nvPicPr>
            <p:blipFill>
              <a:blip r:embed="rId10"/>
              <a:stretch>
                <a:fillRect/>
              </a:stretch>
            </p:blipFill>
            <p:spPr>
              <a:xfrm>
                <a:off x="2066924" y="3720827"/>
                <a:ext cx="6505575" cy="1076325"/>
              </a:xfrm>
              <a:prstGeom prst="rect">
                <a:avLst/>
              </a:prstGeom>
            </p:spPr>
          </p:pic>
          <p:pic>
            <p:nvPicPr>
              <p:cNvPr id="13" name="Image 12"/>
              <p:cNvPicPr>
                <a:picLocks noChangeAspect="1"/>
              </p:cNvPicPr>
              <p:nvPr/>
            </p:nvPicPr>
            <p:blipFill>
              <a:blip r:embed="rId11"/>
              <a:stretch>
                <a:fillRect/>
              </a:stretch>
            </p:blipFill>
            <p:spPr>
              <a:xfrm>
                <a:off x="2483769" y="2691115"/>
                <a:ext cx="6088730" cy="953909"/>
              </a:xfrm>
              <a:prstGeom prst="rect">
                <a:avLst/>
              </a:prstGeom>
            </p:spPr>
          </p:pic>
        </p:grpSp>
        <p:sp>
          <p:nvSpPr>
            <p:cNvPr id="18" name="ZoneTexte 17"/>
            <p:cNvSpPr txBox="1"/>
            <p:nvPr/>
          </p:nvSpPr>
          <p:spPr>
            <a:xfrm>
              <a:off x="928379" y="4176796"/>
              <a:ext cx="1939282" cy="830997"/>
            </a:xfrm>
            <a:prstGeom prst="rect">
              <a:avLst/>
            </a:prstGeom>
            <a:solidFill>
              <a:schemeClr val="accent2">
                <a:lumMod val="20000"/>
                <a:lumOff val="80000"/>
              </a:schemeClr>
            </a:solidFill>
            <a:ln>
              <a:solidFill>
                <a:srgbClr val="00B050"/>
              </a:solidFill>
            </a:ln>
          </p:spPr>
          <p:txBody>
            <a:bodyPr wrap="square" rtlCol="0">
              <a:spAutoFit/>
            </a:bodyPr>
            <a:lstStyle/>
            <a:p>
              <a:r>
                <a:rPr lang="fr-FR" sz="2400" b="1" dirty="0" err="1"/>
                <a:t>Sub-descriptors</a:t>
              </a:r>
              <a:endParaRPr lang="fr-FR" sz="2400" b="1" dirty="0"/>
            </a:p>
          </p:txBody>
        </p:sp>
      </p:grpSp>
    </p:spTree>
    <p:extLst>
      <p:ext uri="{BB962C8B-B14F-4D97-AF65-F5344CB8AC3E}">
        <p14:creationId xmlns:p14="http://schemas.microsoft.com/office/powerpoint/2010/main" val="48808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a:xfrm>
            <a:off x="3119263" y="6302375"/>
            <a:ext cx="2895600" cy="476250"/>
          </a:xfrm>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41</a:t>
            </a:fld>
            <a:endParaRPr lang="fr-FR"/>
          </a:p>
        </p:txBody>
      </p:sp>
      <p:pic>
        <p:nvPicPr>
          <p:cNvPr id="6" name="Image 5"/>
          <p:cNvPicPr>
            <a:picLocks noChangeAspect="1"/>
          </p:cNvPicPr>
          <p:nvPr/>
        </p:nvPicPr>
        <p:blipFill>
          <a:blip r:embed="rId2"/>
          <a:stretch>
            <a:fillRect/>
          </a:stretch>
        </p:blipFill>
        <p:spPr>
          <a:xfrm>
            <a:off x="201596" y="404664"/>
            <a:ext cx="8740807" cy="683032"/>
          </a:xfrm>
          <a:prstGeom prst="rect">
            <a:avLst/>
          </a:prstGeom>
          <a:ln w="57150">
            <a:solidFill>
              <a:srgbClr val="FF9D67"/>
            </a:solidFill>
          </a:ln>
        </p:spPr>
      </p:pic>
      <p:pic>
        <p:nvPicPr>
          <p:cNvPr id="7" name="Image 6"/>
          <p:cNvPicPr>
            <a:picLocks noChangeAspect="1"/>
          </p:cNvPicPr>
          <p:nvPr/>
        </p:nvPicPr>
        <p:blipFill>
          <a:blip r:embed="rId3"/>
          <a:stretch>
            <a:fillRect/>
          </a:stretch>
        </p:blipFill>
        <p:spPr>
          <a:xfrm>
            <a:off x="201595" y="1340768"/>
            <a:ext cx="8740808" cy="1440160"/>
          </a:xfrm>
          <a:prstGeom prst="rect">
            <a:avLst/>
          </a:prstGeom>
        </p:spPr>
      </p:pic>
      <p:pic>
        <p:nvPicPr>
          <p:cNvPr id="8" name="Image 7"/>
          <p:cNvPicPr>
            <a:picLocks noChangeAspect="1"/>
          </p:cNvPicPr>
          <p:nvPr/>
        </p:nvPicPr>
        <p:blipFill>
          <a:blip r:embed="rId4"/>
          <a:stretch>
            <a:fillRect/>
          </a:stretch>
        </p:blipFill>
        <p:spPr>
          <a:xfrm>
            <a:off x="191723" y="2852936"/>
            <a:ext cx="8750680" cy="1334924"/>
          </a:xfrm>
          <a:prstGeom prst="rect">
            <a:avLst/>
          </a:prstGeom>
        </p:spPr>
      </p:pic>
      <p:pic>
        <p:nvPicPr>
          <p:cNvPr id="9" name="Image 8"/>
          <p:cNvPicPr>
            <a:picLocks noChangeAspect="1"/>
          </p:cNvPicPr>
          <p:nvPr/>
        </p:nvPicPr>
        <p:blipFill>
          <a:blip r:embed="rId5"/>
          <a:stretch>
            <a:fillRect/>
          </a:stretch>
        </p:blipFill>
        <p:spPr>
          <a:xfrm>
            <a:off x="191723" y="4259868"/>
            <a:ext cx="8750680" cy="1113348"/>
          </a:xfrm>
          <a:prstGeom prst="rect">
            <a:avLst/>
          </a:prstGeom>
        </p:spPr>
      </p:pic>
      <p:pic>
        <p:nvPicPr>
          <p:cNvPr id="10" name="Image 9"/>
          <p:cNvPicPr>
            <a:picLocks noChangeAspect="1"/>
          </p:cNvPicPr>
          <p:nvPr/>
        </p:nvPicPr>
        <p:blipFill>
          <a:blip r:embed="rId6"/>
          <a:stretch>
            <a:fillRect/>
          </a:stretch>
        </p:blipFill>
        <p:spPr>
          <a:xfrm>
            <a:off x="201595" y="5474940"/>
            <a:ext cx="8740808" cy="762372"/>
          </a:xfrm>
          <a:prstGeom prst="rect">
            <a:avLst/>
          </a:prstGeom>
        </p:spPr>
      </p:pic>
    </p:spTree>
    <p:extLst>
      <p:ext uri="{BB962C8B-B14F-4D97-AF65-F5344CB8AC3E}">
        <p14:creationId xmlns:p14="http://schemas.microsoft.com/office/powerpoint/2010/main" val="396118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75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750"/>
                                        <p:tgtEl>
                                          <p:spTgt spid="7"/>
                                        </p:tgtEl>
                                      </p:cBhvr>
                                    </p:animEffect>
                                  </p:childTnLst>
                                </p:cTn>
                              </p:par>
                            </p:childTnLst>
                          </p:cTn>
                        </p:par>
                        <p:par>
                          <p:cTn id="8" fill="hold">
                            <p:stCondLst>
                              <p:cond delay="1500"/>
                            </p:stCondLst>
                            <p:childTnLst>
                              <p:par>
                                <p:cTn id="9" presetID="22" presetClass="entr" presetSubtype="1" fill="hold" nodeType="afterEffect">
                                  <p:stCondLst>
                                    <p:cond delay="75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750"/>
                                        <p:tgtEl>
                                          <p:spTgt spid="8"/>
                                        </p:tgtEl>
                                      </p:cBhvr>
                                    </p:animEffect>
                                  </p:childTnLst>
                                </p:cTn>
                              </p:par>
                            </p:childTnLst>
                          </p:cTn>
                        </p:par>
                        <p:par>
                          <p:cTn id="12" fill="hold">
                            <p:stCondLst>
                              <p:cond delay="3000"/>
                            </p:stCondLst>
                            <p:childTnLst>
                              <p:par>
                                <p:cTn id="13" presetID="22" presetClass="entr" presetSubtype="1" fill="hold" nodeType="after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750"/>
                                        <p:tgtEl>
                                          <p:spTgt spid="9"/>
                                        </p:tgtEl>
                                      </p:cBhvr>
                                    </p:animEffect>
                                  </p:childTnLst>
                                </p:cTn>
                              </p:par>
                            </p:childTnLst>
                          </p:cTn>
                        </p:par>
                        <p:par>
                          <p:cTn id="16" fill="hold">
                            <p:stCondLst>
                              <p:cond delay="4500"/>
                            </p:stCondLst>
                            <p:childTnLst>
                              <p:par>
                                <p:cTn id="17" presetID="22" presetClass="entr" presetSubtype="1" fill="hold" nodeType="afterEffect">
                                  <p:stCondLst>
                                    <p:cond delay="75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42</a:t>
            </a:fld>
            <a:endParaRPr lang="fr-FR"/>
          </a:p>
        </p:txBody>
      </p:sp>
      <p:pic>
        <p:nvPicPr>
          <p:cNvPr id="4" name="Image 3"/>
          <p:cNvPicPr>
            <a:picLocks noChangeAspect="1"/>
          </p:cNvPicPr>
          <p:nvPr/>
        </p:nvPicPr>
        <p:blipFill>
          <a:blip r:embed="rId2"/>
          <a:stretch>
            <a:fillRect/>
          </a:stretch>
        </p:blipFill>
        <p:spPr>
          <a:xfrm>
            <a:off x="191723" y="404664"/>
            <a:ext cx="8750679" cy="741284"/>
          </a:xfrm>
          <a:prstGeom prst="rect">
            <a:avLst/>
          </a:prstGeom>
          <a:ln w="57150">
            <a:solidFill>
              <a:schemeClr val="accent1">
                <a:lumMod val="75000"/>
              </a:schemeClr>
            </a:solidFill>
          </a:ln>
        </p:spPr>
      </p:pic>
      <p:pic>
        <p:nvPicPr>
          <p:cNvPr id="5" name="Image 4"/>
          <p:cNvPicPr>
            <a:picLocks noChangeAspect="1"/>
          </p:cNvPicPr>
          <p:nvPr/>
        </p:nvPicPr>
        <p:blipFill>
          <a:blip r:embed="rId3"/>
          <a:stretch>
            <a:fillRect/>
          </a:stretch>
        </p:blipFill>
        <p:spPr>
          <a:xfrm>
            <a:off x="191723" y="1340768"/>
            <a:ext cx="8750680" cy="1296143"/>
          </a:xfrm>
          <a:prstGeom prst="rect">
            <a:avLst/>
          </a:prstGeom>
        </p:spPr>
      </p:pic>
      <p:pic>
        <p:nvPicPr>
          <p:cNvPr id="6" name="Image 5"/>
          <p:cNvPicPr>
            <a:picLocks noChangeAspect="1"/>
          </p:cNvPicPr>
          <p:nvPr/>
        </p:nvPicPr>
        <p:blipFill>
          <a:blip r:embed="rId4"/>
          <a:stretch>
            <a:fillRect/>
          </a:stretch>
        </p:blipFill>
        <p:spPr>
          <a:xfrm>
            <a:off x="191723" y="2780928"/>
            <a:ext cx="8750680" cy="1152128"/>
          </a:xfrm>
          <a:prstGeom prst="rect">
            <a:avLst/>
          </a:prstGeom>
        </p:spPr>
      </p:pic>
      <p:pic>
        <p:nvPicPr>
          <p:cNvPr id="7" name="Image 6"/>
          <p:cNvPicPr>
            <a:picLocks noChangeAspect="1"/>
          </p:cNvPicPr>
          <p:nvPr/>
        </p:nvPicPr>
        <p:blipFill>
          <a:blip r:embed="rId5"/>
          <a:stretch>
            <a:fillRect/>
          </a:stretch>
        </p:blipFill>
        <p:spPr>
          <a:xfrm>
            <a:off x="191722" y="4077072"/>
            <a:ext cx="8750681" cy="1264617"/>
          </a:xfrm>
          <a:prstGeom prst="rect">
            <a:avLst/>
          </a:prstGeom>
        </p:spPr>
      </p:pic>
      <p:pic>
        <p:nvPicPr>
          <p:cNvPr id="8" name="Image 7"/>
          <p:cNvPicPr>
            <a:picLocks noChangeAspect="1"/>
          </p:cNvPicPr>
          <p:nvPr/>
        </p:nvPicPr>
        <p:blipFill>
          <a:blip r:embed="rId6"/>
          <a:stretch>
            <a:fillRect/>
          </a:stretch>
        </p:blipFill>
        <p:spPr>
          <a:xfrm>
            <a:off x="191721" y="5445224"/>
            <a:ext cx="8750681" cy="1235770"/>
          </a:xfrm>
          <a:prstGeom prst="rect">
            <a:avLst/>
          </a:prstGeom>
        </p:spPr>
      </p:pic>
    </p:spTree>
    <p:extLst>
      <p:ext uri="{BB962C8B-B14F-4D97-AF65-F5344CB8AC3E}">
        <p14:creationId xmlns:p14="http://schemas.microsoft.com/office/powerpoint/2010/main" val="65129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50"/>
                                        <p:tgtEl>
                                          <p:spTgt spid="5"/>
                                        </p:tgtEl>
                                      </p:cBhvr>
                                    </p:animEffect>
                                  </p:childTnLst>
                                </p:cTn>
                              </p:par>
                            </p:childTnLst>
                          </p:cTn>
                        </p:par>
                        <p:par>
                          <p:cTn id="8" fill="hold">
                            <p:stCondLst>
                              <p:cond delay="1500"/>
                            </p:stCondLst>
                            <p:childTnLst>
                              <p:par>
                                <p:cTn id="9" presetID="22" presetClass="entr" presetSubtype="1" fill="hold" nodeType="afterEffect">
                                  <p:stCondLst>
                                    <p:cond delay="75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750"/>
                                        <p:tgtEl>
                                          <p:spTgt spid="6"/>
                                        </p:tgtEl>
                                      </p:cBhvr>
                                    </p:animEffect>
                                  </p:childTnLst>
                                </p:cTn>
                              </p:par>
                            </p:childTnLst>
                          </p:cTn>
                        </p:par>
                        <p:par>
                          <p:cTn id="12" fill="hold">
                            <p:stCondLst>
                              <p:cond delay="3000"/>
                            </p:stCondLst>
                            <p:childTnLst>
                              <p:par>
                                <p:cTn id="13" presetID="22" presetClass="entr" presetSubtype="1" fill="hold" nodeType="afterEffect">
                                  <p:stCondLst>
                                    <p:cond delay="75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750"/>
                                        <p:tgtEl>
                                          <p:spTgt spid="7"/>
                                        </p:tgtEl>
                                      </p:cBhvr>
                                    </p:animEffect>
                                  </p:childTnLst>
                                </p:cTn>
                              </p:par>
                            </p:childTnLst>
                          </p:cTn>
                        </p:par>
                        <p:par>
                          <p:cTn id="16" fill="hold">
                            <p:stCondLst>
                              <p:cond delay="4500"/>
                            </p:stCondLst>
                            <p:childTnLst>
                              <p:par>
                                <p:cTn id="17" presetID="22" presetClass="entr" presetSubtype="1" fill="hold" nodeType="afterEffect">
                                  <p:stCondLst>
                                    <p:cond delay="75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p:txBody>
          <a:bodyPr/>
          <a:lstStyle/>
          <a:p>
            <a:pPr>
              <a:defRPr/>
            </a:pPr>
            <a:fld id="{48AA17D8-DF45-4D95-978B-1BFAC03A1DBB}" type="slidenum">
              <a:rPr lang="fr-FR"/>
              <a:pPr>
                <a:defRPr/>
              </a:pPr>
              <a:t>43</a:t>
            </a:fld>
            <a:endParaRPr lang="fr-FR"/>
          </a:p>
        </p:txBody>
      </p:sp>
      <p:pic>
        <p:nvPicPr>
          <p:cNvPr id="221187" name="Picture 3" descr="ANd9GcRpZGIJqwm3cbn60W3pVZ_C1ytPV_PPQPnUZYI2IOJXONAFjioctA"/>
          <p:cNvPicPr>
            <a:picLocks noChangeAspect="1" noChangeArrowheads="1"/>
          </p:cNvPicPr>
          <p:nvPr/>
        </p:nvPicPr>
        <p:blipFill>
          <a:blip r:embed="rId3"/>
          <a:srcRect/>
          <a:stretch>
            <a:fillRect/>
          </a:stretch>
        </p:blipFill>
        <p:spPr bwMode="auto">
          <a:xfrm>
            <a:off x="34925" y="-26988"/>
            <a:ext cx="3816350" cy="2378076"/>
          </a:xfrm>
          <a:prstGeom prst="rect">
            <a:avLst/>
          </a:prstGeom>
          <a:noFill/>
          <a:ln w="9525">
            <a:noFill/>
            <a:miter lim="800000"/>
            <a:headEnd/>
            <a:tailEnd/>
          </a:ln>
        </p:spPr>
      </p:pic>
      <p:pic>
        <p:nvPicPr>
          <p:cNvPr id="221190" name="Picture 6"/>
          <p:cNvPicPr>
            <a:picLocks noChangeAspect="1" noChangeArrowheads="1"/>
          </p:cNvPicPr>
          <p:nvPr/>
        </p:nvPicPr>
        <p:blipFill>
          <a:blip r:embed="rId4"/>
          <a:srcRect/>
          <a:stretch>
            <a:fillRect/>
          </a:stretch>
        </p:blipFill>
        <p:spPr bwMode="auto">
          <a:xfrm>
            <a:off x="250825" y="2636838"/>
            <a:ext cx="4751388" cy="3563937"/>
          </a:xfrm>
          <a:prstGeom prst="rect">
            <a:avLst/>
          </a:prstGeom>
          <a:noFill/>
          <a:ln w="9525">
            <a:noFill/>
            <a:miter lim="800000"/>
            <a:headEnd/>
            <a:tailEnd/>
          </a:ln>
        </p:spPr>
      </p:pic>
      <p:pic>
        <p:nvPicPr>
          <p:cNvPr id="221189" name="Picture 5"/>
          <p:cNvPicPr>
            <a:picLocks noChangeAspect="1" noChangeArrowheads="1"/>
          </p:cNvPicPr>
          <p:nvPr/>
        </p:nvPicPr>
        <p:blipFill>
          <a:blip r:embed="rId5"/>
          <a:srcRect/>
          <a:stretch>
            <a:fillRect/>
          </a:stretch>
        </p:blipFill>
        <p:spPr bwMode="auto">
          <a:xfrm>
            <a:off x="3059113" y="1916113"/>
            <a:ext cx="3851275" cy="3744912"/>
          </a:xfrm>
          <a:prstGeom prst="rect">
            <a:avLst/>
          </a:prstGeom>
          <a:noFill/>
          <a:ln w="9525">
            <a:noFill/>
            <a:miter lim="800000"/>
            <a:headEnd/>
            <a:tailEnd/>
          </a:ln>
        </p:spPr>
      </p:pic>
      <p:pic>
        <p:nvPicPr>
          <p:cNvPr id="221188" name="Picture 4"/>
          <p:cNvPicPr>
            <a:picLocks noChangeAspect="1" noChangeArrowheads="1"/>
          </p:cNvPicPr>
          <p:nvPr/>
        </p:nvPicPr>
        <p:blipFill>
          <a:blip r:embed="rId6"/>
          <a:srcRect/>
          <a:stretch>
            <a:fillRect/>
          </a:stretch>
        </p:blipFill>
        <p:spPr bwMode="auto">
          <a:xfrm>
            <a:off x="5219700" y="2205038"/>
            <a:ext cx="3640138" cy="3816350"/>
          </a:xfrm>
          <a:prstGeom prst="rect">
            <a:avLst/>
          </a:prstGeom>
          <a:noFill/>
          <a:ln w="9525">
            <a:noFill/>
            <a:miter lim="800000"/>
            <a:headEnd/>
            <a:tailEnd/>
          </a:ln>
        </p:spPr>
      </p:pic>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grpSp>
        <p:nvGrpSpPr>
          <p:cNvPr id="4" name="Groupe 3"/>
          <p:cNvGrpSpPr/>
          <p:nvPr/>
        </p:nvGrpSpPr>
        <p:grpSpPr>
          <a:xfrm>
            <a:off x="4105275" y="111686"/>
            <a:ext cx="4895850" cy="1815123"/>
            <a:chOff x="4105275" y="111686"/>
            <a:chExt cx="4895850" cy="1815123"/>
          </a:xfrm>
        </p:grpSpPr>
        <p:pic>
          <p:nvPicPr>
            <p:cNvPr id="3" name="Image 2"/>
            <p:cNvPicPr>
              <a:picLocks noChangeAspect="1"/>
            </p:cNvPicPr>
            <p:nvPr/>
          </p:nvPicPr>
          <p:blipFill>
            <a:blip r:embed="rId7"/>
            <a:stretch>
              <a:fillRect/>
            </a:stretch>
          </p:blipFill>
          <p:spPr>
            <a:xfrm>
              <a:off x="4140370" y="111686"/>
              <a:ext cx="1723686" cy="642938"/>
            </a:xfrm>
            <a:prstGeom prst="rect">
              <a:avLst/>
            </a:prstGeom>
          </p:spPr>
        </p:pic>
        <p:sp>
          <p:nvSpPr>
            <p:cNvPr id="10" name="AutoShape 7"/>
            <p:cNvSpPr>
              <a:spLocks noChangeArrowheads="1"/>
            </p:cNvSpPr>
            <p:nvPr/>
          </p:nvSpPr>
          <p:spPr bwMode="auto">
            <a:xfrm>
              <a:off x="4105275" y="658397"/>
              <a:ext cx="4895850" cy="1268412"/>
            </a:xfrm>
            <a:prstGeom prst="wedgeRoundRectCallout">
              <a:avLst>
                <a:gd name="adj1" fmla="val -82912"/>
                <a:gd name="adj2" fmla="val 10199"/>
                <a:gd name="adj3" fmla="val 16667"/>
              </a:avLst>
            </a:prstGeom>
            <a:solidFill>
              <a:schemeClr val="accent1"/>
            </a:solidFill>
            <a:ln w="9525">
              <a:solidFill>
                <a:schemeClr val="tx1"/>
              </a:solidFill>
              <a:miter lim="800000"/>
              <a:headEnd/>
              <a:tailEnd/>
            </a:ln>
          </p:spPr>
          <p:txBody>
            <a:bodyPr/>
            <a:lstStyle/>
            <a:p>
              <a:pPr algn="ctr"/>
              <a:r>
                <a:rPr lang="fr-FR" sz="3200" b="1" dirty="0" err="1"/>
                <a:t>Where</a:t>
              </a:r>
              <a:r>
                <a:rPr lang="fr-FR" sz="3200" b="1" dirty="0"/>
                <a:t> do </a:t>
              </a:r>
              <a:r>
                <a:rPr lang="fr-FR" sz="3200" b="1" dirty="0" err="1"/>
                <a:t>they</a:t>
              </a:r>
              <a:r>
                <a:rPr lang="fr-FR" sz="3200" b="1" dirty="0"/>
                <a:t> all come </a:t>
              </a:r>
              <a:r>
                <a:rPr lang="fr-FR" sz="3200" b="1" dirty="0" err="1"/>
                <a:t>from</a:t>
              </a:r>
              <a:r>
                <a:rPr lang="fr-FR" sz="3200" b="1" dirty="0"/>
                <a:t>?</a:t>
              </a:r>
            </a:p>
          </p:txBody>
        </p:sp>
      </p:grpSp>
    </p:spTree>
    <p:extLst>
      <p:ext uri="{BB962C8B-B14F-4D97-AF65-F5344CB8AC3E}">
        <p14:creationId xmlns:p14="http://schemas.microsoft.com/office/powerpoint/2010/main" val="381145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6"/>
          <p:cNvPicPr>
            <a:picLocks noChangeAspect="1" noChangeArrowheads="1"/>
          </p:cNvPicPr>
          <p:nvPr/>
        </p:nvPicPr>
        <p:blipFill>
          <a:blip r:embed="rId3"/>
          <a:srcRect/>
          <a:stretch>
            <a:fillRect/>
          </a:stretch>
        </p:blipFill>
        <p:spPr bwMode="auto">
          <a:xfrm>
            <a:off x="250825" y="2636838"/>
            <a:ext cx="4751388" cy="3563937"/>
          </a:xfrm>
          <a:prstGeom prst="rect">
            <a:avLst/>
          </a:prstGeom>
          <a:noFill/>
          <a:ln w="9525">
            <a:noFill/>
            <a:miter lim="800000"/>
            <a:headEnd/>
            <a:tailEnd/>
          </a:ln>
        </p:spPr>
      </p:pic>
      <p:pic>
        <p:nvPicPr>
          <p:cNvPr id="33" name="Picture 5"/>
          <p:cNvPicPr>
            <a:picLocks noChangeAspect="1" noChangeArrowheads="1"/>
          </p:cNvPicPr>
          <p:nvPr/>
        </p:nvPicPr>
        <p:blipFill>
          <a:blip r:embed="rId4"/>
          <a:srcRect/>
          <a:stretch>
            <a:fillRect/>
          </a:stretch>
        </p:blipFill>
        <p:spPr bwMode="auto">
          <a:xfrm>
            <a:off x="3059113" y="1916113"/>
            <a:ext cx="3851275" cy="3744912"/>
          </a:xfrm>
          <a:prstGeom prst="rect">
            <a:avLst/>
          </a:prstGeom>
          <a:noFill/>
          <a:ln w="9525">
            <a:noFill/>
            <a:miter lim="800000"/>
            <a:headEnd/>
            <a:tailEnd/>
          </a:ln>
        </p:spPr>
      </p:pic>
      <p:pic>
        <p:nvPicPr>
          <p:cNvPr id="34" name="Picture 4"/>
          <p:cNvPicPr>
            <a:picLocks noChangeAspect="1" noChangeArrowheads="1"/>
          </p:cNvPicPr>
          <p:nvPr/>
        </p:nvPicPr>
        <p:blipFill>
          <a:blip r:embed="rId5"/>
          <a:srcRect/>
          <a:stretch>
            <a:fillRect/>
          </a:stretch>
        </p:blipFill>
        <p:spPr bwMode="auto">
          <a:xfrm>
            <a:off x="5219700" y="2205038"/>
            <a:ext cx="3640138" cy="3816350"/>
          </a:xfrm>
          <a:prstGeom prst="rect">
            <a:avLst/>
          </a:prstGeom>
          <a:noFill/>
          <a:ln w="9525">
            <a:noFill/>
            <a:miter lim="800000"/>
            <a:headEnd/>
            <a:tailEnd/>
          </a:ln>
        </p:spPr>
      </p:pic>
      <p:grpSp>
        <p:nvGrpSpPr>
          <p:cNvPr id="177179" name="Group 27"/>
          <p:cNvGrpSpPr>
            <a:grpSpLocks/>
          </p:cNvGrpSpPr>
          <p:nvPr/>
        </p:nvGrpSpPr>
        <p:grpSpPr bwMode="auto">
          <a:xfrm>
            <a:off x="0" y="612601"/>
            <a:ext cx="9144000" cy="1773238"/>
            <a:chOff x="0" y="0"/>
            <a:chExt cx="5760" cy="1117"/>
          </a:xfrm>
        </p:grpSpPr>
        <p:grpSp>
          <p:nvGrpSpPr>
            <p:cNvPr id="102412" name="Group 9"/>
            <p:cNvGrpSpPr>
              <a:grpSpLocks/>
            </p:cNvGrpSpPr>
            <p:nvPr/>
          </p:nvGrpSpPr>
          <p:grpSpPr bwMode="auto">
            <a:xfrm>
              <a:off x="0" y="0"/>
              <a:ext cx="5760" cy="890"/>
              <a:chOff x="0" y="1364"/>
              <a:chExt cx="5760" cy="977"/>
            </a:xfrm>
          </p:grpSpPr>
          <p:pic>
            <p:nvPicPr>
              <p:cNvPr id="102418" name="Picture 10" descr="ANd9GcQiHo2fXI_vcT5dcDAnivFhFDVl6KMEd6lH_8Yrv_s3veEKgDcc"/>
              <p:cNvPicPr>
                <a:picLocks noChangeAspect="1" noChangeArrowheads="1"/>
              </p:cNvPicPr>
              <p:nvPr/>
            </p:nvPicPr>
            <p:blipFill>
              <a:blip r:embed="rId6"/>
              <a:srcRect/>
              <a:stretch>
                <a:fillRect/>
              </a:stretch>
            </p:blipFill>
            <p:spPr bwMode="auto">
              <a:xfrm>
                <a:off x="0" y="1364"/>
                <a:ext cx="1474" cy="977"/>
              </a:xfrm>
              <a:prstGeom prst="rect">
                <a:avLst/>
              </a:prstGeom>
              <a:noFill/>
              <a:ln w="9525">
                <a:noFill/>
                <a:miter lim="800000"/>
                <a:headEnd/>
                <a:tailEnd/>
              </a:ln>
            </p:spPr>
          </p:pic>
          <p:pic>
            <p:nvPicPr>
              <p:cNvPr id="102419" name="Picture 11" descr="ANd9GcQiHo2fXI_vcT5dcDAnivFhFDVl6KMEd6lH_8Yrv_s3veEKgDcc"/>
              <p:cNvPicPr>
                <a:picLocks noChangeAspect="1" noChangeArrowheads="1"/>
              </p:cNvPicPr>
              <p:nvPr/>
            </p:nvPicPr>
            <p:blipFill>
              <a:blip r:embed="rId6"/>
              <a:srcRect/>
              <a:stretch>
                <a:fillRect/>
              </a:stretch>
            </p:blipFill>
            <p:spPr bwMode="auto">
              <a:xfrm>
                <a:off x="1383" y="1364"/>
                <a:ext cx="1519" cy="977"/>
              </a:xfrm>
              <a:prstGeom prst="rect">
                <a:avLst/>
              </a:prstGeom>
              <a:noFill/>
              <a:ln w="9525">
                <a:noFill/>
                <a:miter lim="800000"/>
                <a:headEnd/>
                <a:tailEnd/>
              </a:ln>
            </p:spPr>
          </p:pic>
          <p:pic>
            <p:nvPicPr>
              <p:cNvPr id="102420" name="Picture 12" descr="ANd9GcQiHo2fXI_vcT5dcDAnivFhFDVl6KMEd6lH_8Yrv_s3veEKgDcc"/>
              <p:cNvPicPr>
                <a:picLocks noChangeAspect="1" noChangeArrowheads="1"/>
              </p:cNvPicPr>
              <p:nvPr/>
            </p:nvPicPr>
            <p:blipFill>
              <a:blip r:embed="rId6"/>
              <a:srcRect/>
              <a:stretch>
                <a:fillRect/>
              </a:stretch>
            </p:blipFill>
            <p:spPr bwMode="auto">
              <a:xfrm>
                <a:off x="2858" y="1364"/>
                <a:ext cx="1474" cy="977"/>
              </a:xfrm>
              <a:prstGeom prst="rect">
                <a:avLst/>
              </a:prstGeom>
              <a:noFill/>
              <a:ln w="9525">
                <a:noFill/>
                <a:miter lim="800000"/>
                <a:headEnd/>
                <a:tailEnd/>
              </a:ln>
            </p:spPr>
          </p:pic>
          <p:pic>
            <p:nvPicPr>
              <p:cNvPr id="102421" name="Picture 13" descr="ANd9GcQiHo2fXI_vcT5dcDAnivFhFDVl6KMEd6lH_8Yrv_s3veEKgDcc"/>
              <p:cNvPicPr>
                <a:picLocks noChangeAspect="1" noChangeArrowheads="1"/>
              </p:cNvPicPr>
              <p:nvPr/>
            </p:nvPicPr>
            <p:blipFill>
              <a:blip r:embed="rId6"/>
              <a:srcRect/>
              <a:stretch>
                <a:fillRect/>
              </a:stretch>
            </p:blipFill>
            <p:spPr bwMode="auto">
              <a:xfrm>
                <a:off x="4241" y="1364"/>
                <a:ext cx="1519" cy="977"/>
              </a:xfrm>
              <a:prstGeom prst="rect">
                <a:avLst/>
              </a:prstGeom>
              <a:noFill/>
              <a:ln w="9525">
                <a:noFill/>
                <a:miter lim="800000"/>
                <a:headEnd/>
                <a:tailEnd/>
              </a:ln>
            </p:spPr>
          </p:pic>
        </p:grpSp>
        <p:grpSp>
          <p:nvGrpSpPr>
            <p:cNvPr id="102413" name="Group 26"/>
            <p:cNvGrpSpPr>
              <a:grpSpLocks/>
            </p:cNvGrpSpPr>
            <p:nvPr/>
          </p:nvGrpSpPr>
          <p:grpSpPr bwMode="auto">
            <a:xfrm>
              <a:off x="0" y="555"/>
              <a:ext cx="5760" cy="562"/>
              <a:chOff x="0" y="1190"/>
              <a:chExt cx="5760" cy="562"/>
            </a:xfrm>
          </p:grpSpPr>
          <p:sp>
            <p:nvSpPr>
              <p:cNvPr id="102414" name="AutoShape 5"/>
              <p:cNvSpPr>
                <a:spLocks noChangeArrowheads="1"/>
              </p:cNvSpPr>
              <p:nvPr/>
            </p:nvSpPr>
            <p:spPr bwMode="auto">
              <a:xfrm>
                <a:off x="3719" y="1190"/>
                <a:ext cx="2041" cy="335"/>
              </a:xfrm>
              <a:prstGeom prst="horizontalScroll">
                <a:avLst>
                  <a:gd name="adj" fmla="val 12500"/>
                </a:avLst>
              </a:prstGeom>
              <a:solidFill>
                <a:schemeClr val="accent1"/>
              </a:solidFill>
              <a:ln w="9525">
                <a:solidFill>
                  <a:schemeClr val="tx1"/>
                </a:solidFill>
                <a:round/>
                <a:headEnd/>
                <a:tailEnd/>
              </a:ln>
            </p:spPr>
            <p:txBody>
              <a:bodyPr wrap="none" anchor="ctr"/>
              <a:lstStyle/>
              <a:p>
                <a:pPr algn="ctr"/>
                <a:r>
                  <a:rPr lang="fr-FR" b="1">
                    <a:solidFill>
                      <a:srgbClr val="CC0066"/>
                    </a:solidFill>
                  </a:rPr>
                  <a:t>Integrated didactic approach</a:t>
                </a:r>
              </a:p>
            </p:txBody>
          </p:sp>
          <p:sp>
            <p:nvSpPr>
              <p:cNvPr id="102415" name="AutoShape 11"/>
              <p:cNvSpPr>
                <a:spLocks noChangeArrowheads="1"/>
              </p:cNvSpPr>
              <p:nvPr/>
            </p:nvSpPr>
            <p:spPr bwMode="auto">
              <a:xfrm>
                <a:off x="0" y="1462"/>
                <a:ext cx="1791" cy="227"/>
              </a:xfrm>
              <a:prstGeom prst="horizontalScroll">
                <a:avLst>
                  <a:gd name="adj" fmla="val 12500"/>
                </a:avLst>
              </a:prstGeom>
              <a:solidFill>
                <a:schemeClr val="accent1"/>
              </a:solidFill>
              <a:ln w="9525">
                <a:solidFill>
                  <a:schemeClr val="tx1"/>
                </a:solidFill>
                <a:round/>
                <a:headEnd/>
                <a:tailEnd/>
              </a:ln>
            </p:spPr>
            <p:txBody>
              <a:bodyPr wrap="none" anchor="ctr"/>
              <a:lstStyle/>
              <a:p>
                <a:pPr algn="ctr"/>
                <a:r>
                  <a:rPr lang="fr-FR" b="1">
                    <a:solidFill>
                      <a:srgbClr val="CC0066"/>
                    </a:solidFill>
                  </a:rPr>
                  <a:t>Intercultural approach(es</a:t>
                </a:r>
                <a:r>
                  <a:rPr lang="fr-FR" sz="1600" b="1">
                    <a:solidFill>
                      <a:srgbClr val="CC0066"/>
                    </a:solidFill>
                  </a:rPr>
                  <a:t>)</a:t>
                </a:r>
              </a:p>
            </p:txBody>
          </p:sp>
          <p:sp>
            <p:nvSpPr>
              <p:cNvPr id="102416" name="AutoShape 9"/>
              <p:cNvSpPr>
                <a:spLocks noChangeArrowheads="1"/>
              </p:cNvSpPr>
              <p:nvPr/>
            </p:nvSpPr>
            <p:spPr bwMode="auto">
              <a:xfrm>
                <a:off x="1156" y="1281"/>
                <a:ext cx="1724" cy="226"/>
              </a:xfrm>
              <a:prstGeom prst="horizontalScroll">
                <a:avLst>
                  <a:gd name="adj" fmla="val 12500"/>
                </a:avLst>
              </a:prstGeom>
              <a:solidFill>
                <a:schemeClr val="accent1"/>
              </a:solidFill>
              <a:ln w="9525">
                <a:solidFill>
                  <a:schemeClr val="tx1"/>
                </a:solidFill>
                <a:round/>
                <a:headEnd/>
                <a:tailEnd/>
              </a:ln>
            </p:spPr>
            <p:txBody>
              <a:bodyPr wrap="none" anchor="ctr"/>
              <a:lstStyle/>
              <a:p>
                <a:pPr algn="ctr"/>
                <a:r>
                  <a:rPr lang="fr-FR" b="1">
                    <a:solidFill>
                      <a:srgbClr val="CC0066"/>
                    </a:solidFill>
                  </a:rPr>
                  <a:t>Awakening to languages</a:t>
                </a:r>
              </a:p>
            </p:txBody>
          </p:sp>
          <p:sp>
            <p:nvSpPr>
              <p:cNvPr id="102417" name="AutoShape 7"/>
              <p:cNvSpPr>
                <a:spLocks noChangeArrowheads="1"/>
              </p:cNvSpPr>
              <p:nvPr/>
            </p:nvSpPr>
            <p:spPr bwMode="auto">
              <a:xfrm>
                <a:off x="2653" y="1462"/>
                <a:ext cx="1496" cy="290"/>
              </a:xfrm>
              <a:prstGeom prst="horizontalScroll">
                <a:avLst>
                  <a:gd name="adj" fmla="val 12500"/>
                </a:avLst>
              </a:prstGeom>
              <a:solidFill>
                <a:schemeClr val="accent1"/>
              </a:solidFill>
              <a:ln w="9525">
                <a:solidFill>
                  <a:schemeClr val="tx1"/>
                </a:solidFill>
                <a:round/>
                <a:headEnd/>
                <a:tailEnd/>
              </a:ln>
            </p:spPr>
            <p:txBody>
              <a:bodyPr wrap="none" anchor="ctr"/>
              <a:lstStyle/>
              <a:p>
                <a:pPr algn="ctr"/>
                <a:r>
                  <a:rPr lang="fr-FR" b="1">
                    <a:solidFill>
                      <a:srgbClr val="CC0066"/>
                    </a:solidFill>
                  </a:rPr>
                  <a:t>Intercomprehension</a:t>
                </a:r>
              </a:p>
            </p:txBody>
          </p:sp>
        </p:grpSp>
      </p:grpSp>
      <p:grpSp>
        <p:nvGrpSpPr>
          <p:cNvPr id="177193" name="Group 41"/>
          <p:cNvGrpSpPr>
            <a:grpSpLocks/>
          </p:cNvGrpSpPr>
          <p:nvPr/>
        </p:nvGrpSpPr>
        <p:grpSpPr bwMode="auto">
          <a:xfrm>
            <a:off x="0" y="2025476"/>
            <a:ext cx="9144000" cy="1366838"/>
            <a:chOff x="0" y="980"/>
            <a:chExt cx="5760" cy="861"/>
          </a:xfrm>
        </p:grpSpPr>
        <p:sp>
          <p:nvSpPr>
            <p:cNvPr id="102408" name="Line 37"/>
            <p:cNvSpPr>
              <a:spLocks noChangeShapeType="1"/>
            </p:cNvSpPr>
            <p:nvPr/>
          </p:nvSpPr>
          <p:spPr bwMode="auto">
            <a:xfrm flipH="1">
              <a:off x="2472" y="1389"/>
              <a:ext cx="408" cy="271"/>
            </a:xfrm>
            <a:prstGeom prst="line">
              <a:avLst/>
            </a:prstGeom>
            <a:noFill/>
            <a:ln w="76200">
              <a:solidFill>
                <a:srgbClr val="CC0066"/>
              </a:solidFill>
              <a:round/>
              <a:headEnd/>
              <a:tailEnd type="triangle" w="med" len="med"/>
            </a:ln>
          </p:spPr>
          <p:txBody>
            <a:bodyPr/>
            <a:lstStyle/>
            <a:p>
              <a:endParaRPr lang="fr-FR"/>
            </a:p>
          </p:txBody>
        </p:sp>
        <p:sp>
          <p:nvSpPr>
            <p:cNvPr id="102409" name="Line 38"/>
            <p:cNvSpPr>
              <a:spLocks noChangeShapeType="1"/>
            </p:cNvSpPr>
            <p:nvPr/>
          </p:nvSpPr>
          <p:spPr bwMode="auto">
            <a:xfrm>
              <a:off x="2880" y="1433"/>
              <a:ext cx="0" cy="408"/>
            </a:xfrm>
            <a:prstGeom prst="line">
              <a:avLst/>
            </a:prstGeom>
            <a:noFill/>
            <a:ln w="76200">
              <a:solidFill>
                <a:srgbClr val="CC0066"/>
              </a:solidFill>
              <a:round/>
              <a:headEnd/>
              <a:tailEnd type="triangle" w="med" len="med"/>
            </a:ln>
          </p:spPr>
          <p:txBody>
            <a:bodyPr/>
            <a:lstStyle/>
            <a:p>
              <a:endParaRPr lang="fr-FR"/>
            </a:p>
          </p:txBody>
        </p:sp>
        <p:sp>
          <p:nvSpPr>
            <p:cNvPr id="102410" name="AutoShape 39"/>
            <p:cNvSpPr>
              <a:spLocks/>
            </p:cNvSpPr>
            <p:nvPr/>
          </p:nvSpPr>
          <p:spPr bwMode="auto">
            <a:xfrm rot="-5400000">
              <a:off x="2653" y="-1673"/>
              <a:ext cx="454" cy="5760"/>
            </a:xfrm>
            <a:prstGeom prst="leftBrace">
              <a:avLst>
                <a:gd name="adj1" fmla="val 105727"/>
                <a:gd name="adj2" fmla="val 50000"/>
              </a:avLst>
            </a:prstGeom>
            <a:noFill/>
            <a:ln w="76200">
              <a:solidFill>
                <a:srgbClr val="CC0066"/>
              </a:solidFill>
              <a:round/>
              <a:headEnd/>
              <a:tailEnd/>
            </a:ln>
          </p:spPr>
          <p:txBody>
            <a:bodyPr wrap="none" anchor="ctr"/>
            <a:lstStyle/>
            <a:p>
              <a:endParaRPr lang="fr-FR"/>
            </a:p>
          </p:txBody>
        </p:sp>
        <p:sp>
          <p:nvSpPr>
            <p:cNvPr id="102411" name="Line 40"/>
            <p:cNvSpPr>
              <a:spLocks noChangeShapeType="1"/>
            </p:cNvSpPr>
            <p:nvPr/>
          </p:nvSpPr>
          <p:spPr bwMode="auto">
            <a:xfrm>
              <a:off x="2880" y="1388"/>
              <a:ext cx="408" cy="317"/>
            </a:xfrm>
            <a:prstGeom prst="line">
              <a:avLst/>
            </a:prstGeom>
            <a:noFill/>
            <a:ln w="76200">
              <a:solidFill>
                <a:srgbClr val="CC0066"/>
              </a:solidFill>
              <a:round/>
              <a:headEnd/>
              <a:tailEnd type="triangle" w="med" len="med"/>
            </a:ln>
          </p:spPr>
          <p:txBody>
            <a:bodyPr/>
            <a:lstStyle/>
            <a:p>
              <a:endParaRPr lang="fr-FR"/>
            </a:p>
          </p:txBody>
        </p:sp>
      </p:grpSp>
      <p:sp>
        <p:nvSpPr>
          <p:cNvPr id="3" name="Espace réservé du numéro de diapositive 2"/>
          <p:cNvSpPr>
            <a:spLocks noGrp="1"/>
          </p:cNvSpPr>
          <p:nvPr>
            <p:ph type="sldNum" sz="quarter" idx="12"/>
          </p:nvPr>
        </p:nvSpPr>
        <p:spPr>
          <a:xfrm>
            <a:off x="6553200" y="6217841"/>
            <a:ext cx="2133600" cy="476250"/>
          </a:xfrm>
        </p:spPr>
        <p:txBody>
          <a:bodyPr/>
          <a:lstStyle/>
          <a:p>
            <a:pPr>
              <a:defRPr/>
            </a:pPr>
            <a:fld id="{98A05B4A-660E-4FF3-A4DF-D00CCA8BA4B2}" type="slidenum">
              <a:rPr lang="fr-FR" smtClean="0"/>
              <a:pPr>
                <a:defRPr/>
              </a:pPr>
              <a:t>44</a:t>
            </a:fld>
            <a:endParaRPr lang="fr-FR"/>
          </a:p>
        </p:txBody>
      </p:sp>
      <p:sp>
        <p:nvSpPr>
          <p:cNvPr id="4" name="ZoneTexte 3"/>
          <p:cNvSpPr txBox="1"/>
          <p:nvPr/>
        </p:nvSpPr>
        <p:spPr>
          <a:xfrm>
            <a:off x="0" y="-66293"/>
            <a:ext cx="9144000" cy="830997"/>
          </a:xfrm>
          <a:prstGeom prst="rect">
            <a:avLst/>
          </a:prstGeom>
          <a:solidFill>
            <a:schemeClr val="bg1"/>
          </a:solidFill>
        </p:spPr>
        <p:txBody>
          <a:bodyPr wrap="square" rtlCol="0">
            <a:spAutoFit/>
          </a:bodyPr>
          <a:lstStyle/>
          <a:p>
            <a:r>
              <a:rPr lang="fr-FR" sz="2400" b="1" dirty="0"/>
              <a:t>Four </a:t>
            </a:r>
            <a:r>
              <a:rPr lang="fr-FR" sz="2400" b="1" dirty="0" err="1"/>
              <a:t>pluralistic</a:t>
            </a:r>
            <a:r>
              <a:rPr lang="fr-FR" sz="2400" b="1" dirty="0"/>
              <a:t> </a:t>
            </a:r>
            <a:r>
              <a:rPr lang="fr-FR" sz="2400" b="1" dirty="0" err="1"/>
              <a:t>approaches</a:t>
            </a:r>
            <a:r>
              <a:rPr lang="en-US" sz="2400" b="1" dirty="0"/>
              <a:t> have emerged over the past 40 years…</a:t>
            </a:r>
            <a:endParaRPr lang="fr-FR" sz="2400" b="1" dirty="0"/>
          </a:p>
        </p:txBody>
      </p:sp>
      <p:sp>
        <p:nvSpPr>
          <p:cNvPr id="28" name="ZoneTexte 27"/>
          <p:cNvSpPr txBox="1"/>
          <p:nvPr/>
        </p:nvSpPr>
        <p:spPr>
          <a:xfrm>
            <a:off x="390363" y="4566607"/>
            <a:ext cx="8363272" cy="2246769"/>
          </a:xfrm>
          <a:prstGeom prst="rect">
            <a:avLst/>
          </a:prstGeom>
          <a:solidFill>
            <a:srgbClr val="FDFFE5">
              <a:alpha val="89020"/>
            </a:srgbClr>
          </a:solidFill>
          <a:ln>
            <a:solidFill>
              <a:schemeClr val="tx1"/>
            </a:solidFill>
          </a:ln>
        </p:spPr>
        <p:txBody>
          <a:bodyPr wrap="square" rtlCol="0">
            <a:spAutoFit/>
          </a:bodyPr>
          <a:lstStyle/>
          <a:p>
            <a:r>
              <a:rPr lang="en-US" sz="2800" dirty="0"/>
              <a:t>In  order to prepare the lists the authors of FREPA have synthesized extracts describing plurilingual and intercultural competences from around a hundred publications within the field of pluralistic approaches.</a:t>
            </a:r>
          </a:p>
        </p:txBody>
      </p:sp>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Tree>
    <p:extLst>
      <p:ext uri="{BB962C8B-B14F-4D97-AF65-F5344CB8AC3E}">
        <p14:creationId xmlns:p14="http://schemas.microsoft.com/office/powerpoint/2010/main" val="113841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77179"/>
                                        </p:tgtEl>
                                        <p:attrNameLst>
                                          <p:attrName>style.visibility</p:attrName>
                                        </p:attrNameLst>
                                      </p:cBhvr>
                                      <p:to>
                                        <p:strVal val="visible"/>
                                      </p:to>
                                    </p:set>
                                    <p:anim calcmode="lin" valueType="num">
                                      <p:cBhvr additive="base">
                                        <p:cTn id="7" dur="2000" fill="hold"/>
                                        <p:tgtEl>
                                          <p:spTgt spid="177179"/>
                                        </p:tgtEl>
                                        <p:attrNameLst>
                                          <p:attrName>ppt_x</p:attrName>
                                        </p:attrNameLst>
                                      </p:cBhvr>
                                      <p:tavLst>
                                        <p:tav tm="0">
                                          <p:val>
                                            <p:strVal val="1+#ppt_w/2"/>
                                          </p:val>
                                        </p:tav>
                                        <p:tav tm="100000">
                                          <p:val>
                                            <p:strVal val="#ppt_x"/>
                                          </p:val>
                                        </p:tav>
                                      </p:tavLst>
                                    </p:anim>
                                    <p:anim calcmode="lin" valueType="num">
                                      <p:cBhvr additive="base">
                                        <p:cTn id="8" dur="2000" fill="hold"/>
                                        <p:tgtEl>
                                          <p:spTgt spid="17717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7193"/>
                                        </p:tgtEl>
                                        <p:attrNameLst>
                                          <p:attrName>style.visibility</p:attrName>
                                        </p:attrNameLst>
                                      </p:cBhvr>
                                      <p:to>
                                        <p:strVal val="visible"/>
                                      </p:to>
                                    </p:set>
                                  </p:childTnLst>
                                </p:cTn>
                              </p:par>
                            </p:childTnLst>
                          </p:cTn>
                        </p:par>
                        <p:par>
                          <p:cTn id="13" fill="hold">
                            <p:stCondLst>
                              <p:cond delay="0"/>
                            </p:stCondLst>
                            <p:childTnLst>
                              <p:par>
                                <p:cTn id="14" presetID="22" presetClass="entr" presetSubtype="1" fill="hold" grpId="0" nodeType="afterEffect">
                                  <p:stCondLst>
                                    <p:cond delay="100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8" name="Text Box 4"/>
          <p:cNvSpPr txBox="1">
            <a:spLocks noChangeArrowheads="1"/>
          </p:cNvSpPr>
          <p:nvPr/>
        </p:nvSpPr>
        <p:spPr bwMode="auto">
          <a:xfrm>
            <a:off x="456828" y="1196752"/>
            <a:ext cx="8077200" cy="669925"/>
          </a:xfrm>
          <a:prstGeom prst="rect">
            <a:avLst/>
          </a:prstGeom>
          <a:solidFill>
            <a:srgbClr val="F8FABE"/>
          </a:solidFill>
          <a:ln w="2844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ctr">
              <a:buClr>
                <a:srgbClr val="000000"/>
              </a:buClr>
              <a:buSzPct val="100000"/>
              <a:buFont typeface="Times New Roman" panose="02020603050405020304" pitchFamily="18" charset="0"/>
              <a:buNone/>
            </a:pPr>
            <a:r>
              <a:rPr lang="en-GB" altLang="fr-FR" sz="3600" b="1" i="1" dirty="0">
                <a:solidFill>
                  <a:srgbClr val="000000"/>
                </a:solidFill>
                <a:latin typeface="Times New Roman" panose="02020603050405020304" pitchFamily="18" charset="0"/>
              </a:rPr>
              <a:t>Intercultural approach(</a:t>
            </a:r>
            <a:r>
              <a:rPr lang="en-GB" altLang="fr-FR" sz="3600" b="1" i="1" dirty="0" err="1">
                <a:solidFill>
                  <a:srgbClr val="000000"/>
                </a:solidFill>
                <a:latin typeface="Times New Roman" panose="02020603050405020304" pitchFamily="18" charset="0"/>
              </a:rPr>
              <a:t>es</a:t>
            </a:r>
            <a:r>
              <a:rPr lang="en-GB" altLang="fr-FR" sz="3600" b="1" i="1" dirty="0">
                <a:solidFill>
                  <a:srgbClr val="000000"/>
                </a:solidFill>
                <a:latin typeface="Times New Roman" panose="02020603050405020304" pitchFamily="18" charset="0"/>
              </a:rPr>
              <a:t>)</a:t>
            </a:r>
          </a:p>
        </p:txBody>
      </p:sp>
      <p:sp>
        <p:nvSpPr>
          <p:cNvPr id="134149" name="Text Box 5"/>
          <p:cNvSpPr txBox="1">
            <a:spLocks noChangeArrowheads="1"/>
          </p:cNvSpPr>
          <p:nvPr/>
        </p:nvSpPr>
        <p:spPr bwMode="auto">
          <a:xfrm>
            <a:off x="456828" y="2251136"/>
            <a:ext cx="8077200" cy="1202510"/>
          </a:xfrm>
          <a:prstGeom prst="rect">
            <a:avLst/>
          </a:prstGeom>
          <a:solidFill>
            <a:srgbClr val="F8FABE"/>
          </a:solidFill>
          <a:ln w="2844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ctr">
              <a:buClr>
                <a:srgbClr val="000000"/>
              </a:buClr>
              <a:buSzPct val="100000"/>
              <a:buFont typeface="Times New Roman" panose="02020603050405020304" pitchFamily="18" charset="0"/>
              <a:buNone/>
            </a:pPr>
            <a:r>
              <a:rPr lang="en-GB" altLang="fr-FR" sz="3600" b="1" i="1" dirty="0">
                <a:solidFill>
                  <a:srgbClr val="000000"/>
                </a:solidFill>
                <a:latin typeface="Times New Roman" panose="02020603050405020304" pitchFamily="18" charset="0"/>
              </a:rPr>
              <a:t>Integrated didactic approach to languages studied </a:t>
            </a:r>
          </a:p>
        </p:txBody>
      </p:sp>
      <p:sp>
        <p:nvSpPr>
          <p:cNvPr id="134150" name="Text Box 6"/>
          <p:cNvSpPr txBox="1">
            <a:spLocks noChangeArrowheads="1"/>
          </p:cNvSpPr>
          <p:nvPr/>
        </p:nvSpPr>
        <p:spPr bwMode="auto">
          <a:xfrm>
            <a:off x="456828" y="3838106"/>
            <a:ext cx="8077200" cy="648512"/>
          </a:xfrm>
          <a:prstGeom prst="rect">
            <a:avLst/>
          </a:prstGeom>
          <a:solidFill>
            <a:srgbClr val="F8FABE"/>
          </a:solidFill>
          <a:ln w="2844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ctr">
              <a:buClr>
                <a:srgbClr val="000000"/>
              </a:buClr>
              <a:buSzPct val="100000"/>
              <a:buFont typeface="Times New Roman" panose="02020603050405020304" pitchFamily="18" charset="0"/>
              <a:buNone/>
            </a:pPr>
            <a:r>
              <a:rPr lang="en-GB" altLang="fr-FR" sz="3600" b="1" i="1" dirty="0">
                <a:solidFill>
                  <a:srgbClr val="000000"/>
                </a:solidFill>
                <a:latin typeface="Times New Roman" panose="02020603050405020304" pitchFamily="18" charset="0"/>
              </a:rPr>
              <a:t>Awakening to languages</a:t>
            </a:r>
          </a:p>
        </p:txBody>
      </p:sp>
      <p:sp>
        <p:nvSpPr>
          <p:cNvPr id="7" name="Rectangle 5"/>
          <p:cNvSpPr>
            <a:spLocks noChangeArrowheads="1"/>
          </p:cNvSpPr>
          <p:nvPr/>
        </p:nvSpPr>
        <p:spPr bwMode="auto">
          <a:xfrm>
            <a:off x="811" y="-2738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400" b="1" dirty="0">
                <a:solidFill>
                  <a:srgbClr val="800000"/>
                </a:solidFill>
                <a:latin typeface="Times New Roman" pitchFamily="18" charset="0"/>
                <a:cs typeface="DejaVu Sans" pitchFamily="34" charset="0"/>
              </a:rPr>
              <a:t>Four pluralistic approaches</a:t>
            </a:r>
          </a:p>
        </p:txBody>
      </p:sp>
      <p:sp>
        <p:nvSpPr>
          <p:cNvPr id="8" name="Text Box 6"/>
          <p:cNvSpPr txBox="1">
            <a:spLocks noChangeArrowheads="1"/>
          </p:cNvSpPr>
          <p:nvPr/>
        </p:nvSpPr>
        <p:spPr bwMode="auto">
          <a:xfrm>
            <a:off x="456828" y="4871078"/>
            <a:ext cx="8077200" cy="1202510"/>
          </a:xfrm>
          <a:prstGeom prst="rect">
            <a:avLst/>
          </a:prstGeom>
          <a:solidFill>
            <a:srgbClr val="F8FABE"/>
          </a:solidFill>
          <a:ln w="2844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ctr">
              <a:buClr>
                <a:srgbClr val="000000"/>
              </a:buClr>
              <a:buSzPct val="100000"/>
              <a:buFont typeface="Times New Roman" panose="02020603050405020304" pitchFamily="18" charset="0"/>
              <a:buNone/>
            </a:pPr>
            <a:r>
              <a:rPr lang="en-GB" altLang="fr-FR" sz="3600" b="1" i="1" dirty="0">
                <a:solidFill>
                  <a:srgbClr val="000000"/>
                </a:solidFill>
                <a:latin typeface="Times New Roman" panose="02020603050405020304" pitchFamily="18" charset="0"/>
              </a:rPr>
              <a:t> Intercomprehension between related languages</a:t>
            </a:r>
          </a:p>
        </p:txBody>
      </p:sp>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45</a:t>
            </a:fld>
            <a:endParaRPr lang="fr-FR"/>
          </a:p>
        </p:txBody>
      </p:sp>
    </p:spTree>
    <p:extLst>
      <p:ext uri="{BB962C8B-B14F-4D97-AF65-F5344CB8AC3E}">
        <p14:creationId xmlns:p14="http://schemas.microsoft.com/office/powerpoint/2010/main" val="3809912922"/>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8" name="Text Box 4"/>
          <p:cNvSpPr txBox="1">
            <a:spLocks noChangeArrowheads="1"/>
          </p:cNvSpPr>
          <p:nvPr/>
        </p:nvSpPr>
        <p:spPr bwMode="auto">
          <a:xfrm>
            <a:off x="456828" y="742851"/>
            <a:ext cx="8077200" cy="669925"/>
          </a:xfrm>
          <a:prstGeom prst="rect">
            <a:avLst/>
          </a:prstGeom>
          <a:solidFill>
            <a:srgbClr val="F8FABE"/>
          </a:solidFill>
          <a:ln w="2844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ctr">
              <a:buClr>
                <a:srgbClr val="000000"/>
              </a:buClr>
              <a:buSzPct val="100000"/>
              <a:buFont typeface="Times New Roman" panose="02020603050405020304" pitchFamily="18" charset="0"/>
              <a:buNone/>
            </a:pPr>
            <a:r>
              <a:rPr lang="en-GB" altLang="fr-FR" sz="3600" b="1" i="1" dirty="0">
                <a:solidFill>
                  <a:srgbClr val="000000"/>
                </a:solidFill>
                <a:latin typeface="Times New Roman" panose="02020603050405020304" pitchFamily="18" charset="0"/>
              </a:rPr>
              <a:t>Intercultural approach(</a:t>
            </a:r>
            <a:r>
              <a:rPr lang="en-GB" altLang="fr-FR" sz="3600" b="1" i="1" dirty="0" err="1">
                <a:solidFill>
                  <a:srgbClr val="000000"/>
                </a:solidFill>
                <a:latin typeface="Times New Roman" panose="02020603050405020304" pitchFamily="18" charset="0"/>
              </a:rPr>
              <a:t>es</a:t>
            </a:r>
            <a:r>
              <a:rPr lang="en-GB" altLang="fr-FR" sz="3600" b="1" i="1" dirty="0">
                <a:solidFill>
                  <a:srgbClr val="000000"/>
                </a:solidFill>
                <a:latin typeface="Times New Roman" panose="02020603050405020304" pitchFamily="18" charset="0"/>
              </a:rPr>
              <a:t>)</a:t>
            </a:r>
          </a:p>
        </p:txBody>
      </p:sp>
      <p:sp>
        <p:nvSpPr>
          <p:cNvPr id="7" name="Rectangle 5"/>
          <p:cNvSpPr>
            <a:spLocks noChangeArrowheads="1"/>
          </p:cNvSpPr>
          <p:nvPr/>
        </p:nvSpPr>
        <p:spPr bwMode="auto">
          <a:xfrm>
            <a:off x="811" y="-2738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400" b="1" dirty="0">
                <a:solidFill>
                  <a:srgbClr val="800000"/>
                </a:solidFill>
                <a:latin typeface="Times New Roman" pitchFamily="18" charset="0"/>
                <a:cs typeface="DejaVu Sans" pitchFamily="34" charset="0"/>
              </a:rPr>
              <a:t>Four pluralistic approaches</a:t>
            </a:r>
          </a:p>
        </p:txBody>
      </p:sp>
      <p:sp>
        <p:nvSpPr>
          <p:cNvPr id="9" name="ZoneTexte 8"/>
          <p:cNvSpPr txBox="1"/>
          <p:nvPr/>
        </p:nvSpPr>
        <p:spPr>
          <a:xfrm>
            <a:off x="395536" y="2564904"/>
            <a:ext cx="8363272" cy="3108543"/>
          </a:xfrm>
          <a:prstGeom prst="rect">
            <a:avLst/>
          </a:prstGeom>
          <a:solidFill>
            <a:srgbClr val="FDFFE5">
              <a:alpha val="89020"/>
            </a:srgbClr>
          </a:solidFill>
          <a:ln>
            <a:solidFill>
              <a:schemeClr val="tx1"/>
            </a:solidFill>
          </a:ln>
        </p:spPr>
        <p:txBody>
          <a:bodyPr wrap="square" rtlCol="0">
            <a:spAutoFit/>
          </a:bodyPr>
          <a:lstStyle/>
          <a:p>
            <a:r>
              <a:rPr lang="en-US" sz="2800" dirty="0"/>
              <a:t>It is fairly well known, but it is still a matter of intensive debates.</a:t>
            </a:r>
            <a:br>
              <a:rPr lang="en-US" sz="2800" dirty="0"/>
            </a:br>
            <a:r>
              <a:rPr lang="en-US" sz="2800" b="1" dirty="0">
                <a:solidFill>
                  <a:srgbClr val="993300"/>
                </a:solidFill>
              </a:rPr>
              <a:t>All variants </a:t>
            </a:r>
            <a:r>
              <a:rPr lang="en-US" sz="2800" dirty="0"/>
              <a:t>of intercultural approaches are based on principles advocating </a:t>
            </a:r>
            <a:r>
              <a:rPr lang="en-US" sz="2800" b="1" dirty="0">
                <a:solidFill>
                  <a:srgbClr val="993300"/>
                </a:solidFill>
              </a:rPr>
              <a:t>the use of phenomena from one or more cultural area(s) </a:t>
            </a:r>
            <a:r>
              <a:rPr lang="en-US" sz="2800" dirty="0"/>
              <a:t>as a basis for </a:t>
            </a:r>
            <a:r>
              <a:rPr lang="en-US" sz="2800" b="1" dirty="0">
                <a:solidFill>
                  <a:srgbClr val="993300"/>
                </a:solidFill>
              </a:rPr>
              <a:t>understanding others from one or more other areas</a:t>
            </a:r>
          </a:p>
        </p:txBody>
      </p:sp>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46</a:t>
            </a:fld>
            <a:endParaRPr lang="fr-FR"/>
          </a:p>
        </p:txBody>
      </p:sp>
    </p:spTree>
    <p:extLst>
      <p:ext uri="{BB962C8B-B14F-4D97-AF65-F5344CB8AC3E}">
        <p14:creationId xmlns:p14="http://schemas.microsoft.com/office/powerpoint/2010/main" val="6994295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811" y="-2738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400" b="1" dirty="0">
                <a:solidFill>
                  <a:srgbClr val="800000"/>
                </a:solidFill>
                <a:latin typeface="Times New Roman" pitchFamily="18" charset="0"/>
                <a:cs typeface="DejaVu Sans" pitchFamily="34" charset="0"/>
              </a:rPr>
              <a:t>Four pluralistic approaches</a:t>
            </a:r>
          </a:p>
        </p:txBody>
      </p:sp>
      <p:sp>
        <p:nvSpPr>
          <p:cNvPr id="9" name="Text Box 5"/>
          <p:cNvSpPr txBox="1">
            <a:spLocks noChangeArrowheads="1"/>
          </p:cNvSpPr>
          <p:nvPr/>
        </p:nvSpPr>
        <p:spPr bwMode="auto">
          <a:xfrm>
            <a:off x="534211" y="748614"/>
            <a:ext cx="8077200" cy="1202510"/>
          </a:xfrm>
          <a:prstGeom prst="rect">
            <a:avLst/>
          </a:prstGeom>
          <a:solidFill>
            <a:srgbClr val="F8FABE"/>
          </a:solidFill>
          <a:ln w="2844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ctr">
              <a:buClr>
                <a:srgbClr val="000000"/>
              </a:buClr>
              <a:buSzPct val="100000"/>
              <a:buFont typeface="Times New Roman" panose="02020603050405020304" pitchFamily="18" charset="0"/>
              <a:buNone/>
            </a:pPr>
            <a:r>
              <a:rPr lang="en-GB" altLang="fr-FR" sz="3600" b="1" i="1" dirty="0">
                <a:solidFill>
                  <a:srgbClr val="000000"/>
                </a:solidFill>
                <a:latin typeface="Times New Roman" panose="02020603050405020304" pitchFamily="18" charset="0"/>
              </a:rPr>
              <a:t>Integrated didactic approach to languages studied </a:t>
            </a:r>
          </a:p>
        </p:txBody>
      </p:sp>
      <p:sp>
        <p:nvSpPr>
          <p:cNvPr id="10" name="ZoneTexte 9"/>
          <p:cNvSpPr txBox="1"/>
          <p:nvPr/>
        </p:nvSpPr>
        <p:spPr>
          <a:xfrm>
            <a:off x="391175" y="3197294"/>
            <a:ext cx="8363272" cy="1815882"/>
          </a:xfrm>
          <a:prstGeom prst="rect">
            <a:avLst/>
          </a:prstGeom>
          <a:solidFill>
            <a:srgbClr val="FDFFE5">
              <a:alpha val="89020"/>
            </a:srgbClr>
          </a:solidFill>
          <a:ln>
            <a:solidFill>
              <a:schemeClr val="tx1"/>
            </a:solidFill>
          </a:ln>
        </p:spPr>
        <p:txBody>
          <a:bodyPr wrap="square" rtlCol="0">
            <a:spAutoFit/>
          </a:bodyPr>
          <a:lstStyle/>
          <a:p>
            <a:r>
              <a:rPr lang="en-US" sz="2800" dirty="0"/>
              <a:t>It is directed towards helping learners to establish links between a limited number of </a:t>
            </a:r>
            <a:r>
              <a:rPr lang="en-US" sz="2800" b="1" dirty="0">
                <a:solidFill>
                  <a:srgbClr val="993300"/>
                </a:solidFill>
              </a:rPr>
              <a:t>languages</a:t>
            </a:r>
            <a:r>
              <a:rPr lang="en-US" sz="2800" dirty="0"/>
              <a:t> - those which are </a:t>
            </a:r>
            <a:r>
              <a:rPr lang="en-US" sz="2800" b="1" dirty="0">
                <a:solidFill>
                  <a:srgbClr val="993300"/>
                </a:solidFill>
              </a:rPr>
              <a:t>taught within their curriculum</a:t>
            </a:r>
            <a:r>
              <a:rPr lang="en-US" sz="2800" dirty="0"/>
              <a:t>.</a:t>
            </a:r>
          </a:p>
          <a:p>
            <a:r>
              <a:rPr lang="en-US" sz="2800" b="1" dirty="0">
                <a:solidFill>
                  <a:srgbClr val="993300"/>
                </a:solidFill>
              </a:rPr>
              <a:t>= the approach that has been </a:t>
            </a:r>
            <a:r>
              <a:rPr lang="en-US" sz="2800" b="1" dirty="0">
                <a:solidFill>
                  <a:srgbClr val="983300"/>
                </a:solidFill>
              </a:rPr>
              <a:t>focused on </a:t>
            </a:r>
            <a:r>
              <a:rPr lang="en-US" sz="2800" b="1" dirty="0">
                <a:solidFill>
                  <a:srgbClr val="993300"/>
                </a:solidFill>
              </a:rPr>
              <a:t>here.</a:t>
            </a:r>
          </a:p>
        </p:txBody>
      </p:sp>
      <p:sp>
        <p:nvSpPr>
          <p:cNvPr id="4" name="Espace réservé du pied de page 3"/>
          <p:cNvSpPr>
            <a:spLocks noGrp="1"/>
          </p:cNvSpPr>
          <p:nvPr>
            <p:ph type="ftr" sz="quarter" idx="11"/>
          </p:nvPr>
        </p:nvSpPr>
        <p:spPr/>
        <p:txBody>
          <a:bodyPr/>
          <a:lstStyle/>
          <a:p>
            <a:pPr>
              <a:defRPr/>
            </a:pPr>
            <a:r>
              <a:rPr lang="en-US"/>
              <a:t>M. Candelier Tokyo 01/02/18</a:t>
            </a:r>
            <a:endParaRPr lang="fr-FR"/>
          </a:p>
        </p:txBody>
      </p:sp>
      <p:sp>
        <p:nvSpPr>
          <p:cNvPr id="5" name="Espace réservé du numéro de diapositive 4"/>
          <p:cNvSpPr>
            <a:spLocks noGrp="1"/>
          </p:cNvSpPr>
          <p:nvPr>
            <p:ph type="sldNum" sz="quarter" idx="12"/>
          </p:nvPr>
        </p:nvSpPr>
        <p:spPr/>
        <p:txBody>
          <a:bodyPr/>
          <a:lstStyle/>
          <a:p>
            <a:pPr>
              <a:defRPr/>
            </a:pPr>
            <a:fld id="{98A05B4A-660E-4FF3-A4DF-D00CCA8BA4B2}" type="slidenum">
              <a:rPr lang="fr-FR" smtClean="0"/>
              <a:pPr>
                <a:defRPr/>
              </a:pPr>
              <a:t>47</a:t>
            </a:fld>
            <a:endParaRPr lang="fr-FR"/>
          </a:p>
        </p:txBody>
      </p:sp>
    </p:spTree>
    <p:extLst>
      <p:ext uri="{BB962C8B-B14F-4D97-AF65-F5344CB8AC3E}">
        <p14:creationId xmlns:p14="http://schemas.microsoft.com/office/powerpoint/2010/main" val="21464267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50" name="Text Box 6"/>
          <p:cNvSpPr txBox="1">
            <a:spLocks noChangeArrowheads="1"/>
          </p:cNvSpPr>
          <p:nvPr/>
        </p:nvSpPr>
        <p:spPr bwMode="auto">
          <a:xfrm>
            <a:off x="391175" y="764704"/>
            <a:ext cx="8363272" cy="1202510"/>
          </a:xfrm>
          <a:prstGeom prst="rect">
            <a:avLst/>
          </a:prstGeom>
          <a:solidFill>
            <a:srgbClr val="F8FABE"/>
          </a:solidFill>
          <a:ln w="2844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ctr">
              <a:buClr>
                <a:srgbClr val="000000"/>
              </a:buClr>
              <a:buSzPct val="100000"/>
              <a:buFont typeface="Times New Roman" panose="02020603050405020304" pitchFamily="18" charset="0"/>
              <a:buNone/>
            </a:pPr>
            <a:r>
              <a:rPr lang="en-GB" altLang="fr-FR" sz="3600" b="1" i="1" dirty="0">
                <a:solidFill>
                  <a:srgbClr val="000000"/>
                </a:solidFill>
                <a:latin typeface="Times New Roman" panose="02020603050405020304" pitchFamily="18" charset="0"/>
              </a:rPr>
              <a:t>Awakening to languages / </a:t>
            </a:r>
            <a:br>
              <a:rPr lang="en-GB" altLang="fr-FR" sz="3600" b="1" i="1" dirty="0">
                <a:solidFill>
                  <a:srgbClr val="000000"/>
                </a:solidFill>
                <a:latin typeface="Times New Roman" panose="02020603050405020304" pitchFamily="18" charset="0"/>
              </a:rPr>
            </a:br>
            <a:r>
              <a:rPr lang="en-GB" altLang="fr-FR" sz="3600" b="1" i="1" dirty="0">
                <a:solidFill>
                  <a:srgbClr val="000000"/>
                </a:solidFill>
                <a:latin typeface="Times New Roman" panose="02020603050405020304" pitchFamily="18" charset="0"/>
              </a:rPr>
              <a:t>“Language awareness”</a:t>
            </a:r>
          </a:p>
        </p:txBody>
      </p:sp>
      <p:sp>
        <p:nvSpPr>
          <p:cNvPr id="7" name="Rectangle 5"/>
          <p:cNvSpPr>
            <a:spLocks noChangeArrowheads="1"/>
          </p:cNvSpPr>
          <p:nvPr/>
        </p:nvSpPr>
        <p:spPr bwMode="auto">
          <a:xfrm>
            <a:off x="811" y="-2738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400" b="1" dirty="0">
                <a:solidFill>
                  <a:srgbClr val="800000"/>
                </a:solidFill>
                <a:latin typeface="Times New Roman" pitchFamily="18" charset="0"/>
                <a:cs typeface="DejaVu Sans" pitchFamily="34" charset="0"/>
              </a:rPr>
              <a:t>Four pluralistic approaches</a:t>
            </a:r>
          </a:p>
        </p:txBody>
      </p:sp>
      <p:sp>
        <p:nvSpPr>
          <p:cNvPr id="9" name="ZoneTexte 8"/>
          <p:cNvSpPr txBox="1"/>
          <p:nvPr/>
        </p:nvSpPr>
        <p:spPr>
          <a:xfrm>
            <a:off x="391175" y="2420888"/>
            <a:ext cx="8363272" cy="3108543"/>
          </a:xfrm>
          <a:prstGeom prst="rect">
            <a:avLst/>
          </a:prstGeom>
          <a:solidFill>
            <a:srgbClr val="FDFFE5">
              <a:alpha val="89020"/>
            </a:srgbClr>
          </a:solidFill>
          <a:ln>
            <a:solidFill>
              <a:schemeClr val="tx1"/>
            </a:solidFill>
          </a:ln>
        </p:spPr>
        <p:txBody>
          <a:bodyPr wrap="square" rtlCol="0">
            <a:spAutoFit/>
          </a:bodyPr>
          <a:lstStyle/>
          <a:p>
            <a:r>
              <a:rPr lang="en-US" sz="2800" dirty="0"/>
              <a:t>Some of the activities relate to </a:t>
            </a:r>
            <a:r>
              <a:rPr lang="en-US" sz="2800" b="1" dirty="0">
                <a:solidFill>
                  <a:srgbClr val="993300"/>
                </a:solidFill>
              </a:rPr>
              <a:t>languages which schools do not necessarily aim to teach</a:t>
            </a:r>
            <a:r>
              <a:rPr lang="en-US" sz="2800" dirty="0"/>
              <a:t>. </a:t>
            </a:r>
          </a:p>
          <a:p>
            <a:r>
              <a:rPr lang="en-US" sz="2800" dirty="0"/>
              <a:t>Mostly </a:t>
            </a:r>
            <a:r>
              <a:rPr lang="en-US" sz="2800" b="1" dirty="0">
                <a:solidFill>
                  <a:srgbClr val="993300"/>
                </a:solidFill>
              </a:rPr>
              <a:t>for younger students</a:t>
            </a:r>
            <a:r>
              <a:rPr lang="en-US" sz="2800" dirty="0"/>
              <a:t>.</a:t>
            </a:r>
          </a:p>
          <a:p>
            <a:r>
              <a:rPr lang="en-US" sz="2800" b="1" dirty="0">
                <a:solidFill>
                  <a:srgbClr val="993300"/>
                </a:solidFill>
              </a:rPr>
              <a:t>Also with older students, in conjunction with integrated didactics.</a:t>
            </a:r>
            <a:r>
              <a:rPr lang="en-US" sz="2800" dirty="0"/>
              <a:t> To take advantage of a greater diversity of languages or when students speak other languages at home.</a:t>
            </a:r>
          </a:p>
        </p:txBody>
      </p:sp>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48</a:t>
            </a:fld>
            <a:endParaRPr lang="fr-FR"/>
          </a:p>
        </p:txBody>
      </p:sp>
    </p:spTree>
    <p:extLst>
      <p:ext uri="{BB962C8B-B14F-4D97-AF65-F5344CB8AC3E}">
        <p14:creationId xmlns:p14="http://schemas.microsoft.com/office/powerpoint/2010/main" val="9459063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811" y="-2738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400" b="1" dirty="0">
                <a:solidFill>
                  <a:srgbClr val="800000"/>
                </a:solidFill>
                <a:latin typeface="Times New Roman" pitchFamily="18" charset="0"/>
                <a:cs typeface="DejaVu Sans" pitchFamily="34" charset="0"/>
              </a:rPr>
              <a:t>Four pluralistic approaches</a:t>
            </a:r>
          </a:p>
        </p:txBody>
      </p:sp>
      <p:sp>
        <p:nvSpPr>
          <p:cNvPr id="8" name="Text Box 6"/>
          <p:cNvSpPr txBox="1">
            <a:spLocks noChangeArrowheads="1"/>
          </p:cNvSpPr>
          <p:nvPr/>
        </p:nvSpPr>
        <p:spPr bwMode="auto">
          <a:xfrm>
            <a:off x="391175" y="737791"/>
            <a:ext cx="8363272" cy="1202510"/>
          </a:xfrm>
          <a:prstGeom prst="rect">
            <a:avLst/>
          </a:prstGeom>
          <a:solidFill>
            <a:srgbClr val="F8FABE"/>
          </a:solidFill>
          <a:ln w="2844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ctr">
              <a:buClr>
                <a:srgbClr val="000000"/>
              </a:buClr>
              <a:buSzPct val="100000"/>
              <a:buFont typeface="Times New Roman" panose="02020603050405020304" pitchFamily="18" charset="0"/>
              <a:buNone/>
            </a:pPr>
            <a:r>
              <a:rPr lang="en-GB" altLang="fr-FR" sz="3600" b="1" i="1" dirty="0">
                <a:solidFill>
                  <a:srgbClr val="000000"/>
                </a:solidFill>
                <a:latin typeface="Times New Roman" panose="02020603050405020304" pitchFamily="18" charset="0"/>
              </a:rPr>
              <a:t> Intercomprehension between related languages</a:t>
            </a:r>
          </a:p>
        </p:txBody>
      </p:sp>
      <p:sp>
        <p:nvSpPr>
          <p:cNvPr id="5" name="ZoneTexte 4"/>
          <p:cNvSpPr txBox="1"/>
          <p:nvPr/>
        </p:nvSpPr>
        <p:spPr>
          <a:xfrm>
            <a:off x="391175" y="2912745"/>
            <a:ext cx="8363272" cy="3108543"/>
          </a:xfrm>
          <a:prstGeom prst="rect">
            <a:avLst/>
          </a:prstGeom>
          <a:solidFill>
            <a:srgbClr val="FDFFE5">
              <a:alpha val="89020"/>
            </a:srgbClr>
          </a:solidFill>
          <a:ln>
            <a:solidFill>
              <a:schemeClr val="tx1"/>
            </a:solidFill>
          </a:ln>
        </p:spPr>
        <p:txBody>
          <a:bodyPr wrap="square" rtlCol="0">
            <a:spAutoFit/>
          </a:bodyPr>
          <a:lstStyle/>
          <a:p>
            <a:r>
              <a:rPr lang="en-US" sz="2800" dirty="0"/>
              <a:t>The learner works on </a:t>
            </a:r>
            <a:r>
              <a:rPr lang="en-US" sz="2800" b="1" dirty="0">
                <a:solidFill>
                  <a:srgbClr val="993300"/>
                </a:solidFill>
              </a:rPr>
              <a:t>two or more languages of the same linguistic family (</a:t>
            </a:r>
            <a:r>
              <a:rPr lang="en-US" sz="2800" dirty="0"/>
              <a:t>Romance, Germanic, Slavic languages, etc.) </a:t>
            </a:r>
            <a:r>
              <a:rPr lang="en-US" sz="2800" b="1" dirty="0">
                <a:solidFill>
                  <a:srgbClr val="993300"/>
                </a:solidFill>
              </a:rPr>
              <a:t>in parallel</a:t>
            </a:r>
            <a:r>
              <a:rPr lang="en-US" sz="2800" dirty="0"/>
              <a:t>.</a:t>
            </a:r>
          </a:p>
          <a:p>
            <a:r>
              <a:rPr lang="en-US" sz="2800" b="1" dirty="0">
                <a:solidFill>
                  <a:srgbClr val="993300"/>
                </a:solidFill>
              </a:rPr>
              <a:t>Systematic focus on receptive skills. </a:t>
            </a:r>
          </a:p>
          <a:p>
            <a:r>
              <a:rPr lang="en-US" sz="2800" b="1" dirty="0">
                <a:solidFill>
                  <a:srgbClr val="993300"/>
                </a:solidFill>
              </a:rPr>
              <a:t>For Japanese students</a:t>
            </a:r>
            <a:r>
              <a:rPr lang="en-US" sz="2800" dirty="0"/>
              <a:t>: to increase the number of languages offered. </a:t>
            </a:r>
            <a:r>
              <a:rPr lang="en-US" sz="2800" b="1" dirty="0">
                <a:solidFill>
                  <a:srgbClr val="993300"/>
                </a:solidFill>
              </a:rPr>
              <a:t>For instance Portuguese after French.</a:t>
            </a:r>
          </a:p>
        </p:txBody>
      </p:sp>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49</a:t>
            </a:fld>
            <a:endParaRPr lang="fr-FR"/>
          </a:p>
        </p:txBody>
      </p:sp>
    </p:spTree>
    <p:extLst>
      <p:ext uri="{BB962C8B-B14F-4D97-AF65-F5344CB8AC3E}">
        <p14:creationId xmlns:p14="http://schemas.microsoft.com/office/powerpoint/2010/main" val="11212401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1" name="AutoShape 3"/>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fr-FR"/>
          </a:p>
        </p:txBody>
      </p:sp>
      <p:sp>
        <p:nvSpPr>
          <p:cNvPr id="457732" name="AutoShape 4"/>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fr-FR"/>
          </a:p>
        </p:txBody>
      </p:sp>
      <p:sp>
        <p:nvSpPr>
          <p:cNvPr id="457733" name="AutoShape 5"/>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fr-FR"/>
          </a:p>
        </p:txBody>
      </p:sp>
      <p:sp>
        <p:nvSpPr>
          <p:cNvPr id="2" name="AutoShape 11"/>
          <p:cNvSpPr>
            <a:spLocks noChangeArrowheads="1"/>
          </p:cNvSpPr>
          <p:nvPr/>
        </p:nvSpPr>
        <p:spPr bwMode="auto">
          <a:xfrm>
            <a:off x="0" y="1773238"/>
            <a:ext cx="9144000" cy="1341437"/>
          </a:xfrm>
          <a:prstGeom prst="wedgeEllipseCallout">
            <a:avLst>
              <a:gd name="adj1" fmla="val -22639"/>
              <a:gd name="adj2" fmla="val -81481"/>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l-PL" altLang="fr-FR" sz="2400" b="1" dirty="0"/>
              <a:t>…</a:t>
            </a:r>
            <a:r>
              <a:rPr lang="en-US" altLang="fr-FR" sz="2400" b="1" dirty="0"/>
              <a:t>… it is about a speaker of French who knows German and tries to learn some Japanese.</a:t>
            </a:r>
            <a:endParaRPr lang="fr-FR" altLang="fr-FR" sz="2400" b="1" dirty="0"/>
          </a:p>
        </p:txBody>
      </p:sp>
      <p:pic>
        <p:nvPicPr>
          <p:cNvPr id="45773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41888"/>
            <a:ext cx="1547813" cy="1916112"/>
          </a:xfrm>
          <a:prstGeom prst="rect">
            <a:avLst/>
          </a:prstGeom>
          <a:noFill/>
          <a:extLst>
            <a:ext uri="{909E8E84-426E-40DD-AFC4-6F175D3DCCD1}">
              <a14:hiddenFill xmlns:a14="http://schemas.microsoft.com/office/drawing/2010/main">
                <a:solidFill>
                  <a:srgbClr val="FFFFFF"/>
                </a:solidFill>
              </a14:hiddenFill>
            </a:ext>
          </a:extLst>
        </p:spPr>
      </p:pic>
      <p:grpSp>
        <p:nvGrpSpPr>
          <p:cNvPr id="457736" name="Group 8"/>
          <p:cNvGrpSpPr>
            <a:grpSpLocks/>
          </p:cNvGrpSpPr>
          <p:nvPr/>
        </p:nvGrpSpPr>
        <p:grpSpPr bwMode="auto">
          <a:xfrm>
            <a:off x="2616191" y="3367556"/>
            <a:ext cx="5616575" cy="2781300"/>
            <a:chOff x="2245" y="2115"/>
            <a:chExt cx="3311" cy="1996"/>
          </a:xfrm>
        </p:grpSpPr>
        <p:sp>
          <p:nvSpPr>
            <p:cNvPr id="457737" name="AutoShape 9"/>
            <p:cNvSpPr>
              <a:spLocks noChangeArrowheads="1"/>
            </p:cNvSpPr>
            <p:nvPr/>
          </p:nvSpPr>
          <p:spPr bwMode="auto">
            <a:xfrm>
              <a:off x="2245" y="2115"/>
              <a:ext cx="3311" cy="1996"/>
            </a:xfrm>
            <a:prstGeom prst="wedgeRoundRectCallout">
              <a:avLst>
                <a:gd name="adj1" fmla="val -73111"/>
                <a:gd name="adj2" fmla="val 22100"/>
                <a:gd name="adj3" fmla="val 16667"/>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57738" name="Text Box 10"/>
            <p:cNvSpPr txBox="1">
              <a:spLocks noChangeArrowheads="1"/>
            </p:cNvSpPr>
            <p:nvPr/>
          </p:nvSpPr>
          <p:spPr bwMode="auto">
            <a:xfrm>
              <a:off x="2472" y="2159"/>
              <a:ext cx="3055" cy="16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eaLnBrk="1" hangingPunct="1">
                <a:spcBef>
                  <a:spcPts val="1750"/>
                </a:spcBef>
                <a:buClr>
                  <a:srgbClr val="000000"/>
                </a:buClr>
                <a:buSzPct val="100000"/>
                <a:buFont typeface="Times New Roman" panose="02020603050405020304" pitchFamily="18" charset="0"/>
                <a:buNone/>
              </a:pPr>
              <a:r>
                <a:rPr lang="en-US" altLang="fr-FR" sz="2400" b="1" dirty="0"/>
                <a:t>For other people speaking French (and many other learners!) one of the difficulties in Japanese is to put the verb at the end of the sentence. I don't have this problem. Why?</a:t>
              </a:r>
              <a:endParaRPr lang="fr-FR" altLang="fr-FR" sz="2400" b="1" dirty="0"/>
            </a:p>
          </p:txBody>
        </p:sp>
      </p:grpSp>
      <p:sp>
        <p:nvSpPr>
          <p:cNvPr id="4" name="AutoShape 11"/>
          <p:cNvSpPr>
            <a:spLocks noChangeArrowheads="1"/>
          </p:cNvSpPr>
          <p:nvPr/>
        </p:nvSpPr>
        <p:spPr bwMode="auto">
          <a:xfrm>
            <a:off x="-25574" y="13172"/>
            <a:ext cx="9144000" cy="1341438"/>
          </a:xfrm>
          <a:prstGeom prst="wedgeEllipseCallout">
            <a:avLst>
              <a:gd name="adj1" fmla="val 25366"/>
              <a:gd name="adj2" fmla="val 77102"/>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2400" b="1" dirty="0"/>
              <a:t>Here is a concrete example, in order to allow a better understanding of what this means:</a:t>
            </a:r>
            <a:endParaRPr lang="fr-FR" altLang="fr-FR" sz="2400" b="1" dirty="0"/>
          </a:p>
        </p:txBody>
      </p:sp>
      <p:sp>
        <p:nvSpPr>
          <p:cNvPr id="5" name="Espace réservé du pied de page 4"/>
          <p:cNvSpPr>
            <a:spLocks noGrp="1"/>
          </p:cNvSpPr>
          <p:nvPr>
            <p:ph type="ftr" sz="quarter" idx="11"/>
          </p:nvPr>
        </p:nvSpPr>
        <p:spPr/>
        <p:txBody>
          <a:bodyPr/>
          <a:lstStyle/>
          <a:p>
            <a:pPr>
              <a:defRPr/>
            </a:pPr>
            <a:r>
              <a:rPr lang="en-US"/>
              <a:t>M. Candelier Tokyo 01/02/18</a:t>
            </a:r>
            <a:endParaRPr lang="fr-FR"/>
          </a:p>
        </p:txBody>
      </p:sp>
      <p:sp>
        <p:nvSpPr>
          <p:cNvPr id="6" name="Espace réservé du numéro de diapositive 5"/>
          <p:cNvSpPr>
            <a:spLocks noGrp="1"/>
          </p:cNvSpPr>
          <p:nvPr>
            <p:ph type="sldNum" sz="quarter" idx="12"/>
          </p:nvPr>
        </p:nvSpPr>
        <p:spPr/>
        <p:txBody>
          <a:bodyPr/>
          <a:lstStyle/>
          <a:p>
            <a:pPr>
              <a:defRPr/>
            </a:pPr>
            <a:fld id="{98A05B4A-660E-4FF3-A4DF-D00CCA8BA4B2}" type="slidenum">
              <a:rPr lang="fr-FR" smtClean="0"/>
              <a:pPr>
                <a:defRPr/>
              </a:pPr>
              <a:t>5</a:t>
            </a:fld>
            <a:endParaRPr lang="fr-FR"/>
          </a:p>
        </p:txBody>
      </p:sp>
      <p:sp>
        <p:nvSpPr>
          <p:cNvPr id="7" name="Bulle ronde 6"/>
          <p:cNvSpPr/>
          <p:nvPr/>
        </p:nvSpPr>
        <p:spPr bwMode="auto">
          <a:xfrm>
            <a:off x="1068378" y="3158524"/>
            <a:ext cx="7007243" cy="2281188"/>
          </a:xfrm>
          <a:prstGeom prst="wedgeEllipseCallout">
            <a:avLst>
              <a:gd name="adj1" fmla="val 78168"/>
              <a:gd name="adj2" fmla="val 115586"/>
            </a:avLst>
          </a:prstGeom>
          <a:solidFill>
            <a:srgbClr val="FFCC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r>
              <a:rPr lang="en-US" altLang="fr-FR" sz="2800" b="1" dirty="0">
                <a:latin typeface="Arial" panose="020B0604020202020204" pitchFamily="34" charset="0"/>
                <a:cs typeface="Arial" panose="020B0604020202020204" pitchFamily="34" charset="0"/>
              </a:rPr>
              <a:t>Actually, it's about me when I stayed in Japan a few years ago!!! You will for sure recognize me!</a:t>
            </a:r>
            <a:endParaRPr kumimoji="0" lang="fr-FR" sz="2800" b="1"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82613286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1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457735"/>
                                        </p:tgtEl>
                                        <p:attrNameLst>
                                          <p:attrName>style.visibility</p:attrName>
                                        </p:attrNameLst>
                                      </p:cBhvr>
                                      <p:to>
                                        <p:strVal val="visible"/>
                                      </p:to>
                                    </p:set>
                                    <p:anim calcmode="lin" valueType="num">
                                      <p:cBhvr>
                                        <p:cTn id="21" dur="1000" fill="hold"/>
                                        <p:tgtEl>
                                          <p:spTgt spid="457735"/>
                                        </p:tgtEl>
                                        <p:attrNameLst>
                                          <p:attrName>ppt_w</p:attrName>
                                        </p:attrNameLst>
                                      </p:cBhvr>
                                      <p:tavLst>
                                        <p:tav tm="0">
                                          <p:val>
                                            <p:fltVal val="0"/>
                                          </p:val>
                                        </p:tav>
                                        <p:tav tm="100000">
                                          <p:val>
                                            <p:strVal val="#ppt_w"/>
                                          </p:val>
                                        </p:tav>
                                      </p:tavLst>
                                    </p:anim>
                                    <p:anim calcmode="lin" valueType="num">
                                      <p:cBhvr>
                                        <p:cTn id="22" dur="1000" fill="hold"/>
                                        <p:tgtEl>
                                          <p:spTgt spid="457735"/>
                                        </p:tgtEl>
                                        <p:attrNameLst>
                                          <p:attrName>ppt_h</p:attrName>
                                        </p:attrNameLst>
                                      </p:cBhvr>
                                      <p:tavLst>
                                        <p:tav tm="0">
                                          <p:val>
                                            <p:fltVal val="0"/>
                                          </p:val>
                                        </p:tav>
                                        <p:tav tm="100000">
                                          <p:val>
                                            <p:strVal val="#ppt_h"/>
                                          </p:val>
                                        </p:tav>
                                      </p:tavLst>
                                    </p:anim>
                                    <p:animEffect transition="in" filter="fade">
                                      <p:cBhvr>
                                        <p:cTn id="23" dur="1000"/>
                                        <p:tgtEl>
                                          <p:spTgt spid="457735"/>
                                        </p:tgtEl>
                                      </p:cBhvr>
                                    </p:animEffect>
                                  </p:childTnLst>
                                </p:cTn>
                              </p:par>
                            </p:childTnLst>
                          </p:cTn>
                        </p:par>
                        <p:par>
                          <p:cTn id="24" fill="hold">
                            <p:stCondLst>
                              <p:cond delay="1000"/>
                            </p:stCondLst>
                            <p:childTnLst>
                              <p:par>
                                <p:cTn id="25" presetID="22" presetClass="entr" presetSubtype="8" fill="hold" nodeType="afterEffect">
                                  <p:stCondLst>
                                    <p:cond delay="750"/>
                                  </p:stCondLst>
                                  <p:childTnLst>
                                    <p:set>
                                      <p:cBhvr>
                                        <p:cTn id="26" dur="1" fill="hold">
                                          <p:stCondLst>
                                            <p:cond delay="0"/>
                                          </p:stCondLst>
                                        </p:cTn>
                                        <p:tgtEl>
                                          <p:spTgt spid="457736"/>
                                        </p:tgtEl>
                                        <p:attrNameLst>
                                          <p:attrName>style.visibility</p:attrName>
                                        </p:attrNameLst>
                                      </p:cBhvr>
                                      <p:to>
                                        <p:strVal val="visible"/>
                                      </p:to>
                                    </p:set>
                                    <p:animEffect transition="in" filter="wipe(left)">
                                      <p:cBhvr>
                                        <p:cTn id="27" dur="1000"/>
                                        <p:tgtEl>
                                          <p:spTgt spid="457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subTitle" idx="4294967295"/>
          </p:nvPr>
        </p:nvSpPr>
        <p:spPr>
          <a:xfrm>
            <a:off x="1371600" y="3886200"/>
            <a:ext cx="6400800" cy="1752600"/>
          </a:xfrm>
        </p:spPr>
        <p:txBody>
          <a:bodyPr/>
          <a:lstStyle/>
          <a:p>
            <a:pPr marL="0" indent="0" algn="ctr">
              <a:buFontTx/>
              <a:buNone/>
            </a:pPr>
            <a:endParaRPr lang="fr-FR"/>
          </a:p>
        </p:txBody>
      </p:sp>
      <p:pic>
        <p:nvPicPr>
          <p:cNvPr id="108546" name="Picture 3"/>
          <p:cNvPicPr>
            <a:picLocks noGrp="1" noChangeAspect="1" noChangeArrowheads="1"/>
          </p:cNvPicPr>
          <p:nvPr>
            <p:ph type="ctrTitle" idx="4294967295"/>
          </p:nvPr>
        </p:nvPicPr>
        <p:blipFill>
          <a:blip r:embed="rId3"/>
          <a:srcRect/>
          <a:stretch>
            <a:fillRect/>
          </a:stretch>
        </p:blipFill>
        <p:spPr>
          <a:xfrm>
            <a:off x="0" y="0"/>
            <a:ext cx="9144000" cy="6858000"/>
          </a:xfrm>
        </p:spPr>
      </p:pic>
      <p:sp>
        <p:nvSpPr>
          <p:cNvPr id="108547" name="Text Box 4"/>
          <p:cNvSpPr txBox="1">
            <a:spLocks noChangeArrowheads="1"/>
          </p:cNvSpPr>
          <p:nvPr/>
        </p:nvSpPr>
        <p:spPr bwMode="auto">
          <a:xfrm rot="-1784867">
            <a:off x="179388" y="476250"/>
            <a:ext cx="2663825" cy="914400"/>
          </a:xfrm>
          <a:prstGeom prst="rect">
            <a:avLst/>
          </a:prstGeom>
          <a:noFill/>
          <a:ln w="9525">
            <a:noFill/>
            <a:miter lim="800000"/>
            <a:headEnd/>
            <a:tailEnd/>
          </a:ln>
        </p:spPr>
        <p:txBody>
          <a:bodyPr>
            <a:spAutoFit/>
          </a:bodyPr>
          <a:lstStyle/>
          <a:p>
            <a:pPr eaLnBrk="0" hangingPunct="0">
              <a:spcBef>
                <a:spcPct val="50000"/>
              </a:spcBef>
            </a:pPr>
            <a:r>
              <a:rPr lang="fr-FR" sz="5400" b="1">
                <a:solidFill>
                  <a:srgbClr val="800000"/>
                </a:solidFill>
              </a:rPr>
              <a:t>CARAP</a:t>
            </a:r>
          </a:p>
        </p:txBody>
      </p:sp>
      <p:sp>
        <p:nvSpPr>
          <p:cNvPr id="108548" name="Text Box 5"/>
          <p:cNvSpPr txBox="1">
            <a:spLocks noChangeArrowheads="1"/>
          </p:cNvSpPr>
          <p:nvPr/>
        </p:nvSpPr>
        <p:spPr bwMode="auto">
          <a:xfrm rot="-1722214">
            <a:off x="395288" y="549275"/>
            <a:ext cx="3313112" cy="366713"/>
          </a:xfrm>
          <a:prstGeom prst="rect">
            <a:avLst/>
          </a:prstGeom>
          <a:noFill/>
          <a:ln w="9525">
            <a:noFill/>
            <a:miter lim="800000"/>
            <a:headEnd/>
            <a:tailEnd/>
          </a:ln>
        </p:spPr>
        <p:txBody>
          <a:bodyPr>
            <a:spAutoFit/>
          </a:bodyPr>
          <a:lstStyle/>
          <a:p>
            <a:pPr eaLnBrk="0" hangingPunct="0">
              <a:spcBef>
                <a:spcPct val="50000"/>
              </a:spcBef>
            </a:pPr>
            <a:endParaRPr lang="fr-FR"/>
          </a:p>
        </p:txBody>
      </p:sp>
      <p:sp>
        <p:nvSpPr>
          <p:cNvPr id="108549" name="Text Box 7"/>
          <p:cNvSpPr txBox="1">
            <a:spLocks noChangeArrowheads="1"/>
          </p:cNvSpPr>
          <p:nvPr/>
        </p:nvSpPr>
        <p:spPr bwMode="auto">
          <a:xfrm rot="2928087">
            <a:off x="6156325" y="908051"/>
            <a:ext cx="2663825" cy="914400"/>
          </a:xfrm>
          <a:prstGeom prst="rect">
            <a:avLst/>
          </a:prstGeom>
          <a:noFill/>
          <a:ln w="9525">
            <a:noFill/>
            <a:miter lim="800000"/>
            <a:headEnd/>
            <a:tailEnd/>
          </a:ln>
        </p:spPr>
        <p:txBody>
          <a:bodyPr>
            <a:spAutoFit/>
          </a:bodyPr>
          <a:lstStyle/>
          <a:p>
            <a:pPr eaLnBrk="0" hangingPunct="0">
              <a:spcBef>
                <a:spcPct val="50000"/>
              </a:spcBef>
            </a:pPr>
            <a:r>
              <a:rPr lang="fr-FR" sz="5400" b="1">
                <a:solidFill>
                  <a:srgbClr val="990033"/>
                </a:solidFill>
              </a:rPr>
              <a:t>FREPA</a:t>
            </a:r>
          </a:p>
        </p:txBody>
      </p:sp>
      <p:sp>
        <p:nvSpPr>
          <p:cNvPr id="108550" name="AutoShape 8"/>
          <p:cNvSpPr>
            <a:spLocks noChangeArrowheads="1"/>
          </p:cNvSpPr>
          <p:nvPr/>
        </p:nvSpPr>
        <p:spPr bwMode="auto">
          <a:xfrm>
            <a:off x="2916238" y="3213100"/>
            <a:ext cx="2044700" cy="522288"/>
          </a:xfrm>
          <a:prstGeom prst="wedgeRoundRectCallout">
            <a:avLst>
              <a:gd name="adj1" fmla="val -45806"/>
              <a:gd name="adj2" fmla="val -412917"/>
              <a:gd name="adj3" fmla="val 16667"/>
            </a:avLst>
          </a:prstGeom>
          <a:solidFill>
            <a:srgbClr val="FFCCFF"/>
          </a:solidFill>
          <a:ln w="9525">
            <a:solidFill>
              <a:schemeClr val="tx1"/>
            </a:solidFill>
            <a:miter lim="800000"/>
            <a:headEnd/>
            <a:tailEnd/>
          </a:ln>
        </p:spPr>
        <p:txBody>
          <a:bodyPr/>
          <a:lstStyle/>
          <a:p>
            <a:pPr algn="ctr" eaLnBrk="0" hangingPunct="0"/>
            <a:endParaRPr lang="en-US" sz="2400" b="1"/>
          </a:p>
        </p:txBody>
      </p:sp>
      <p:sp>
        <p:nvSpPr>
          <p:cNvPr id="108551" name="AutoShape 9"/>
          <p:cNvSpPr>
            <a:spLocks noChangeArrowheads="1"/>
          </p:cNvSpPr>
          <p:nvPr/>
        </p:nvSpPr>
        <p:spPr bwMode="auto">
          <a:xfrm>
            <a:off x="4546600" y="3246438"/>
            <a:ext cx="2043113" cy="522287"/>
          </a:xfrm>
          <a:prstGeom prst="wedgeRoundRectCallout">
            <a:avLst>
              <a:gd name="adj1" fmla="val 72968"/>
              <a:gd name="adj2" fmla="val -319338"/>
              <a:gd name="adj3" fmla="val 16667"/>
            </a:avLst>
          </a:prstGeom>
          <a:solidFill>
            <a:srgbClr val="FFCCFF"/>
          </a:solidFill>
          <a:ln w="9525">
            <a:solidFill>
              <a:schemeClr val="tx1"/>
            </a:solidFill>
            <a:miter lim="800000"/>
            <a:headEnd/>
            <a:tailEnd/>
          </a:ln>
        </p:spPr>
        <p:txBody>
          <a:bodyPr/>
          <a:lstStyle/>
          <a:p>
            <a:pPr algn="ctr" eaLnBrk="0" hangingPunct="0"/>
            <a:endParaRPr lang="en-US" sz="2400" b="1"/>
          </a:p>
        </p:txBody>
      </p:sp>
      <p:sp>
        <p:nvSpPr>
          <p:cNvPr id="108552" name="AutoShape 10"/>
          <p:cNvSpPr>
            <a:spLocks noChangeArrowheads="1"/>
          </p:cNvSpPr>
          <p:nvPr/>
        </p:nvSpPr>
        <p:spPr bwMode="auto">
          <a:xfrm>
            <a:off x="4140200" y="3789363"/>
            <a:ext cx="1958975" cy="455612"/>
          </a:xfrm>
          <a:prstGeom prst="wedgeRoundRectCallout">
            <a:avLst>
              <a:gd name="adj1" fmla="val 42222"/>
              <a:gd name="adj2" fmla="val 210977"/>
              <a:gd name="adj3" fmla="val 16667"/>
            </a:avLst>
          </a:prstGeom>
          <a:solidFill>
            <a:srgbClr val="FFCCFF"/>
          </a:solidFill>
          <a:ln w="9525">
            <a:solidFill>
              <a:schemeClr val="tx1"/>
            </a:solidFill>
            <a:miter lim="800000"/>
            <a:headEnd/>
            <a:tailEnd/>
          </a:ln>
        </p:spPr>
        <p:txBody>
          <a:bodyPr/>
          <a:lstStyle/>
          <a:p>
            <a:pPr algn="ctr" eaLnBrk="0" hangingPunct="0"/>
            <a:endParaRPr lang="en-US"/>
          </a:p>
        </p:txBody>
      </p:sp>
      <p:sp>
        <p:nvSpPr>
          <p:cNvPr id="108553" name="AutoShape 11"/>
          <p:cNvSpPr>
            <a:spLocks noChangeArrowheads="1"/>
          </p:cNvSpPr>
          <p:nvPr/>
        </p:nvSpPr>
        <p:spPr bwMode="auto">
          <a:xfrm>
            <a:off x="2268538" y="2492375"/>
            <a:ext cx="5688012" cy="1787525"/>
          </a:xfrm>
          <a:prstGeom prst="wedgeRoundRectCallout">
            <a:avLst>
              <a:gd name="adj1" fmla="val -54634"/>
              <a:gd name="adj2" fmla="val 70250"/>
              <a:gd name="adj3" fmla="val 16667"/>
            </a:avLst>
          </a:prstGeom>
          <a:solidFill>
            <a:srgbClr val="FFCCFF"/>
          </a:solidFill>
          <a:ln w="9525">
            <a:solidFill>
              <a:schemeClr val="tx1"/>
            </a:solidFill>
            <a:miter lim="800000"/>
            <a:headEnd/>
            <a:tailEnd/>
          </a:ln>
        </p:spPr>
        <p:txBody>
          <a:bodyPr/>
          <a:lstStyle/>
          <a:p>
            <a:pPr algn="ctr" eaLnBrk="0" hangingPunct="0"/>
            <a:r>
              <a:rPr lang="fr-FR" sz="2400" b="1"/>
              <a:t>Venez-voir sur notre site!!!</a:t>
            </a:r>
            <a:br>
              <a:rPr lang="fr-FR" sz="2400" b="1"/>
            </a:br>
            <a:r>
              <a:rPr lang="fr-FR" sz="2400" b="1"/>
              <a:t> Les listes de </a:t>
            </a:r>
            <a:r>
              <a:rPr lang="fr-FR" sz="2400" b="1">
                <a:solidFill>
                  <a:srgbClr val="008000"/>
                </a:solidFill>
              </a:rPr>
              <a:t>savoirs</a:t>
            </a:r>
            <a:r>
              <a:rPr lang="fr-FR" sz="2400" b="1">
                <a:solidFill>
                  <a:schemeClr val="accent2"/>
                </a:solidFill>
              </a:rPr>
              <a:t>, </a:t>
            </a:r>
            <a:r>
              <a:rPr lang="fr-FR" sz="2400" b="1">
                <a:solidFill>
                  <a:srgbClr val="FF6600"/>
                </a:solidFill>
              </a:rPr>
              <a:t>savoir-être</a:t>
            </a:r>
            <a:r>
              <a:rPr lang="fr-FR" sz="2400" b="1">
                <a:solidFill>
                  <a:schemeClr val="accent2"/>
                </a:solidFill>
              </a:rPr>
              <a:t> </a:t>
            </a:r>
            <a:r>
              <a:rPr lang="fr-FR" sz="2400" b="1">
                <a:solidFill>
                  <a:schemeClr val="tx2"/>
                </a:solidFill>
              </a:rPr>
              <a:t>et</a:t>
            </a:r>
            <a:r>
              <a:rPr lang="fr-FR" sz="2400" b="1">
                <a:solidFill>
                  <a:schemeClr val="accent2"/>
                </a:solidFill>
              </a:rPr>
              <a:t> savoir-faire</a:t>
            </a:r>
            <a:r>
              <a:rPr lang="fr-FR"/>
              <a:t>  </a:t>
            </a:r>
            <a:r>
              <a:rPr lang="fr-FR" sz="2400" b="1"/>
              <a:t>y sont … </a:t>
            </a:r>
            <a:br>
              <a:rPr lang="fr-FR" sz="2400" b="1"/>
            </a:br>
            <a:r>
              <a:rPr lang="fr-FR" sz="2400" b="1" i="1">
                <a:solidFill>
                  <a:srgbClr val="FF0000"/>
                </a:solidFill>
              </a:rPr>
              <a:t>Le CARAP, c’est nous  !!!</a:t>
            </a:r>
          </a:p>
        </p:txBody>
      </p:sp>
      <p:pic>
        <p:nvPicPr>
          <p:cNvPr id="108554" name="Picture 12"/>
          <p:cNvPicPr>
            <a:picLocks noChangeAspect="1" noChangeArrowheads="1"/>
          </p:cNvPicPr>
          <p:nvPr/>
        </p:nvPicPr>
        <p:blipFill>
          <a:blip r:embed="rId4"/>
          <a:srcRect/>
          <a:stretch>
            <a:fillRect/>
          </a:stretch>
        </p:blipFill>
        <p:spPr bwMode="auto">
          <a:xfrm>
            <a:off x="5816600" y="2287588"/>
            <a:ext cx="279400" cy="80962"/>
          </a:xfrm>
          <a:prstGeom prst="rect">
            <a:avLst/>
          </a:prstGeom>
          <a:noFill/>
          <a:ln w="9525">
            <a:noFill/>
            <a:miter lim="800000"/>
            <a:headEnd/>
            <a:tailEnd/>
          </a:ln>
        </p:spPr>
      </p:pic>
      <p:sp>
        <p:nvSpPr>
          <p:cNvPr id="108555" name="AutoShape 13"/>
          <p:cNvSpPr>
            <a:spLocks noChangeArrowheads="1"/>
          </p:cNvSpPr>
          <p:nvPr/>
        </p:nvSpPr>
        <p:spPr bwMode="auto">
          <a:xfrm>
            <a:off x="4572000" y="3213100"/>
            <a:ext cx="2043113" cy="522288"/>
          </a:xfrm>
          <a:prstGeom prst="wedgeRoundRectCallout">
            <a:avLst>
              <a:gd name="adj1" fmla="val 72968"/>
              <a:gd name="adj2" fmla="val -319338"/>
              <a:gd name="adj3" fmla="val 16667"/>
            </a:avLst>
          </a:prstGeom>
          <a:solidFill>
            <a:srgbClr val="FFCCFF"/>
          </a:solidFill>
          <a:ln w="9525">
            <a:solidFill>
              <a:schemeClr val="tx1"/>
            </a:solidFill>
            <a:miter lim="800000"/>
            <a:headEnd/>
            <a:tailEnd/>
          </a:ln>
        </p:spPr>
        <p:txBody>
          <a:bodyPr/>
          <a:lstStyle/>
          <a:p>
            <a:pPr algn="ctr" eaLnBrk="0" hangingPunct="0"/>
            <a:endParaRPr lang="en-US" sz="2400" b="1"/>
          </a:p>
        </p:txBody>
      </p:sp>
      <p:sp>
        <p:nvSpPr>
          <p:cNvPr id="108556" name="AutoShape 14"/>
          <p:cNvSpPr>
            <a:spLocks noChangeArrowheads="1"/>
          </p:cNvSpPr>
          <p:nvPr/>
        </p:nvSpPr>
        <p:spPr bwMode="auto">
          <a:xfrm>
            <a:off x="2268538" y="2276475"/>
            <a:ext cx="5688012" cy="2016125"/>
          </a:xfrm>
          <a:prstGeom prst="wedgeRoundRectCallout">
            <a:avLst>
              <a:gd name="adj1" fmla="val -54634"/>
              <a:gd name="adj2" fmla="val 67324"/>
              <a:gd name="adj3" fmla="val 16667"/>
            </a:avLst>
          </a:prstGeom>
          <a:solidFill>
            <a:srgbClr val="FFCCFF"/>
          </a:solidFill>
          <a:ln w="9525">
            <a:solidFill>
              <a:schemeClr val="tx1"/>
            </a:solidFill>
            <a:miter lim="800000"/>
            <a:headEnd/>
            <a:tailEnd/>
          </a:ln>
        </p:spPr>
        <p:txBody>
          <a:bodyPr/>
          <a:lstStyle/>
          <a:p>
            <a:pPr algn="ctr" eaLnBrk="0" hangingPunct="0"/>
            <a:endParaRPr lang="en-US" sz="2400" b="1" dirty="0"/>
          </a:p>
          <a:p>
            <a:pPr algn="ctr" eaLnBrk="0" hangingPunct="0"/>
            <a:endParaRPr lang="en-US" sz="2400" b="1" dirty="0"/>
          </a:p>
          <a:p>
            <a:pPr algn="ctr" eaLnBrk="0" hangingPunct="0"/>
            <a:r>
              <a:rPr lang="en-US" sz="3200" b="1" dirty="0"/>
              <a:t>Welcome to OUR website!</a:t>
            </a:r>
            <a:endParaRPr lang="fr-FR" sz="3200" b="1" i="1" dirty="0">
              <a:solidFill>
                <a:srgbClr val="FF3300"/>
              </a:solidFill>
            </a:endParaRPr>
          </a:p>
        </p:txBody>
      </p:sp>
      <p:sp>
        <p:nvSpPr>
          <p:cNvPr id="108557" name="Text Box 3"/>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DE0EBA7E-ECBB-4FF4-8429-677C44B0062D}" type="slidenum">
              <a:rPr lang="fr-FR" sz="2400" b="1">
                <a:solidFill>
                  <a:schemeClr val="accent2"/>
                </a:solidFill>
              </a:rPr>
              <a:pPr algn="ctr" eaLnBrk="0" hangingPunct="0">
                <a:spcBef>
                  <a:spcPct val="50000"/>
                </a:spcBef>
              </a:pPr>
              <a:t>50</a:t>
            </a:fld>
            <a:endParaRPr lang="fr-FR" sz="2400" b="1">
              <a:solidFill>
                <a:schemeClr val="accent2"/>
              </a:solidFill>
            </a:endParaRPr>
          </a:p>
        </p:txBody>
      </p:sp>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50</a:t>
            </a:fld>
            <a:endParaRPr lang="fr-FR"/>
          </a:p>
        </p:txBody>
      </p:sp>
    </p:spTree>
    <p:extLst>
      <p:ext uri="{BB962C8B-B14F-4D97-AF65-F5344CB8AC3E}">
        <p14:creationId xmlns:p14="http://schemas.microsoft.com/office/powerpoint/2010/main" val="32760367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51</a:t>
            </a:fld>
            <a:endParaRPr lang="fr-FR"/>
          </a:p>
        </p:txBody>
      </p:sp>
      <p:pic>
        <p:nvPicPr>
          <p:cNvPr id="5" name="Image 4"/>
          <p:cNvPicPr>
            <a:picLocks noChangeAspect="1"/>
          </p:cNvPicPr>
          <p:nvPr/>
        </p:nvPicPr>
        <p:blipFill>
          <a:blip r:embed="rId3"/>
          <a:stretch>
            <a:fillRect/>
          </a:stretch>
        </p:blipFill>
        <p:spPr>
          <a:xfrm>
            <a:off x="-6102" y="116632"/>
            <a:ext cx="9150102" cy="1647825"/>
          </a:xfrm>
          <a:prstGeom prst="rect">
            <a:avLst/>
          </a:prstGeom>
        </p:spPr>
      </p:pic>
      <p:pic>
        <p:nvPicPr>
          <p:cNvPr id="7" name="Image 6"/>
          <p:cNvPicPr>
            <a:picLocks noChangeAspect="1"/>
          </p:cNvPicPr>
          <p:nvPr/>
        </p:nvPicPr>
        <p:blipFill>
          <a:blip r:embed="rId4"/>
          <a:stretch>
            <a:fillRect/>
          </a:stretch>
        </p:blipFill>
        <p:spPr>
          <a:xfrm>
            <a:off x="-12204" y="1764457"/>
            <a:ext cx="9156204" cy="5015578"/>
          </a:xfrm>
          <a:prstGeom prst="rect">
            <a:avLst/>
          </a:prstGeom>
        </p:spPr>
      </p:pic>
      <p:sp>
        <p:nvSpPr>
          <p:cNvPr id="6" name="Ellipse 5"/>
          <p:cNvSpPr/>
          <p:nvPr/>
        </p:nvSpPr>
        <p:spPr bwMode="auto">
          <a:xfrm>
            <a:off x="2620796" y="1972122"/>
            <a:ext cx="3890204" cy="2880320"/>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81115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52</a:t>
            </a:fld>
            <a:endParaRPr lang="fr-FR"/>
          </a:p>
        </p:txBody>
      </p:sp>
      <p:pic>
        <p:nvPicPr>
          <p:cNvPr id="5" name="Image 4"/>
          <p:cNvPicPr>
            <a:picLocks noChangeAspect="1"/>
          </p:cNvPicPr>
          <p:nvPr/>
        </p:nvPicPr>
        <p:blipFill>
          <a:blip r:embed="rId3"/>
          <a:stretch>
            <a:fillRect/>
          </a:stretch>
        </p:blipFill>
        <p:spPr>
          <a:xfrm>
            <a:off x="-6102" y="116632"/>
            <a:ext cx="9150102" cy="1647825"/>
          </a:xfrm>
          <a:prstGeom prst="rect">
            <a:avLst/>
          </a:prstGeom>
        </p:spPr>
      </p:pic>
      <p:pic>
        <p:nvPicPr>
          <p:cNvPr id="7" name="Image 6"/>
          <p:cNvPicPr>
            <a:picLocks noChangeAspect="1"/>
          </p:cNvPicPr>
          <p:nvPr/>
        </p:nvPicPr>
        <p:blipFill>
          <a:blip r:embed="rId4"/>
          <a:stretch>
            <a:fillRect/>
          </a:stretch>
        </p:blipFill>
        <p:spPr>
          <a:xfrm>
            <a:off x="-12204" y="1764457"/>
            <a:ext cx="9156204" cy="5015578"/>
          </a:xfrm>
          <a:prstGeom prst="rect">
            <a:avLst/>
          </a:prstGeom>
        </p:spPr>
      </p:pic>
      <p:sp>
        <p:nvSpPr>
          <p:cNvPr id="2" name="Ellipse 1"/>
          <p:cNvSpPr/>
          <p:nvPr/>
        </p:nvSpPr>
        <p:spPr bwMode="auto">
          <a:xfrm>
            <a:off x="3017726" y="5013176"/>
            <a:ext cx="3096344" cy="1708299"/>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sp>
        <p:nvSpPr>
          <p:cNvPr id="8" name="ZoneTexte 7"/>
          <p:cNvSpPr txBox="1"/>
          <p:nvPr/>
        </p:nvSpPr>
        <p:spPr>
          <a:xfrm>
            <a:off x="323528" y="1387797"/>
            <a:ext cx="8363272" cy="1384995"/>
          </a:xfrm>
          <a:prstGeom prst="rect">
            <a:avLst/>
          </a:prstGeom>
          <a:solidFill>
            <a:srgbClr val="FDFFE5">
              <a:alpha val="89020"/>
            </a:srgbClr>
          </a:solidFill>
          <a:ln>
            <a:solidFill>
              <a:schemeClr val="tx1"/>
            </a:solidFill>
          </a:ln>
        </p:spPr>
        <p:txBody>
          <a:bodyPr wrap="square" rtlCol="0">
            <a:spAutoFit/>
          </a:bodyPr>
          <a:lstStyle/>
          <a:p>
            <a:r>
              <a:rPr lang="en-US" sz="2800" dirty="0"/>
              <a:t>Activities in different languages. All the materials proposed refer explicitly to the resource descriptors and can be selected according to these descriptors.  </a:t>
            </a:r>
            <a:endParaRPr lang="en-US" sz="2800" b="1" dirty="0">
              <a:solidFill>
                <a:srgbClr val="993300"/>
              </a:solidFill>
            </a:endParaRPr>
          </a:p>
        </p:txBody>
      </p:sp>
    </p:spTree>
    <p:extLst>
      <p:ext uri="{BB962C8B-B14F-4D97-AF65-F5344CB8AC3E}">
        <p14:creationId xmlns:p14="http://schemas.microsoft.com/office/powerpoint/2010/main" val="310228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53</a:t>
            </a:fld>
            <a:endParaRPr lang="fr-FR"/>
          </a:p>
        </p:txBody>
      </p:sp>
      <p:pic>
        <p:nvPicPr>
          <p:cNvPr id="5" name="Image 4"/>
          <p:cNvPicPr>
            <a:picLocks noChangeAspect="1"/>
          </p:cNvPicPr>
          <p:nvPr/>
        </p:nvPicPr>
        <p:blipFill>
          <a:blip r:embed="rId3"/>
          <a:stretch>
            <a:fillRect/>
          </a:stretch>
        </p:blipFill>
        <p:spPr>
          <a:xfrm>
            <a:off x="-6102" y="116632"/>
            <a:ext cx="9150102" cy="1647825"/>
          </a:xfrm>
          <a:prstGeom prst="rect">
            <a:avLst/>
          </a:prstGeom>
        </p:spPr>
      </p:pic>
      <p:pic>
        <p:nvPicPr>
          <p:cNvPr id="7" name="Image 6"/>
          <p:cNvPicPr>
            <a:picLocks noChangeAspect="1"/>
          </p:cNvPicPr>
          <p:nvPr/>
        </p:nvPicPr>
        <p:blipFill>
          <a:blip r:embed="rId4"/>
          <a:stretch>
            <a:fillRect/>
          </a:stretch>
        </p:blipFill>
        <p:spPr>
          <a:xfrm>
            <a:off x="-12204" y="1764457"/>
            <a:ext cx="9156204" cy="5015578"/>
          </a:xfrm>
          <a:prstGeom prst="rect">
            <a:avLst/>
          </a:prstGeom>
        </p:spPr>
      </p:pic>
      <p:sp>
        <p:nvSpPr>
          <p:cNvPr id="2" name="Ellipse 1"/>
          <p:cNvSpPr/>
          <p:nvPr/>
        </p:nvSpPr>
        <p:spPr bwMode="auto">
          <a:xfrm>
            <a:off x="174154" y="5013176"/>
            <a:ext cx="3096344" cy="1708299"/>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sp>
        <p:nvSpPr>
          <p:cNvPr id="8" name="ZoneTexte 7"/>
          <p:cNvSpPr txBox="1"/>
          <p:nvPr/>
        </p:nvSpPr>
        <p:spPr>
          <a:xfrm>
            <a:off x="323528" y="1387797"/>
            <a:ext cx="8363272" cy="954107"/>
          </a:xfrm>
          <a:prstGeom prst="rect">
            <a:avLst/>
          </a:prstGeom>
          <a:solidFill>
            <a:srgbClr val="FDFFE5">
              <a:alpha val="89020"/>
            </a:srgbClr>
          </a:solidFill>
          <a:ln>
            <a:solidFill>
              <a:schemeClr val="tx1"/>
            </a:solidFill>
          </a:ln>
        </p:spPr>
        <p:txBody>
          <a:bodyPr wrap="square" rtlCol="0">
            <a:spAutoFit/>
          </a:bodyPr>
          <a:lstStyle/>
          <a:p>
            <a:r>
              <a:rPr lang="en-US" sz="2800" dirty="0"/>
              <a:t>Available for teachers (self-learning material) and teacher trainers. In English and French.</a:t>
            </a:r>
            <a:endParaRPr lang="en-US" sz="2800" b="1" dirty="0">
              <a:solidFill>
                <a:srgbClr val="993300"/>
              </a:solidFill>
            </a:endParaRPr>
          </a:p>
        </p:txBody>
      </p:sp>
    </p:spTree>
    <p:extLst>
      <p:ext uri="{BB962C8B-B14F-4D97-AF65-F5344CB8AC3E}">
        <p14:creationId xmlns:p14="http://schemas.microsoft.com/office/powerpoint/2010/main" val="331320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54</a:t>
            </a:fld>
            <a:endParaRPr lang="fr-FR"/>
          </a:p>
        </p:txBody>
      </p:sp>
      <p:sp>
        <p:nvSpPr>
          <p:cNvPr id="5" name="Rectangle 5"/>
          <p:cNvSpPr>
            <a:spLocks noChangeArrowheads="1"/>
          </p:cNvSpPr>
          <p:nvPr/>
        </p:nvSpPr>
        <p:spPr bwMode="auto">
          <a:xfrm>
            <a:off x="811" y="-27384"/>
            <a:ext cx="9144000" cy="765175"/>
          </a:xfrm>
          <a:prstGeom prst="rect">
            <a:avLst/>
          </a:prstGeom>
          <a:solidFill>
            <a:srgbClr val="DDDDDD"/>
          </a:solidFill>
          <a:ln w="19080">
            <a:solidFill>
              <a:srgbClr val="000000"/>
            </a:solidFill>
            <a:miter lim="800000"/>
            <a:headEnd/>
            <a:tailEnd/>
          </a:ln>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400" b="1" dirty="0">
                <a:solidFill>
                  <a:srgbClr val="800000"/>
                </a:solidFill>
                <a:latin typeface="Times New Roman" pitchFamily="18" charset="0"/>
                <a:cs typeface="DejaVu Sans" pitchFamily="34" charset="0"/>
              </a:rPr>
              <a:t>Two words about assessment</a:t>
            </a:r>
          </a:p>
        </p:txBody>
      </p:sp>
      <p:sp>
        <p:nvSpPr>
          <p:cNvPr id="6" name="ZoneTexte 5"/>
          <p:cNvSpPr txBox="1"/>
          <p:nvPr/>
        </p:nvSpPr>
        <p:spPr>
          <a:xfrm>
            <a:off x="304714" y="961135"/>
            <a:ext cx="8363272" cy="3108543"/>
          </a:xfrm>
          <a:prstGeom prst="rect">
            <a:avLst/>
          </a:prstGeom>
          <a:solidFill>
            <a:srgbClr val="FDFFE5">
              <a:alpha val="89020"/>
            </a:srgbClr>
          </a:solidFill>
          <a:ln>
            <a:solidFill>
              <a:schemeClr val="tx1"/>
            </a:solidFill>
          </a:ln>
        </p:spPr>
        <p:txBody>
          <a:bodyPr wrap="square" rtlCol="0">
            <a:spAutoFit/>
          </a:bodyPr>
          <a:lstStyle/>
          <a:p>
            <a:r>
              <a:rPr lang="en-US" sz="2800" dirty="0"/>
              <a:t>New Council of Europe publication: North, </a:t>
            </a:r>
            <a:r>
              <a:rPr lang="en-US" sz="2800" dirty="0" err="1"/>
              <a:t>Goodier</a:t>
            </a:r>
            <a:r>
              <a:rPr lang="en-US" sz="2800" dirty="0"/>
              <a:t> &amp; </a:t>
            </a:r>
            <a:r>
              <a:rPr lang="en-US" sz="2800" dirty="0" err="1"/>
              <a:t>Piccardo</a:t>
            </a:r>
            <a:r>
              <a:rPr lang="en-US" sz="2800" dirty="0"/>
              <a:t> (2017)  CEFR Companion volume. </a:t>
            </a:r>
          </a:p>
          <a:p>
            <a:r>
              <a:rPr lang="en-US" sz="2800" b="1" dirty="0">
                <a:solidFill>
                  <a:srgbClr val="993300"/>
                </a:solidFill>
              </a:rPr>
              <a:t>In my opinion: do not allow for the assessment of plurilingual and intercultural competences themselves – it is still an assessment of communicative competence </a:t>
            </a:r>
            <a:r>
              <a:rPr lang="en-US" sz="2800" dirty="0"/>
              <a:t>(Candelier 2017, 73-76)</a:t>
            </a:r>
          </a:p>
        </p:txBody>
      </p:sp>
      <p:sp>
        <p:nvSpPr>
          <p:cNvPr id="7" name="ZoneTexte 6"/>
          <p:cNvSpPr txBox="1"/>
          <p:nvPr/>
        </p:nvSpPr>
        <p:spPr>
          <a:xfrm>
            <a:off x="304714" y="4207728"/>
            <a:ext cx="8363272" cy="2677656"/>
          </a:xfrm>
          <a:prstGeom prst="rect">
            <a:avLst/>
          </a:prstGeom>
          <a:solidFill>
            <a:srgbClr val="FDFFE5">
              <a:alpha val="89020"/>
            </a:srgbClr>
          </a:solidFill>
          <a:ln>
            <a:solidFill>
              <a:schemeClr val="tx1"/>
            </a:solidFill>
          </a:ln>
        </p:spPr>
        <p:txBody>
          <a:bodyPr wrap="square" rtlCol="0">
            <a:spAutoFit/>
          </a:bodyPr>
          <a:lstStyle/>
          <a:p>
            <a:r>
              <a:rPr lang="en-US" sz="2800" b="1" dirty="0">
                <a:solidFill>
                  <a:srgbClr val="993300"/>
                </a:solidFill>
              </a:rPr>
              <a:t>Assessment of learners’ achievements </a:t>
            </a:r>
            <a:r>
              <a:rPr lang="en-US" sz="2800" dirty="0"/>
              <a:t>is </a:t>
            </a:r>
            <a:r>
              <a:rPr lang="en-US" sz="2800" b="1" dirty="0">
                <a:solidFill>
                  <a:srgbClr val="993300"/>
                </a:solidFill>
              </a:rPr>
              <a:t>necessary</a:t>
            </a:r>
            <a:r>
              <a:rPr lang="en-US" sz="2800" dirty="0"/>
              <a:t>, but </a:t>
            </a:r>
            <a:r>
              <a:rPr lang="en-US" sz="2800" b="1" dirty="0">
                <a:solidFill>
                  <a:srgbClr val="993300"/>
                </a:solidFill>
              </a:rPr>
              <a:t>caution is needed </a:t>
            </a:r>
            <a:r>
              <a:rPr lang="en-US" sz="2800" dirty="0"/>
              <a:t>in reaching conclusions. Summative or </a:t>
            </a:r>
            <a:r>
              <a:rPr lang="en-US" sz="2800" dirty="0" smtClean="0"/>
              <a:t>certification </a:t>
            </a:r>
            <a:r>
              <a:rPr lang="en-US" sz="2800" dirty="0"/>
              <a:t>assessment is possible, using stringent methods, but </a:t>
            </a:r>
            <a:r>
              <a:rPr lang="en-US" sz="2800" b="1" dirty="0">
                <a:solidFill>
                  <a:srgbClr val="993300"/>
                </a:solidFill>
              </a:rPr>
              <a:t>most assessment will be formative, and </a:t>
            </a:r>
            <a:r>
              <a:rPr lang="en-US" sz="2800" b="1" dirty="0" err="1">
                <a:solidFill>
                  <a:srgbClr val="993300"/>
                </a:solidFill>
              </a:rPr>
              <a:t>emphasise</a:t>
            </a:r>
            <a:r>
              <a:rPr lang="en-US" sz="2800" b="1" dirty="0">
                <a:solidFill>
                  <a:srgbClr val="993300"/>
                </a:solidFill>
              </a:rPr>
              <a:t> self-assessment. </a:t>
            </a:r>
          </a:p>
        </p:txBody>
      </p:sp>
    </p:spTree>
    <p:extLst>
      <p:ext uri="{BB962C8B-B14F-4D97-AF65-F5344CB8AC3E}">
        <p14:creationId xmlns:p14="http://schemas.microsoft.com/office/powerpoint/2010/main" val="208045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ChangeArrowheads="1"/>
          </p:cNvSpPr>
          <p:nvPr/>
        </p:nvSpPr>
        <p:spPr bwMode="auto">
          <a:xfrm>
            <a:off x="3362325" y="571500"/>
            <a:ext cx="9144000" cy="1588"/>
          </a:xfrm>
          <a:prstGeom prst="rect">
            <a:avLst/>
          </a:prstGeom>
          <a:noFill/>
          <a:ln w="9525">
            <a:noFill/>
            <a:round/>
            <a:headEnd/>
            <a:tailEnd/>
          </a:ln>
        </p:spPr>
        <p:txBody>
          <a:bodyPr wrap="none" anchor="ctr"/>
          <a:lstStyle/>
          <a:p>
            <a:pPr eaLnBrk="0" hangingPunct="0"/>
            <a:endParaRPr lang="de-AT"/>
          </a:p>
        </p:txBody>
      </p:sp>
      <p:pic>
        <p:nvPicPr>
          <p:cNvPr id="118786" name="Picture 3"/>
          <p:cNvPicPr>
            <a:picLocks noChangeAspect="1" noChangeArrowheads="1"/>
          </p:cNvPicPr>
          <p:nvPr/>
        </p:nvPicPr>
        <p:blipFill>
          <a:blip r:embed="rId3"/>
          <a:srcRect/>
          <a:stretch>
            <a:fillRect/>
          </a:stretch>
        </p:blipFill>
        <p:spPr bwMode="auto">
          <a:xfrm>
            <a:off x="0" y="571500"/>
            <a:ext cx="2419350" cy="5715000"/>
          </a:xfrm>
          <a:prstGeom prst="rect">
            <a:avLst/>
          </a:prstGeom>
          <a:noFill/>
          <a:ln w="9525">
            <a:noFill/>
            <a:round/>
            <a:headEnd/>
            <a:tailEnd/>
          </a:ln>
        </p:spPr>
      </p:pic>
      <p:pic>
        <p:nvPicPr>
          <p:cNvPr id="118787" name="Picture 4"/>
          <p:cNvPicPr>
            <a:picLocks noChangeAspect="1" noChangeArrowheads="1"/>
          </p:cNvPicPr>
          <p:nvPr/>
        </p:nvPicPr>
        <p:blipFill>
          <a:blip r:embed="rId4"/>
          <a:srcRect/>
          <a:stretch>
            <a:fillRect/>
          </a:stretch>
        </p:blipFill>
        <p:spPr bwMode="auto">
          <a:xfrm>
            <a:off x="6444209" y="5268367"/>
            <a:ext cx="2231628" cy="896937"/>
          </a:xfrm>
          <a:prstGeom prst="rect">
            <a:avLst/>
          </a:prstGeom>
          <a:noFill/>
          <a:ln w="9525">
            <a:noFill/>
            <a:round/>
            <a:headEnd/>
            <a:tailEnd/>
          </a:ln>
        </p:spPr>
      </p:pic>
      <p:sp>
        <p:nvSpPr>
          <p:cNvPr id="118788" name="Text Box 5"/>
          <p:cNvSpPr txBox="1">
            <a:spLocks noChangeArrowheads="1"/>
          </p:cNvSpPr>
          <p:nvPr/>
        </p:nvSpPr>
        <p:spPr bwMode="auto">
          <a:xfrm>
            <a:off x="6444208" y="187873"/>
            <a:ext cx="2231628" cy="5080494"/>
          </a:xfrm>
          <a:prstGeom prst="rect">
            <a:avLst/>
          </a:prstGeom>
          <a:solidFill>
            <a:schemeClr val="bg1"/>
          </a:solidFill>
          <a:ln w="9525">
            <a:noFill/>
            <a:round/>
            <a:headEnd/>
            <a:tailEnd/>
          </a:ln>
        </p:spPr>
        <p:txBody>
          <a:bodyPr wrap="square" lIns="90000" tIns="46800" rIns="90000" bIns="46800">
            <a:spAutoFit/>
          </a:bodyPr>
          <a:lstStyle/>
          <a:p>
            <a:pPr algn="r" defTabSz="449263">
              <a:buClr>
                <a:srgbClr val="99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dirty="0" err="1">
                <a:latin typeface="Times New Roman" pitchFamily="18" charset="0"/>
              </a:rPr>
              <a:t>tak</a:t>
            </a:r>
            <a:endParaRPr lang="en-GB" sz="3200" b="1" dirty="0">
              <a:latin typeface="Times New Roman" pitchFamily="18" charset="0"/>
            </a:endParaRPr>
          </a:p>
          <a:p>
            <a:pPr algn="r" defTabSz="449263">
              <a:buClr>
                <a:srgbClr val="99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dirty="0">
                <a:latin typeface="Times New Roman" pitchFamily="18" charset="0"/>
              </a:rPr>
              <a:t>dank u </a:t>
            </a:r>
            <a:r>
              <a:rPr lang="en-GB" sz="3200" b="1" dirty="0" err="1">
                <a:latin typeface="Times New Roman" pitchFamily="18" charset="0"/>
              </a:rPr>
              <a:t>wel</a:t>
            </a:r>
            <a:r>
              <a:rPr lang="en-GB" sz="3200" b="1" dirty="0">
                <a:latin typeface="Times New Roman" pitchFamily="18" charset="0"/>
              </a:rPr>
              <a:t> </a:t>
            </a:r>
          </a:p>
          <a:p>
            <a:pPr algn="r" defTabSz="449263">
              <a:buClr>
                <a:srgbClr val="99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dirty="0" err="1">
                <a:latin typeface="Times New Roman" pitchFamily="18" charset="0"/>
              </a:rPr>
              <a:t>gmadlobth</a:t>
            </a:r>
            <a:endParaRPr lang="en-GB" sz="3200" b="1" dirty="0">
              <a:latin typeface="Times New Roman" pitchFamily="18" charset="0"/>
            </a:endParaRPr>
          </a:p>
          <a:p>
            <a:pPr algn="r" defTabSz="449263">
              <a:buClr>
                <a:srgbClr val="99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dirty="0">
                <a:latin typeface="Times New Roman" pitchFamily="18" charset="0"/>
              </a:rPr>
              <a:t>obrigado </a:t>
            </a:r>
          </a:p>
          <a:p>
            <a:pPr algn="r" defTabSz="449263">
              <a:buClr>
                <a:srgbClr val="99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dirty="0" err="1">
                <a:latin typeface="Times New Roman" pitchFamily="18" charset="0"/>
              </a:rPr>
              <a:t>спасибо</a:t>
            </a:r>
            <a:r>
              <a:rPr lang="en-GB" sz="3200" b="1" dirty="0">
                <a:latin typeface="Times New Roman" pitchFamily="18" charset="0"/>
              </a:rPr>
              <a:t> </a:t>
            </a:r>
          </a:p>
          <a:p>
            <a:pPr algn="r" defTabSz="449263">
              <a:buClr>
                <a:srgbClr val="8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dirty="0" err="1">
                <a:latin typeface="Times New Roman" pitchFamily="18" charset="0"/>
              </a:rPr>
              <a:t>tanemirt</a:t>
            </a:r>
            <a:r>
              <a:rPr lang="en-GB" sz="3200" b="1" dirty="0">
                <a:latin typeface="Times New Roman" pitchFamily="18" charset="0"/>
              </a:rPr>
              <a:t> </a:t>
            </a:r>
          </a:p>
          <a:p>
            <a:pPr algn="r" defTabSz="449263">
              <a:buClr>
                <a:srgbClr val="99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dirty="0" err="1">
                <a:latin typeface="Times New Roman" pitchFamily="18" charset="0"/>
              </a:rPr>
              <a:t>Ευχ</a:t>
            </a:r>
            <a:r>
              <a:rPr lang="en-GB" sz="3200" b="1" dirty="0">
                <a:latin typeface="Times New Roman" pitchFamily="18" charset="0"/>
              </a:rPr>
              <a:t>αριστώ</a:t>
            </a:r>
          </a:p>
          <a:p>
            <a:pPr algn="r" defTabSz="449263">
              <a:buClr>
                <a:srgbClr val="99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dirty="0" err="1">
                <a:latin typeface="Times New Roman" pitchFamily="18" charset="0"/>
              </a:rPr>
              <a:t>enkosi</a:t>
            </a:r>
            <a:r>
              <a:rPr lang="en-GB" sz="3200" b="1" dirty="0">
                <a:latin typeface="Times New Roman" pitchFamily="18" charset="0"/>
              </a:rPr>
              <a:t>  </a:t>
            </a:r>
          </a:p>
          <a:p>
            <a:pPr algn="r" defTabSz="449263">
              <a:buClr>
                <a:srgbClr val="99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dirty="0" err="1">
                <a:latin typeface="Times New Roman" pitchFamily="18" charset="0"/>
              </a:rPr>
              <a:t>kiitos</a:t>
            </a:r>
            <a:r>
              <a:rPr lang="en-GB" sz="3200" b="1" dirty="0">
                <a:latin typeface="Times New Roman" pitchFamily="18" charset="0"/>
              </a:rPr>
              <a:t> </a:t>
            </a:r>
          </a:p>
          <a:p>
            <a:pPr algn="r" defTabSz="449263">
              <a:buClr>
                <a:srgbClr val="99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dirty="0" err="1">
                <a:latin typeface="Times New Roman" pitchFamily="18" charset="0"/>
              </a:rPr>
              <a:t>misaotra</a:t>
            </a:r>
            <a:r>
              <a:rPr lang="en-GB" sz="3600" b="1" dirty="0">
                <a:latin typeface="Times New Roman" pitchFamily="18" charset="0"/>
              </a:rPr>
              <a:t> </a:t>
            </a:r>
          </a:p>
        </p:txBody>
      </p:sp>
      <p:sp>
        <p:nvSpPr>
          <p:cNvPr id="2" name="Espace réservé du pied de page 1"/>
          <p:cNvSpPr>
            <a:spLocks noGrp="1"/>
          </p:cNvSpPr>
          <p:nvPr>
            <p:ph type="ftr" sz="quarter" idx="11"/>
          </p:nvPr>
        </p:nvSpPr>
        <p:spPr/>
        <p:txBody>
          <a:bodyPr/>
          <a:lstStyle/>
          <a:p>
            <a:pPr>
              <a:defRPr/>
            </a:pPr>
            <a:r>
              <a:rPr lang="en-US"/>
              <a:t>M. Candelier Tokyo February 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55</a:t>
            </a:fld>
            <a:endParaRPr lang="fr-FR"/>
          </a:p>
        </p:txBody>
      </p:sp>
    </p:spTree>
    <p:extLst>
      <p:ext uri="{BB962C8B-B14F-4D97-AF65-F5344CB8AC3E}">
        <p14:creationId xmlns:p14="http://schemas.microsoft.com/office/powerpoint/2010/main" val="8829464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16"/>
          <p:cNvSpPr>
            <a:spLocks noChangeArrowheads="1"/>
          </p:cNvSpPr>
          <p:nvPr/>
        </p:nvSpPr>
        <p:spPr bwMode="auto">
          <a:xfrm>
            <a:off x="6642100" y="3247901"/>
            <a:ext cx="2032000" cy="49688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endParaRPr lang="fr-FR" altLang="ja-JP" sz="3600" b="1">
              <a:solidFill>
                <a:schemeClr val="accent2"/>
              </a:solidFill>
              <a:latin typeface="Times New Roman" panose="02020603050405020304" pitchFamily="18" charset="0"/>
              <a:ea typeface="ＭＳ Ｐゴシック" panose="020B0600070205080204" pitchFamily="34" charset="-128"/>
              <a:cs typeface="DejaVu Sans" pitchFamily="34" charset="0"/>
            </a:endParaRPr>
          </a:p>
        </p:txBody>
      </p:sp>
      <p:sp>
        <p:nvSpPr>
          <p:cNvPr id="459779" name="Rectangle 15"/>
          <p:cNvSpPr>
            <a:spLocks noChangeArrowheads="1"/>
          </p:cNvSpPr>
          <p:nvPr/>
        </p:nvSpPr>
        <p:spPr bwMode="auto">
          <a:xfrm>
            <a:off x="4610100" y="3328863"/>
            <a:ext cx="2032000" cy="4968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endParaRPr lang="fr-FR" altLang="fr-FR" sz="3200">
              <a:solidFill>
                <a:srgbClr val="000000"/>
              </a:solidFill>
              <a:latin typeface="Times New Roman" panose="02020603050405020304" pitchFamily="18" charset="0"/>
            </a:endParaRPr>
          </a:p>
        </p:txBody>
      </p:sp>
      <p:sp>
        <p:nvSpPr>
          <p:cNvPr id="459780" name="Rectangle 14"/>
          <p:cNvSpPr>
            <a:spLocks noChangeArrowheads="1"/>
          </p:cNvSpPr>
          <p:nvPr/>
        </p:nvSpPr>
        <p:spPr bwMode="auto">
          <a:xfrm>
            <a:off x="2554287" y="3312988"/>
            <a:ext cx="2032000" cy="4968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endParaRPr lang="fr-FR" altLang="fr-FR" sz="3200">
              <a:solidFill>
                <a:srgbClr val="000000"/>
              </a:solidFill>
              <a:latin typeface="Times New Roman" panose="02020603050405020304" pitchFamily="18" charset="0"/>
            </a:endParaRPr>
          </a:p>
        </p:txBody>
      </p:sp>
      <p:sp>
        <p:nvSpPr>
          <p:cNvPr id="459781" name="Rectangle 13"/>
          <p:cNvSpPr>
            <a:spLocks noChangeArrowheads="1"/>
          </p:cNvSpPr>
          <p:nvPr/>
        </p:nvSpPr>
        <p:spPr bwMode="auto">
          <a:xfrm>
            <a:off x="6657975" y="2808163"/>
            <a:ext cx="2032000" cy="5048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endParaRPr lang="fr-FR" altLang="fr-FR" sz="3200">
              <a:solidFill>
                <a:schemeClr val="accent2"/>
              </a:solidFill>
              <a:latin typeface="Times New Roman" panose="02020603050405020304" pitchFamily="18" charset="0"/>
            </a:endParaRPr>
          </a:p>
        </p:txBody>
      </p:sp>
      <p:sp>
        <p:nvSpPr>
          <p:cNvPr id="459782" name="Rectangle 12"/>
          <p:cNvSpPr>
            <a:spLocks noChangeArrowheads="1"/>
          </p:cNvSpPr>
          <p:nvPr/>
        </p:nvSpPr>
        <p:spPr bwMode="auto">
          <a:xfrm>
            <a:off x="4610100" y="2824038"/>
            <a:ext cx="2032000" cy="5048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endParaRPr lang="fr-FR" altLang="fr-FR" sz="3200">
              <a:solidFill>
                <a:srgbClr val="000000"/>
              </a:solidFill>
              <a:latin typeface="Times New Roman" panose="02020603050405020304" pitchFamily="18" charset="0"/>
            </a:endParaRPr>
          </a:p>
        </p:txBody>
      </p:sp>
      <p:sp>
        <p:nvSpPr>
          <p:cNvPr id="459783" name="Rectangle 10"/>
          <p:cNvSpPr>
            <a:spLocks noChangeArrowheads="1"/>
          </p:cNvSpPr>
          <p:nvPr/>
        </p:nvSpPr>
        <p:spPr bwMode="auto">
          <a:xfrm>
            <a:off x="6642100" y="2376363"/>
            <a:ext cx="2032000" cy="4476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endParaRPr lang="ja-JP" altLang="fr-FR" sz="3200" b="1">
              <a:solidFill>
                <a:schemeClr val="accent2"/>
              </a:solidFill>
              <a:latin typeface="Times New Roman" panose="02020603050405020304" pitchFamily="18" charset="0"/>
              <a:ea typeface="ＭＳ Ｐゴシック" panose="020B0600070205080204" pitchFamily="34" charset="-128"/>
              <a:cs typeface="DejaVu Sans" pitchFamily="34" charset="0"/>
            </a:endParaRPr>
          </a:p>
        </p:txBody>
      </p:sp>
      <p:sp>
        <p:nvSpPr>
          <p:cNvPr id="459784" name="Rectangle 9"/>
          <p:cNvSpPr>
            <a:spLocks noChangeArrowheads="1"/>
          </p:cNvSpPr>
          <p:nvPr/>
        </p:nvSpPr>
        <p:spPr bwMode="auto">
          <a:xfrm>
            <a:off x="4610100" y="2376363"/>
            <a:ext cx="2032000" cy="4476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endParaRPr lang="ja-JP" altLang="fr-FR" sz="3200" b="1">
              <a:solidFill>
                <a:srgbClr val="000000"/>
              </a:solidFill>
              <a:latin typeface="Times New Roman" panose="02020603050405020304" pitchFamily="18" charset="0"/>
              <a:ea typeface="ＭＳ Ｐゴシック" panose="020B0600070205080204" pitchFamily="34" charset="-128"/>
              <a:cs typeface="DejaVu Sans" pitchFamily="34" charset="0"/>
            </a:endParaRPr>
          </a:p>
        </p:txBody>
      </p:sp>
      <p:grpSp>
        <p:nvGrpSpPr>
          <p:cNvPr id="609348" name="Group 68"/>
          <p:cNvGrpSpPr>
            <a:grpSpLocks/>
          </p:cNvGrpSpPr>
          <p:nvPr/>
        </p:nvGrpSpPr>
        <p:grpSpPr bwMode="auto">
          <a:xfrm>
            <a:off x="1258887" y="3816226"/>
            <a:ext cx="7920038" cy="952500"/>
            <a:chOff x="158" y="1888"/>
            <a:chExt cx="4884" cy="600"/>
          </a:xfrm>
        </p:grpSpPr>
        <p:grpSp>
          <p:nvGrpSpPr>
            <p:cNvPr id="459786" name="Group 67"/>
            <p:cNvGrpSpPr>
              <a:grpSpLocks/>
            </p:cNvGrpSpPr>
            <p:nvPr/>
          </p:nvGrpSpPr>
          <p:grpSpPr bwMode="auto">
            <a:xfrm>
              <a:off x="1202" y="1888"/>
              <a:ext cx="3840" cy="600"/>
              <a:chOff x="1202" y="2024"/>
              <a:chExt cx="3840" cy="600"/>
            </a:xfrm>
          </p:grpSpPr>
          <p:sp>
            <p:nvSpPr>
              <p:cNvPr id="459787" name="Rectangle 35"/>
              <p:cNvSpPr>
                <a:spLocks noChangeArrowheads="1"/>
              </p:cNvSpPr>
              <p:nvPr/>
            </p:nvSpPr>
            <p:spPr bwMode="auto">
              <a:xfrm>
                <a:off x="3762" y="2306"/>
                <a:ext cx="1280" cy="318"/>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r>
                  <a:rPr lang="fr-FR" altLang="ja-JP" sz="3600" b="1">
                    <a:solidFill>
                      <a:schemeClr val="accent2"/>
                    </a:solidFill>
                    <a:latin typeface="Times New Roman" panose="02020603050405020304" pitchFamily="18" charset="0"/>
                    <a:ea typeface="ＭＳ Ｐゴシック" panose="020B0600070205080204" pitchFamily="34" charset="-128"/>
                    <a:cs typeface="DejaVu Sans" pitchFamily="34" charset="0"/>
                  </a:rPr>
                  <a:t>V</a:t>
                </a:r>
                <a:endParaRPr lang="fr-FR" altLang="fr-FR" sz="3600" b="1">
                  <a:solidFill>
                    <a:schemeClr val="accent2"/>
                  </a:solidFill>
                  <a:latin typeface="Times New Roman" panose="02020603050405020304" pitchFamily="18" charset="0"/>
                  <a:ea typeface="ＭＳ Ｐゴシック" panose="020B0600070205080204" pitchFamily="34" charset="-128"/>
                  <a:cs typeface="DejaVu Sans" pitchFamily="34" charset="0"/>
                </a:endParaRPr>
              </a:p>
            </p:txBody>
          </p:sp>
          <p:sp>
            <p:nvSpPr>
              <p:cNvPr id="459788" name="Rectangle 36"/>
              <p:cNvSpPr>
                <a:spLocks noChangeArrowheads="1"/>
              </p:cNvSpPr>
              <p:nvPr/>
            </p:nvSpPr>
            <p:spPr bwMode="auto">
              <a:xfrm>
                <a:off x="2482" y="2306"/>
                <a:ext cx="1280" cy="318"/>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endParaRPr lang="fr-FR" altLang="fr-FR" sz="3200">
                  <a:solidFill>
                    <a:srgbClr val="000000"/>
                  </a:solidFill>
                  <a:latin typeface="Times New Roman" panose="02020603050405020304" pitchFamily="18" charset="0"/>
                </a:endParaRPr>
              </a:p>
            </p:txBody>
          </p:sp>
          <p:sp>
            <p:nvSpPr>
              <p:cNvPr id="459789" name="Rectangle 37"/>
              <p:cNvSpPr>
                <a:spLocks noChangeArrowheads="1"/>
              </p:cNvSpPr>
              <p:nvPr/>
            </p:nvSpPr>
            <p:spPr bwMode="auto">
              <a:xfrm>
                <a:off x="1202" y="2306"/>
                <a:ext cx="1280" cy="318"/>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endParaRPr lang="fr-FR" altLang="fr-FR" sz="3200">
                  <a:solidFill>
                    <a:srgbClr val="000000"/>
                  </a:solidFill>
                  <a:latin typeface="Times New Roman" panose="02020603050405020304" pitchFamily="18" charset="0"/>
                </a:endParaRPr>
              </a:p>
            </p:txBody>
          </p:sp>
          <p:sp>
            <p:nvSpPr>
              <p:cNvPr id="459790" name="Rectangle 38"/>
              <p:cNvSpPr>
                <a:spLocks noChangeArrowheads="1"/>
              </p:cNvSpPr>
              <p:nvPr/>
            </p:nvSpPr>
            <p:spPr bwMode="auto">
              <a:xfrm>
                <a:off x="3762" y="2024"/>
                <a:ext cx="1280" cy="282"/>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r>
                  <a:rPr lang="fr-FR" altLang="ja-JP" sz="3200" b="1">
                    <a:solidFill>
                      <a:schemeClr val="accent2"/>
                    </a:solidFill>
                    <a:latin typeface="Times New Roman" panose="02020603050405020304" pitchFamily="18" charset="0"/>
                    <a:ea typeface="ＭＳ Ｐゴシック" panose="020B0600070205080204" pitchFamily="34" charset="-128"/>
                    <a:cs typeface="DejaVu Sans" pitchFamily="34" charset="0"/>
                  </a:rPr>
                  <a:t>bin</a:t>
                </a:r>
              </a:p>
            </p:txBody>
          </p:sp>
          <p:sp>
            <p:nvSpPr>
              <p:cNvPr id="459791" name="Rectangle 39"/>
              <p:cNvSpPr>
                <a:spLocks noChangeArrowheads="1"/>
              </p:cNvSpPr>
              <p:nvPr/>
            </p:nvSpPr>
            <p:spPr bwMode="auto">
              <a:xfrm>
                <a:off x="2482" y="2024"/>
                <a:ext cx="1280" cy="282"/>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r>
                  <a:rPr lang="fr-FR" altLang="ja-JP" sz="3200" b="1">
                    <a:solidFill>
                      <a:srgbClr val="000000"/>
                    </a:solidFill>
                    <a:latin typeface="Times New Roman" panose="02020603050405020304" pitchFamily="18" charset="0"/>
                    <a:ea typeface="ＭＳ Ｐゴシック" panose="020B0600070205080204" pitchFamily="34" charset="-128"/>
                    <a:cs typeface="DejaVu Sans" pitchFamily="34" charset="0"/>
                  </a:rPr>
                  <a:t>Lehrer</a:t>
                </a:r>
              </a:p>
            </p:txBody>
          </p:sp>
          <p:sp>
            <p:nvSpPr>
              <p:cNvPr id="459792" name="Rectangle 40"/>
              <p:cNvSpPr>
                <a:spLocks noChangeArrowheads="1"/>
              </p:cNvSpPr>
              <p:nvPr/>
            </p:nvSpPr>
            <p:spPr bwMode="auto">
              <a:xfrm>
                <a:off x="1202" y="2024"/>
                <a:ext cx="1280" cy="282"/>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r>
                  <a:rPr lang="fr-FR" altLang="ja-JP" sz="3200" b="1">
                    <a:solidFill>
                      <a:srgbClr val="000000"/>
                    </a:solidFill>
                    <a:latin typeface="Times New Roman" panose="02020603050405020304" pitchFamily="18" charset="0"/>
                    <a:ea typeface="ＭＳ Ｐゴシック" panose="020B0600070205080204" pitchFamily="34" charset="-128"/>
                    <a:cs typeface="DejaVu Sans" pitchFamily="34" charset="0"/>
                  </a:rPr>
                  <a:t>ich</a:t>
                </a:r>
              </a:p>
            </p:txBody>
          </p:sp>
          <p:sp>
            <p:nvSpPr>
              <p:cNvPr id="459793" name="Line 41"/>
              <p:cNvSpPr>
                <a:spLocks noChangeShapeType="1"/>
              </p:cNvSpPr>
              <p:nvPr/>
            </p:nvSpPr>
            <p:spPr bwMode="auto">
              <a:xfrm>
                <a:off x="1202" y="2024"/>
                <a:ext cx="3840"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59794" name="Line 42"/>
              <p:cNvSpPr>
                <a:spLocks noChangeShapeType="1"/>
              </p:cNvSpPr>
              <p:nvPr/>
            </p:nvSpPr>
            <p:spPr bwMode="auto">
              <a:xfrm>
                <a:off x="1202" y="2306"/>
                <a:ext cx="38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59795" name="Line 44"/>
              <p:cNvSpPr>
                <a:spLocks noChangeShapeType="1"/>
              </p:cNvSpPr>
              <p:nvPr/>
            </p:nvSpPr>
            <p:spPr bwMode="auto">
              <a:xfrm>
                <a:off x="1202" y="2624"/>
                <a:ext cx="3840"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59796" name="Line 45"/>
              <p:cNvSpPr>
                <a:spLocks noChangeShapeType="1"/>
              </p:cNvSpPr>
              <p:nvPr/>
            </p:nvSpPr>
            <p:spPr bwMode="auto">
              <a:xfrm>
                <a:off x="1202" y="2024"/>
                <a:ext cx="0" cy="60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59797" name="Line 46"/>
              <p:cNvSpPr>
                <a:spLocks noChangeShapeType="1"/>
              </p:cNvSpPr>
              <p:nvPr/>
            </p:nvSpPr>
            <p:spPr bwMode="auto">
              <a:xfrm>
                <a:off x="2482" y="2024"/>
                <a:ext cx="0" cy="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59798" name="Line 47"/>
              <p:cNvSpPr>
                <a:spLocks noChangeShapeType="1"/>
              </p:cNvSpPr>
              <p:nvPr/>
            </p:nvSpPr>
            <p:spPr bwMode="auto">
              <a:xfrm>
                <a:off x="3762" y="2024"/>
                <a:ext cx="0" cy="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59799" name="Line 48"/>
              <p:cNvSpPr>
                <a:spLocks noChangeShapeType="1"/>
              </p:cNvSpPr>
              <p:nvPr/>
            </p:nvSpPr>
            <p:spPr bwMode="auto">
              <a:xfrm>
                <a:off x="5042" y="2024"/>
                <a:ext cx="0" cy="60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459800" name="Text Box 49"/>
            <p:cNvSpPr txBox="1">
              <a:spLocks noChangeArrowheads="1"/>
            </p:cNvSpPr>
            <p:nvPr/>
          </p:nvSpPr>
          <p:spPr bwMode="auto">
            <a:xfrm>
              <a:off x="158" y="2251"/>
              <a:ext cx="953" cy="186"/>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74000"/>
                </a:lnSpc>
                <a:spcBef>
                  <a:spcPct val="50000"/>
                </a:spcBef>
                <a:buClr>
                  <a:srgbClr val="000000"/>
                </a:buClr>
                <a:buSzPct val="100000"/>
                <a:buFont typeface="Times New Roman" panose="02020603050405020304" pitchFamily="18" charset="0"/>
                <a:buNone/>
              </a:pPr>
              <a:r>
                <a:rPr lang="fr-FR" altLang="fr-FR" b="1" dirty="0" err="1">
                  <a:solidFill>
                    <a:schemeClr val="accent2"/>
                  </a:solidFill>
                </a:rPr>
                <a:t>German</a:t>
              </a:r>
              <a:endParaRPr lang="fr-FR" altLang="fr-FR" b="1" dirty="0">
                <a:solidFill>
                  <a:schemeClr val="accent2"/>
                </a:solidFill>
              </a:endParaRPr>
            </a:p>
          </p:txBody>
        </p:sp>
        <p:sp>
          <p:nvSpPr>
            <p:cNvPr id="459801" name="Text Box 51"/>
            <p:cNvSpPr txBox="1">
              <a:spLocks noChangeArrowheads="1"/>
            </p:cNvSpPr>
            <p:nvPr/>
          </p:nvSpPr>
          <p:spPr bwMode="auto">
            <a:xfrm>
              <a:off x="386" y="1888"/>
              <a:ext cx="816" cy="25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74000"/>
                </a:lnSpc>
                <a:spcBef>
                  <a:spcPct val="50000"/>
                </a:spcBef>
                <a:buClr>
                  <a:srgbClr val="000000"/>
                </a:buClr>
                <a:buSzPct val="100000"/>
                <a:buFont typeface="Times New Roman" panose="02020603050405020304" pitchFamily="18" charset="0"/>
                <a:buNone/>
              </a:pPr>
              <a:r>
                <a:rPr lang="fr-FR" altLang="fr-FR" sz="2800" b="1">
                  <a:latin typeface="Times New Roman" panose="02020603050405020304" pitchFamily="18" charset="0"/>
                </a:rPr>
                <a:t>(dass)</a:t>
              </a:r>
            </a:p>
          </p:txBody>
        </p:sp>
      </p:grpSp>
      <p:grpSp>
        <p:nvGrpSpPr>
          <p:cNvPr id="459842" name="Group 66"/>
          <p:cNvGrpSpPr>
            <a:grpSpLocks/>
          </p:cNvGrpSpPr>
          <p:nvPr/>
        </p:nvGrpSpPr>
        <p:grpSpPr bwMode="auto">
          <a:xfrm>
            <a:off x="3331721" y="5186660"/>
            <a:ext cx="5807293" cy="1242984"/>
            <a:chOff x="2064" y="3294"/>
            <a:chExt cx="3311" cy="1287"/>
          </a:xfrm>
        </p:grpSpPr>
        <p:sp>
          <p:nvSpPr>
            <p:cNvPr id="459843" name="AutoShape 67"/>
            <p:cNvSpPr>
              <a:spLocks noChangeArrowheads="1"/>
            </p:cNvSpPr>
            <p:nvPr/>
          </p:nvSpPr>
          <p:spPr bwMode="auto">
            <a:xfrm>
              <a:off x="2064" y="3294"/>
              <a:ext cx="3311" cy="907"/>
            </a:xfrm>
            <a:prstGeom prst="wedgeRoundRectCallout">
              <a:avLst>
                <a:gd name="adj1" fmla="val -80472"/>
                <a:gd name="adj2" fmla="val -35005"/>
                <a:gd name="adj3" fmla="val 16667"/>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59844" name="Text Box 68"/>
            <p:cNvSpPr txBox="1">
              <a:spLocks noChangeArrowheads="1"/>
            </p:cNvSpPr>
            <p:nvPr/>
          </p:nvSpPr>
          <p:spPr bwMode="auto">
            <a:xfrm>
              <a:off x="2245" y="3336"/>
              <a:ext cx="3055" cy="12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eaLnBrk="1" hangingPunct="1">
                <a:spcBef>
                  <a:spcPts val="1750"/>
                </a:spcBef>
                <a:buClr>
                  <a:srgbClr val="000000"/>
                </a:buClr>
                <a:buSzPct val="100000"/>
                <a:buFont typeface="Times New Roman" panose="02020603050405020304" pitchFamily="18" charset="0"/>
                <a:buNone/>
              </a:pPr>
              <a:r>
                <a:rPr lang="en-US" altLang="fr-FR" sz="2400" b="1" dirty="0"/>
                <a:t> In German too, the verb is at the end, at least in </a:t>
              </a:r>
              <a:r>
                <a:rPr lang="en-US" altLang="fr-FR" sz="2400" b="1" dirty="0" err="1"/>
                <a:t>dependant</a:t>
              </a:r>
              <a:r>
                <a:rPr lang="en-US" altLang="fr-FR" sz="2400" b="1" dirty="0"/>
                <a:t> clauses! </a:t>
              </a:r>
              <a:endParaRPr lang="fr-FR" altLang="fr-FR" sz="2400" b="1" dirty="0"/>
            </a:p>
          </p:txBody>
        </p:sp>
      </p:grpSp>
      <p:pic>
        <p:nvPicPr>
          <p:cNvPr id="459846" name="Picture 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41888"/>
            <a:ext cx="1547813" cy="1916112"/>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6</a:t>
            </a:fld>
            <a:endParaRPr lang="fr-FR"/>
          </a:p>
        </p:txBody>
      </p:sp>
      <p:grpSp>
        <p:nvGrpSpPr>
          <p:cNvPr id="75" name="Group 66"/>
          <p:cNvGrpSpPr>
            <a:grpSpLocks/>
          </p:cNvGrpSpPr>
          <p:nvPr/>
        </p:nvGrpSpPr>
        <p:grpSpPr bwMode="auto">
          <a:xfrm>
            <a:off x="96689" y="171996"/>
            <a:ext cx="5359401" cy="911715"/>
            <a:chOff x="1924" y="3255"/>
            <a:chExt cx="3376" cy="944"/>
          </a:xfrm>
        </p:grpSpPr>
        <p:sp>
          <p:nvSpPr>
            <p:cNvPr id="76" name="AutoShape 67"/>
            <p:cNvSpPr>
              <a:spLocks noChangeArrowheads="1"/>
            </p:cNvSpPr>
            <p:nvPr/>
          </p:nvSpPr>
          <p:spPr bwMode="auto">
            <a:xfrm>
              <a:off x="1924" y="3255"/>
              <a:ext cx="3311" cy="907"/>
            </a:xfrm>
            <a:prstGeom prst="wedgeRoundRectCallout">
              <a:avLst>
                <a:gd name="adj1" fmla="val -33356"/>
                <a:gd name="adj2" fmla="val 486924"/>
                <a:gd name="adj3" fmla="val 16667"/>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77" name="Text Box 68"/>
            <p:cNvSpPr txBox="1">
              <a:spLocks noChangeArrowheads="1"/>
            </p:cNvSpPr>
            <p:nvPr/>
          </p:nvSpPr>
          <p:spPr bwMode="auto">
            <a:xfrm>
              <a:off x="2245" y="3336"/>
              <a:ext cx="3055" cy="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eaLnBrk="1" hangingPunct="1">
                <a:spcBef>
                  <a:spcPts val="1750"/>
                </a:spcBef>
                <a:buClr>
                  <a:srgbClr val="000000"/>
                </a:buClr>
                <a:buSzPct val="100000"/>
                <a:buFont typeface="Times New Roman" panose="02020603050405020304" pitchFamily="18" charset="0"/>
                <a:buNone/>
              </a:pPr>
              <a:r>
                <a:rPr lang="en-US" altLang="fr-FR" sz="2400" b="1" dirty="0"/>
                <a:t>I have learnt German and have a good mastery of it.</a:t>
              </a:r>
            </a:p>
          </p:txBody>
        </p:sp>
      </p:grpSp>
      <p:grpSp>
        <p:nvGrpSpPr>
          <p:cNvPr id="609450" name="Group 170"/>
          <p:cNvGrpSpPr>
            <a:grpSpLocks/>
          </p:cNvGrpSpPr>
          <p:nvPr/>
        </p:nvGrpSpPr>
        <p:grpSpPr bwMode="auto">
          <a:xfrm>
            <a:off x="1257300" y="1512763"/>
            <a:ext cx="7923212" cy="2232025"/>
            <a:chOff x="385" y="845"/>
            <a:chExt cx="4900" cy="1098"/>
          </a:xfrm>
        </p:grpSpPr>
        <p:sp>
          <p:nvSpPr>
            <p:cNvPr id="459819" name="Text Box 30"/>
            <p:cNvSpPr txBox="1">
              <a:spLocks noChangeArrowheads="1"/>
            </p:cNvSpPr>
            <p:nvPr/>
          </p:nvSpPr>
          <p:spPr bwMode="auto">
            <a:xfrm>
              <a:off x="385" y="1117"/>
              <a:ext cx="908" cy="145"/>
            </a:xfrm>
            <a:prstGeom prst="rect">
              <a:avLst/>
            </a:prstGeom>
            <a:solidFill>
              <a:srgbClr val="CC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74000"/>
                </a:lnSpc>
                <a:spcBef>
                  <a:spcPct val="50000"/>
                </a:spcBef>
                <a:buClr>
                  <a:srgbClr val="000000"/>
                </a:buClr>
                <a:buSzPct val="100000"/>
                <a:buFont typeface="Times New Roman" panose="02020603050405020304" pitchFamily="18" charset="0"/>
                <a:buNone/>
              </a:pPr>
              <a:r>
                <a:rPr lang="fr-FR" altLang="fr-FR" b="1" dirty="0" err="1">
                  <a:solidFill>
                    <a:schemeClr val="accent2"/>
                  </a:solidFill>
                </a:rPr>
                <a:t>Japanese</a:t>
              </a:r>
              <a:endParaRPr lang="fr-FR" altLang="fr-FR" b="1" dirty="0">
                <a:solidFill>
                  <a:schemeClr val="accent2"/>
                </a:solidFill>
              </a:endParaRPr>
            </a:p>
          </p:txBody>
        </p:sp>
        <p:grpSp>
          <p:nvGrpSpPr>
            <p:cNvPr id="459820" name="Group 169"/>
            <p:cNvGrpSpPr>
              <a:grpSpLocks/>
            </p:cNvGrpSpPr>
            <p:nvPr/>
          </p:nvGrpSpPr>
          <p:grpSpPr bwMode="auto">
            <a:xfrm>
              <a:off x="1430" y="845"/>
              <a:ext cx="3855" cy="1098"/>
              <a:chOff x="1429" y="845"/>
              <a:chExt cx="3855" cy="1098"/>
            </a:xfrm>
          </p:grpSpPr>
          <p:sp>
            <p:nvSpPr>
              <p:cNvPr id="459821" name="Rectangle 137"/>
              <p:cNvSpPr>
                <a:spLocks noChangeArrowheads="1"/>
              </p:cNvSpPr>
              <p:nvPr/>
            </p:nvSpPr>
            <p:spPr bwMode="auto">
              <a:xfrm>
                <a:off x="3999" y="1630"/>
                <a:ext cx="1285" cy="313"/>
              </a:xfrm>
              <a:prstGeom prst="rect">
                <a:avLst/>
              </a:prstGeom>
              <a:solidFill>
                <a:srgbClr val="CC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r>
                  <a:rPr lang="fr-FR" altLang="ja-JP" sz="3600" b="1">
                    <a:solidFill>
                      <a:schemeClr val="accent2"/>
                    </a:solidFill>
                    <a:latin typeface="Times New Roman" panose="02020603050405020304" pitchFamily="18" charset="0"/>
                    <a:ea typeface="ＭＳ Ｐゴシック" panose="020B0600070205080204" pitchFamily="34" charset="-128"/>
                    <a:cs typeface="DejaVu Sans" pitchFamily="34" charset="0"/>
                  </a:rPr>
                  <a:t>V</a:t>
                </a:r>
                <a:endParaRPr lang="fr-FR" altLang="fr-FR" sz="3600" b="1">
                  <a:solidFill>
                    <a:schemeClr val="accent2"/>
                  </a:solidFill>
                  <a:latin typeface="Times New Roman" panose="02020603050405020304" pitchFamily="18" charset="0"/>
                  <a:ea typeface="ＭＳ Ｐゴシック" panose="020B0600070205080204" pitchFamily="34" charset="-128"/>
                  <a:cs typeface="DejaVu Sans" pitchFamily="34" charset="0"/>
                </a:endParaRPr>
              </a:p>
            </p:txBody>
          </p:sp>
          <p:sp>
            <p:nvSpPr>
              <p:cNvPr id="459822" name="Rectangle 136"/>
              <p:cNvSpPr>
                <a:spLocks noChangeArrowheads="1"/>
              </p:cNvSpPr>
              <p:nvPr/>
            </p:nvSpPr>
            <p:spPr bwMode="auto">
              <a:xfrm>
                <a:off x="2714" y="1630"/>
                <a:ext cx="1285" cy="313"/>
              </a:xfrm>
              <a:prstGeom prst="rect">
                <a:avLst/>
              </a:prstGeom>
              <a:solidFill>
                <a:srgbClr val="CC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endParaRPr lang="fr-FR" altLang="fr-FR" sz="3200">
                  <a:solidFill>
                    <a:srgbClr val="000000"/>
                  </a:solidFill>
                  <a:latin typeface="Times New Roman" panose="02020603050405020304" pitchFamily="18" charset="0"/>
                </a:endParaRPr>
              </a:p>
            </p:txBody>
          </p:sp>
          <p:sp>
            <p:nvSpPr>
              <p:cNvPr id="459823" name="Rectangle 135"/>
              <p:cNvSpPr>
                <a:spLocks noChangeArrowheads="1"/>
              </p:cNvSpPr>
              <p:nvPr/>
            </p:nvSpPr>
            <p:spPr bwMode="auto">
              <a:xfrm>
                <a:off x="1429" y="1630"/>
                <a:ext cx="1285" cy="313"/>
              </a:xfrm>
              <a:prstGeom prst="rect">
                <a:avLst/>
              </a:prstGeom>
              <a:solidFill>
                <a:srgbClr val="CC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endParaRPr lang="fr-FR" altLang="fr-FR" sz="3200">
                  <a:solidFill>
                    <a:srgbClr val="000000"/>
                  </a:solidFill>
                  <a:latin typeface="Times New Roman" panose="02020603050405020304" pitchFamily="18" charset="0"/>
                </a:endParaRPr>
              </a:p>
            </p:txBody>
          </p:sp>
          <p:sp>
            <p:nvSpPr>
              <p:cNvPr id="459824" name="Rectangle 134"/>
              <p:cNvSpPr>
                <a:spLocks noChangeArrowheads="1"/>
              </p:cNvSpPr>
              <p:nvPr/>
            </p:nvSpPr>
            <p:spPr bwMode="auto">
              <a:xfrm>
                <a:off x="3999" y="1374"/>
                <a:ext cx="1285" cy="256"/>
              </a:xfrm>
              <a:prstGeom prst="rect">
                <a:avLst/>
              </a:prstGeom>
              <a:solidFill>
                <a:srgbClr val="CC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r>
                  <a:rPr lang="fr-FR" altLang="fr-FR" sz="2400">
                    <a:latin typeface="Times New Roman" panose="02020603050405020304" pitchFamily="18" charset="0"/>
                    <a:ea typeface="ＭＳ Ｐゴシック" panose="020B0600070205080204" pitchFamily="34" charset="-128"/>
                    <a:cs typeface="DejaVu Sans" pitchFamily="34" charset="0"/>
                  </a:rPr>
                  <a:t>am</a:t>
                </a:r>
              </a:p>
            </p:txBody>
          </p:sp>
          <p:sp>
            <p:nvSpPr>
              <p:cNvPr id="459825" name="Rectangle 133"/>
              <p:cNvSpPr>
                <a:spLocks noChangeArrowheads="1"/>
              </p:cNvSpPr>
              <p:nvPr/>
            </p:nvSpPr>
            <p:spPr bwMode="auto">
              <a:xfrm>
                <a:off x="2714" y="1374"/>
                <a:ext cx="1285" cy="256"/>
              </a:xfrm>
              <a:prstGeom prst="rect">
                <a:avLst/>
              </a:prstGeom>
              <a:solidFill>
                <a:srgbClr val="CC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r>
                  <a:rPr lang="fr-FR" altLang="fr-FR" sz="2400">
                    <a:solidFill>
                      <a:srgbClr val="000000"/>
                    </a:solidFill>
                    <a:latin typeface="Times New Roman" panose="02020603050405020304" pitchFamily="18" charset="0"/>
                  </a:rPr>
                  <a:t>teacher</a:t>
                </a:r>
              </a:p>
            </p:txBody>
          </p:sp>
          <p:sp>
            <p:nvSpPr>
              <p:cNvPr id="459826" name="Rectangle 132"/>
              <p:cNvSpPr>
                <a:spLocks noChangeArrowheads="1"/>
              </p:cNvSpPr>
              <p:nvPr/>
            </p:nvSpPr>
            <p:spPr bwMode="auto">
              <a:xfrm>
                <a:off x="1429" y="1374"/>
                <a:ext cx="1285" cy="256"/>
              </a:xfrm>
              <a:prstGeom prst="rect">
                <a:avLst/>
              </a:prstGeom>
              <a:solidFill>
                <a:srgbClr val="CC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r>
                  <a:rPr lang="fr-FR" altLang="fr-FR" sz="2400">
                    <a:solidFill>
                      <a:srgbClr val="000000"/>
                    </a:solidFill>
                    <a:latin typeface="Times New Roman" panose="02020603050405020304" pitchFamily="18" charset="0"/>
                  </a:rPr>
                  <a:t>I</a:t>
                </a:r>
              </a:p>
            </p:txBody>
          </p:sp>
          <p:sp>
            <p:nvSpPr>
              <p:cNvPr id="459827" name="Rectangle 131"/>
              <p:cNvSpPr>
                <a:spLocks noChangeArrowheads="1"/>
              </p:cNvSpPr>
              <p:nvPr/>
            </p:nvSpPr>
            <p:spPr bwMode="auto">
              <a:xfrm>
                <a:off x="3999" y="1118"/>
                <a:ext cx="1285" cy="256"/>
              </a:xfrm>
              <a:prstGeom prst="rect">
                <a:avLst/>
              </a:prstGeom>
              <a:solidFill>
                <a:srgbClr val="CC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r>
                  <a:rPr lang="fr-FR" altLang="fr-FR" sz="3200">
                    <a:solidFill>
                      <a:schemeClr val="accent2"/>
                    </a:solidFill>
                    <a:latin typeface="Times New Roman" panose="02020603050405020304" pitchFamily="18" charset="0"/>
                  </a:rPr>
                  <a:t>desu</a:t>
                </a:r>
              </a:p>
            </p:txBody>
          </p:sp>
          <p:sp>
            <p:nvSpPr>
              <p:cNvPr id="459828" name="Rectangle 130"/>
              <p:cNvSpPr>
                <a:spLocks noChangeArrowheads="1"/>
              </p:cNvSpPr>
              <p:nvPr/>
            </p:nvSpPr>
            <p:spPr bwMode="auto">
              <a:xfrm>
                <a:off x="2714" y="1118"/>
                <a:ext cx="1285" cy="256"/>
              </a:xfrm>
              <a:prstGeom prst="rect">
                <a:avLst/>
              </a:prstGeom>
              <a:solidFill>
                <a:srgbClr val="CC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r>
                  <a:rPr lang="fr-FR" altLang="fr-FR" sz="3200">
                    <a:solidFill>
                      <a:srgbClr val="000000"/>
                    </a:solidFill>
                    <a:latin typeface="Times New Roman" panose="02020603050405020304" pitchFamily="18" charset="0"/>
                  </a:rPr>
                  <a:t>sensei</a:t>
                </a:r>
              </a:p>
            </p:txBody>
          </p:sp>
          <p:sp>
            <p:nvSpPr>
              <p:cNvPr id="459829" name="Rectangle 129"/>
              <p:cNvSpPr>
                <a:spLocks noChangeArrowheads="1"/>
              </p:cNvSpPr>
              <p:nvPr/>
            </p:nvSpPr>
            <p:spPr bwMode="auto">
              <a:xfrm>
                <a:off x="1429" y="1118"/>
                <a:ext cx="1285" cy="256"/>
              </a:xfrm>
              <a:prstGeom prst="rect">
                <a:avLst/>
              </a:prstGeom>
              <a:solidFill>
                <a:srgbClr val="CC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000000"/>
                  </a:buClr>
                  <a:buSzPct val="100000"/>
                  <a:buFont typeface="Times New Roman" panose="02020603050405020304" pitchFamily="18" charset="0"/>
                  <a:buNone/>
                </a:pPr>
                <a:r>
                  <a:rPr lang="fr-FR" altLang="fr-FR" sz="3200">
                    <a:solidFill>
                      <a:srgbClr val="000000"/>
                    </a:solidFill>
                    <a:latin typeface="Times New Roman" panose="02020603050405020304" pitchFamily="18" charset="0"/>
                  </a:rPr>
                  <a:t>watashi wa</a:t>
                </a:r>
              </a:p>
            </p:txBody>
          </p:sp>
          <p:sp>
            <p:nvSpPr>
              <p:cNvPr id="459830" name="Rectangle 128"/>
              <p:cNvSpPr>
                <a:spLocks noChangeArrowheads="1"/>
              </p:cNvSpPr>
              <p:nvPr/>
            </p:nvSpPr>
            <p:spPr bwMode="auto">
              <a:xfrm>
                <a:off x="3999" y="845"/>
                <a:ext cx="1285" cy="273"/>
              </a:xfrm>
              <a:prstGeom prst="rect">
                <a:avLst/>
              </a:prstGeom>
              <a:solidFill>
                <a:srgbClr val="CC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15000"/>
                  </a:spcBef>
                  <a:buClr>
                    <a:srgbClr val="000000"/>
                  </a:buClr>
                  <a:buSzPct val="100000"/>
                  <a:buFont typeface="Times New Roman" panose="02020603050405020304" pitchFamily="18" charset="0"/>
                  <a:buNone/>
                </a:pPr>
                <a:r>
                  <a:rPr lang="ja-JP" altLang="fr-FR" sz="3200" b="1">
                    <a:solidFill>
                      <a:schemeClr val="accent2"/>
                    </a:solidFill>
                    <a:latin typeface="Times New Roman" panose="02020603050405020304" pitchFamily="18" charset="0"/>
                    <a:ea typeface="ＭＳ Ｐゴシック" panose="020B0600070205080204" pitchFamily="34" charset="-128"/>
                    <a:cs typeface="DejaVu Sans" pitchFamily="34" charset="0"/>
                  </a:rPr>
                  <a:t>です</a:t>
                </a:r>
                <a:endParaRPr lang="fr-FR" altLang="fr-FR" sz="3200" b="1">
                  <a:solidFill>
                    <a:schemeClr val="accent2"/>
                  </a:solidFill>
                  <a:latin typeface="Times New Roman" panose="02020603050405020304" pitchFamily="18" charset="0"/>
                  <a:ea typeface="ＭＳ Ｐゴシック" panose="020B0600070205080204" pitchFamily="34" charset="-128"/>
                  <a:cs typeface="DejaVu Sans" pitchFamily="34" charset="0"/>
                </a:endParaRPr>
              </a:p>
            </p:txBody>
          </p:sp>
          <p:sp>
            <p:nvSpPr>
              <p:cNvPr id="459831" name="Rectangle 127"/>
              <p:cNvSpPr>
                <a:spLocks noChangeArrowheads="1"/>
              </p:cNvSpPr>
              <p:nvPr/>
            </p:nvSpPr>
            <p:spPr bwMode="auto">
              <a:xfrm>
                <a:off x="2714" y="845"/>
                <a:ext cx="1285" cy="273"/>
              </a:xfrm>
              <a:prstGeom prst="rect">
                <a:avLst/>
              </a:prstGeom>
              <a:solidFill>
                <a:srgbClr val="CC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15000"/>
                  </a:spcBef>
                  <a:buClr>
                    <a:srgbClr val="000000"/>
                  </a:buClr>
                  <a:buSzPct val="100000"/>
                  <a:buFont typeface="Times New Roman" panose="02020603050405020304" pitchFamily="18" charset="0"/>
                  <a:buNone/>
                </a:pPr>
                <a:r>
                  <a:rPr lang="ja-JP" altLang="fr-FR" sz="3200" b="1">
                    <a:solidFill>
                      <a:srgbClr val="000000"/>
                    </a:solidFill>
                    <a:latin typeface="Times New Roman" panose="02020603050405020304" pitchFamily="18" charset="0"/>
                    <a:ea typeface="ＭＳ Ｐゴシック" panose="020B0600070205080204" pitchFamily="34" charset="-128"/>
                    <a:cs typeface="DejaVu Sans" pitchFamily="34" charset="0"/>
                  </a:rPr>
                  <a:t>せんせい</a:t>
                </a:r>
                <a:endParaRPr lang="fr-FR" altLang="fr-FR" sz="3200" b="1">
                  <a:solidFill>
                    <a:srgbClr val="000000"/>
                  </a:solidFill>
                  <a:latin typeface="Times New Roman" panose="02020603050405020304" pitchFamily="18" charset="0"/>
                  <a:ea typeface="ＭＳ Ｐゴシック" panose="020B0600070205080204" pitchFamily="34" charset="-128"/>
                  <a:cs typeface="DejaVu Sans" pitchFamily="34" charset="0"/>
                </a:endParaRPr>
              </a:p>
            </p:txBody>
          </p:sp>
          <p:sp>
            <p:nvSpPr>
              <p:cNvPr id="459832" name="Rectangle 126"/>
              <p:cNvSpPr>
                <a:spLocks noChangeArrowheads="1"/>
              </p:cNvSpPr>
              <p:nvPr/>
            </p:nvSpPr>
            <p:spPr bwMode="auto">
              <a:xfrm>
                <a:off x="1429" y="845"/>
                <a:ext cx="1285" cy="273"/>
              </a:xfrm>
              <a:prstGeom prst="rect">
                <a:avLst/>
              </a:prstGeom>
              <a:solidFill>
                <a:srgbClr val="CC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15000"/>
                  </a:spcBef>
                  <a:buClr>
                    <a:srgbClr val="000000"/>
                  </a:buClr>
                  <a:buSzPct val="100000"/>
                  <a:buFont typeface="Times New Roman" panose="02020603050405020304" pitchFamily="18" charset="0"/>
                  <a:buNone/>
                </a:pPr>
                <a:r>
                  <a:rPr lang="ja-JP" altLang="fr-FR" sz="3200" b="1">
                    <a:solidFill>
                      <a:srgbClr val="000000"/>
                    </a:solidFill>
                    <a:latin typeface="Times New Roman" panose="02020603050405020304" pitchFamily="18" charset="0"/>
                    <a:ea typeface="ＭＳ Ｐゴシック" panose="020B0600070205080204" pitchFamily="34" charset="-128"/>
                    <a:cs typeface="DejaVu Sans" pitchFamily="34" charset="0"/>
                  </a:rPr>
                  <a:t>わたし　は</a:t>
                </a:r>
                <a:endParaRPr lang="fr-FR" altLang="fr-FR" sz="3200" b="1">
                  <a:solidFill>
                    <a:srgbClr val="000000"/>
                  </a:solidFill>
                  <a:latin typeface="Times New Roman" panose="02020603050405020304" pitchFamily="18" charset="0"/>
                  <a:ea typeface="ＭＳ Ｐゴシック" panose="020B0600070205080204" pitchFamily="34" charset="-128"/>
                  <a:cs typeface="DejaVu Sans" pitchFamily="34" charset="0"/>
                </a:endParaRPr>
              </a:p>
            </p:txBody>
          </p:sp>
          <p:sp>
            <p:nvSpPr>
              <p:cNvPr id="459833" name="Line 138"/>
              <p:cNvSpPr>
                <a:spLocks noChangeShapeType="1"/>
              </p:cNvSpPr>
              <p:nvPr/>
            </p:nvSpPr>
            <p:spPr bwMode="auto">
              <a:xfrm>
                <a:off x="1429" y="845"/>
                <a:ext cx="3855"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59834" name="Line 139"/>
              <p:cNvSpPr>
                <a:spLocks noChangeShapeType="1"/>
              </p:cNvSpPr>
              <p:nvPr/>
            </p:nvSpPr>
            <p:spPr bwMode="auto">
              <a:xfrm>
                <a:off x="1429" y="1118"/>
                <a:ext cx="385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59835" name="Line 140"/>
              <p:cNvSpPr>
                <a:spLocks noChangeShapeType="1"/>
              </p:cNvSpPr>
              <p:nvPr/>
            </p:nvSpPr>
            <p:spPr bwMode="auto">
              <a:xfrm>
                <a:off x="1429" y="1374"/>
                <a:ext cx="385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59836" name="Line 141"/>
              <p:cNvSpPr>
                <a:spLocks noChangeShapeType="1"/>
              </p:cNvSpPr>
              <p:nvPr/>
            </p:nvSpPr>
            <p:spPr bwMode="auto">
              <a:xfrm>
                <a:off x="1429" y="1630"/>
                <a:ext cx="385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59837" name="Line 142"/>
              <p:cNvSpPr>
                <a:spLocks noChangeShapeType="1"/>
              </p:cNvSpPr>
              <p:nvPr/>
            </p:nvSpPr>
            <p:spPr bwMode="auto">
              <a:xfrm>
                <a:off x="1429" y="1943"/>
                <a:ext cx="3855"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59838" name="Line 143"/>
              <p:cNvSpPr>
                <a:spLocks noChangeShapeType="1"/>
              </p:cNvSpPr>
              <p:nvPr/>
            </p:nvSpPr>
            <p:spPr bwMode="auto">
              <a:xfrm>
                <a:off x="1429" y="845"/>
                <a:ext cx="0" cy="109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59839" name="Line 144"/>
              <p:cNvSpPr>
                <a:spLocks noChangeShapeType="1"/>
              </p:cNvSpPr>
              <p:nvPr/>
            </p:nvSpPr>
            <p:spPr bwMode="auto">
              <a:xfrm>
                <a:off x="2714" y="845"/>
                <a:ext cx="0" cy="109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59840" name="Line 145"/>
              <p:cNvSpPr>
                <a:spLocks noChangeShapeType="1"/>
              </p:cNvSpPr>
              <p:nvPr/>
            </p:nvSpPr>
            <p:spPr bwMode="auto">
              <a:xfrm>
                <a:off x="3999" y="845"/>
                <a:ext cx="0" cy="109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59841" name="Line 146"/>
              <p:cNvSpPr>
                <a:spLocks noChangeShapeType="1"/>
              </p:cNvSpPr>
              <p:nvPr/>
            </p:nvSpPr>
            <p:spPr bwMode="auto">
              <a:xfrm>
                <a:off x="5284" y="845"/>
                <a:ext cx="0" cy="109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spTree>
    <p:extLst>
      <p:ext uri="{BB962C8B-B14F-4D97-AF65-F5344CB8AC3E}">
        <p14:creationId xmlns:p14="http://schemas.microsoft.com/office/powerpoint/2010/main" val="390004194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afterEffect">
                                  <p:stCondLst>
                                    <p:cond delay="0"/>
                                  </p:stCondLst>
                                  <p:childTnLst>
                                    <p:set>
                                      <p:cBhvr>
                                        <p:cTn id="6" dur="1" fill="hold">
                                          <p:stCondLst>
                                            <p:cond delay="0"/>
                                          </p:stCondLst>
                                        </p:cTn>
                                        <p:tgtEl>
                                          <p:spTgt spid="609450"/>
                                        </p:tgtEl>
                                        <p:attrNameLst>
                                          <p:attrName>style.visibility</p:attrName>
                                        </p:attrNameLst>
                                      </p:cBhvr>
                                      <p:to>
                                        <p:strVal val="visible"/>
                                      </p:to>
                                    </p:set>
                                    <p:anim calcmode="lin" valueType="num">
                                      <p:cBhvr additive="base">
                                        <p:cTn id="7" dur="2000" fill="hold"/>
                                        <p:tgtEl>
                                          <p:spTgt spid="609450"/>
                                        </p:tgtEl>
                                        <p:attrNameLst>
                                          <p:attrName>ppt_x</p:attrName>
                                        </p:attrNameLst>
                                      </p:cBhvr>
                                      <p:tavLst>
                                        <p:tav tm="0">
                                          <p:val>
                                            <p:strVal val="1+#ppt_w/2"/>
                                          </p:val>
                                        </p:tav>
                                        <p:tav tm="100000">
                                          <p:val>
                                            <p:strVal val="#ppt_x"/>
                                          </p:val>
                                        </p:tav>
                                      </p:tavLst>
                                    </p:anim>
                                    <p:anim calcmode="lin" valueType="num">
                                      <p:cBhvr additive="base">
                                        <p:cTn id="8" dur="2000" fill="hold"/>
                                        <p:tgtEl>
                                          <p:spTgt spid="60945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7" presetClass="entr" presetSubtype="2" fill="hold" nodeType="afterEffect">
                                  <p:stCondLst>
                                    <p:cond delay="2500"/>
                                  </p:stCondLst>
                                  <p:childTnLst>
                                    <p:set>
                                      <p:cBhvr>
                                        <p:cTn id="11" dur="1" fill="hold">
                                          <p:stCondLst>
                                            <p:cond delay="0"/>
                                          </p:stCondLst>
                                        </p:cTn>
                                        <p:tgtEl>
                                          <p:spTgt spid="609348"/>
                                        </p:tgtEl>
                                        <p:attrNameLst>
                                          <p:attrName>style.visibility</p:attrName>
                                        </p:attrNameLst>
                                      </p:cBhvr>
                                      <p:to>
                                        <p:strVal val="visible"/>
                                      </p:to>
                                    </p:set>
                                    <p:anim calcmode="lin" valueType="num">
                                      <p:cBhvr additive="base">
                                        <p:cTn id="12" dur="2000" fill="hold"/>
                                        <p:tgtEl>
                                          <p:spTgt spid="609348"/>
                                        </p:tgtEl>
                                        <p:attrNameLst>
                                          <p:attrName>ppt_x</p:attrName>
                                        </p:attrNameLst>
                                      </p:cBhvr>
                                      <p:tavLst>
                                        <p:tav tm="0">
                                          <p:val>
                                            <p:strVal val="1+#ppt_w/2"/>
                                          </p:val>
                                        </p:tav>
                                        <p:tav tm="100000">
                                          <p:val>
                                            <p:strVal val="#ppt_x"/>
                                          </p:val>
                                        </p:tav>
                                      </p:tavLst>
                                    </p:anim>
                                    <p:anim calcmode="lin" valueType="num">
                                      <p:cBhvr additive="base">
                                        <p:cTn id="13" dur="2000" fill="hold"/>
                                        <p:tgtEl>
                                          <p:spTgt spid="60934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nodeType="after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459842"/>
                                        </p:tgtEl>
                                        <p:attrNameLst>
                                          <p:attrName>style.visibility</p:attrName>
                                        </p:attrNameLst>
                                      </p:cBhvr>
                                      <p:to>
                                        <p:strVal val="visible"/>
                                      </p:to>
                                    </p:set>
                                    <p:animEffect transition="in" filter="wipe(left)">
                                      <p:cBhvr>
                                        <p:cTn id="18" dur="1000"/>
                                        <p:tgtEl>
                                          <p:spTgt spid="459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35" name="AutoShape 11"/>
          <p:cNvSpPr>
            <a:spLocks noChangeArrowheads="1"/>
          </p:cNvSpPr>
          <p:nvPr/>
        </p:nvSpPr>
        <p:spPr bwMode="auto">
          <a:xfrm>
            <a:off x="36513" y="2132856"/>
            <a:ext cx="9144000" cy="1871663"/>
          </a:xfrm>
          <a:prstGeom prst="wedgeEllipseCallout">
            <a:avLst>
              <a:gd name="adj1" fmla="val 14046"/>
              <a:gd name="adj2" fmla="val 91477"/>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2400" b="1" dirty="0"/>
              <a:t>Later on, this ability helped him constructing sentences in Japanese. </a:t>
            </a:r>
            <a:br>
              <a:rPr lang="en-US" altLang="fr-FR" sz="2400" b="1" dirty="0"/>
            </a:br>
            <a:r>
              <a:rPr lang="en-US" altLang="fr-FR" sz="2400" b="1" dirty="0"/>
              <a:t>And it is at his disposal for other languages he would like to learn.</a:t>
            </a:r>
            <a:r>
              <a:rPr lang="pl-PL" altLang="fr-FR" sz="2400" b="1" dirty="0"/>
              <a:t>…</a:t>
            </a:r>
            <a:endParaRPr lang="fr-FR" altLang="fr-FR" sz="2400" b="1" dirty="0"/>
          </a:p>
        </p:txBody>
      </p:sp>
      <p:sp>
        <p:nvSpPr>
          <p:cNvPr id="2" name="AutoShape 11"/>
          <p:cNvSpPr>
            <a:spLocks noChangeArrowheads="1"/>
          </p:cNvSpPr>
          <p:nvPr/>
        </p:nvSpPr>
        <p:spPr bwMode="auto">
          <a:xfrm>
            <a:off x="0" y="0"/>
            <a:ext cx="9144000" cy="1989138"/>
          </a:xfrm>
          <a:prstGeom prst="wedgeEllipseCallout">
            <a:avLst>
              <a:gd name="adj1" fmla="val 28231"/>
              <a:gd name="adj2" fmla="val 55347"/>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2400" b="1" dirty="0"/>
              <a:t>While learning German, he has been introducing into his plurilingual competence the ability to build up sentences with the verb at the end.</a:t>
            </a:r>
            <a:endParaRPr lang="fr-FR" altLang="fr-FR" sz="2400" b="1" dirty="0"/>
          </a:p>
        </p:txBody>
      </p:sp>
      <p:sp>
        <p:nvSpPr>
          <p:cNvPr id="3" name="AutoShape 11"/>
          <p:cNvSpPr>
            <a:spLocks noChangeArrowheads="1"/>
          </p:cNvSpPr>
          <p:nvPr/>
        </p:nvSpPr>
        <p:spPr bwMode="auto">
          <a:xfrm>
            <a:off x="0" y="4365104"/>
            <a:ext cx="9144000" cy="2205037"/>
          </a:xfrm>
          <a:prstGeom prst="wedgeEllipseCallout">
            <a:avLst>
              <a:gd name="adj1" fmla="val -33213"/>
              <a:gd name="adj2" fmla="val -56481"/>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2400" b="1" dirty="0">
                <a:solidFill>
                  <a:srgbClr val="CC0066"/>
                </a:solidFill>
              </a:rPr>
              <a:t>Thus, his plurilingual competence is a global one</a:t>
            </a:r>
            <a:r>
              <a:rPr lang="en-US" altLang="fr-FR" sz="2400" b="1" dirty="0"/>
              <a:t>: when trying to speak some Japanese, he uses an ability </a:t>
            </a:r>
            <a:r>
              <a:rPr lang="en-US" altLang="fr-FR" sz="2400" b="1" dirty="0">
                <a:solidFill>
                  <a:srgbClr val="CC0066"/>
                </a:solidFill>
              </a:rPr>
              <a:t>that is common  </a:t>
            </a:r>
            <a:r>
              <a:rPr lang="en-US" altLang="fr-FR" sz="2400" b="1" dirty="0"/>
              <a:t>to both Japanese and German!</a:t>
            </a:r>
            <a:r>
              <a:rPr lang="pl-PL" altLang="fr-FR" sz="2400" b="1" dirty="0"/>
              <a:t>!</a:t>
            </a:r>
            <a:endParaRPr lang="fr-FR" altLang="fr-FR" sz="2400" b="1" dirty="0"/>
          </a:p>
        </p:txBody>
      </p:sp>
      <p:sp>
        <p:nvSpPr>
          <p:cNvPr id="5" name="Espace réservé du numéro de diapositive 4"/>
          <p:cNvSpPr>
            <a:spLocks noGrp="1"/>
          </p:cNvSpPr>
          <p:nvPr>
            <p:ph type="sldNum" sz="quarter" idx="12"/>
          </p:nvPr>
        </p:nvSpPr>
        <p:spPr/>
        <p:txBody>
          <a:bodyPr/>
          <a:lstStyle/>
          <a:p>
            <a:pPr>
              <a:defRPr/>
            </a:pPr>
            <a:fld id="{98A05B4A-660E-4FF3-A4DF-D00CCA8BA4B2}" type="slidenum">
              <a:rPr lang="fr-FR" smtClean="0"/>
              <a:pPr>
                <a:defRPr/>
              </a:pPr>
              <a:t>7</a:t>
            </a:fld>
            <a:endParaRPr lang="fr-FR"/>
          </a:p>
        </p:txBody>
      </p:sp>
    </p:spTree>
    <p:extLst>
      <p:ext uri="{BB962C8B-B14F-4D97-AF65-F5344CB8AC3E}">
        <p14:creationId xmlns:p14="http://schemas.microsoft.com/office/powerpoint/2010/main" val="207676212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3435"/>
                                        </p:tgtEl>
                                        <p:attrNameLst>
                                          <p:attrName>style.visibility</p:attrName>
                                        </p:attrNameLst>
                                      </p:cBhvr>
                                      <p:to>
                                        <p:strVal val="visible"/>
                                      </p:to>
                                    </p:set>
                                    <p:animEffect transition="in" filter="wipe(down)">
                                      <p:cBhvr>
                                        <p:cTn id="12" dur="1000"/>
                                        <p:tgtEl>
                                          <p:spTgt spid="103435"/>
                                        </p:tgtEl>
                                      </p:cBhvr>
                                    </p:animEffect>
                                  </p:childTnLst>
                                </p:cTn>
                              </p:par>
                            </p:childTnLst>
                          </p:cTn>
                        </p:par>
                      </p:childTnLst>
                    </p:cTn>
                  </p:par>
                  <p:par>
                    <p:cTn id="13" fill="hold">
                      <p:stCondLst>
                        <p:cond delay="indefinite"/>
                      </p:stCondLst>
                      <p:childTnLst>
                        <p:par>
                          <p:cTn id="14" fill="hold" nodeType="after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5" grpId="0" animBg="1"/>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en-US"/>
              <a:t>M. Candelier Tokyo 01/02/18</a:t>
            </a:r>
            <a:endParaRPr lang="fr-FR"/>
          </a:p>
        </p:txBody>
      </p:sp>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8</a:t>
            </a:fld>
            <a:endParaRPr lang="fr-FR" dirty="0"/>
          </a:p>
        </p:txBody>
      </p:sp>
      <p:sp>
        <p:nvSpPr>
          <p:cNvPr id="9" name="ZoneTexte 8"/>
          <p:cNvSpPr txBox="1"/>
          <p:nvPr/>
        </p:nvSpPr>
        <p:spPr>
          <a:xfrm>
            <a:off x="251520" y="1220559"/>
            <a:ext cx="8598413" cy="1200329"/>
          </a:xfrm>
          <a:prstGeom prst="rect">
            <a:avLst/>
          </a:prstGeom>
          <a:solidFill>
            <a:srgbClr val="FDFFE5">
              <a:alpha val="54902"/>
            </a:srgbClr>
          </a:solidFill>
          <a:ln>
            <a:solidFill>
              <a:schemeClr val="tx1"/>
            </a:solidFill>
          </a:ln>
        </p:spPr>
        <p:txBody>
          <a:bodyPr wrap="square" rtlCol="0">
            <a:spAutoFit/>
          </a:bodyPr>
          <a:lstStyle/>
          <a:p>
            <a:r>
              <a:rPr lang="en-US" sz="2400" b="1" dirty="0"/>
              <a:t>This conception of plurilingual competence relies on psycholinguistic research work carried out on language acquisition and use in the last decades. </a:t>
            </a:r>
          </a:p>
        </p:txBody>
      </p:sp>
      <p:sp>
        <p:nvSpPr>
          <p:cNvPr id="10" name="ZoneTexte 9"/>
          <p:cNvSpPr txBox="1"/>
          <p:nvPr/>
        </p:nvSpPr>
        <p:spPr>
          <a:xfrm>
            <a:off x="272793" y="2996952"/>
            <a:ext cx="8598413" cy="3046988"/>
          </a:xfrm>
          <a:prstGeom prst="rect">
            <a:avLst/>
          </a:prstGeom>
          <a:solidFill>
            <a:srgbClr val="FDFFE5">
              <a:alpha val="54902"/>
            </a:srgbClr>
          </a:solidFill>
          <a:ln>
            <a:solidFill>
              <a:schemeClr val="tx1"/>
            </a:solidFill>
          </a:ln>
        </p:spPr>
        <p:txBody>
          <a:bodyPr wrap="square" rtlCol="0">
            <a:spAutoFit/>
          </a:bodyPr>
          <a:lstStyle/>
          <a:p>
            <a:r>
              <a:rPr lang="en-US" sz="2400" b="1" dirty="0"/>
              <a:t>For an overview of how this “holistic” (global) view has developed, see </a:t>
            </a:r>
          </a:p>
          <a:p>
            <a:endParaRPr lang="en-US" sz="2400" b="1" dirty="0"/>
          </a:p>
          <a:p>
            <a:r>
              <a:rPr lang="en-US" sz="2400" b="1" dirty="0" err="1"/>
              <a:t>Jessner</a:t>
            </a:r>
            <a:r>
              <a:rPr lang="en-US" sz="2400" b="1" dirty="0"/>
              <a:t> (2008). </a:t>
            </a:r>
            <a:r>
              <a:rPr lang="en-US" sz="2400" b="1" i="1" dirty="0"/>
              <a:t>Multicompetence approaches to language proficiency development in multilingual education</a:t>
            </a:r>
            <a:r>
              <a:rPr lang="en-US" sz="2400" b="1" dirty="0"/>
              <a:t>. </a:t>
            </a:r>
          </a:p>
          <a:p>
            <a:endParaRPr lang="en-US" sz="2400" b="1" dirty="0"/>
          </a:p>
          <a:p>
            <a:r>
              <a:rPr lang="en-US" sz="2400" b="1" dirty="0"/>
              <a:t>A few essential elements…</a:t>
            </a:r>
          </a:p>
          <a:p>
            <a:endParaRPr lang="en-US" sz="2400" b="1" dirty="0"/>
          </a:p>
        </p:txBody>
      </p:sp>
      <p:sp>
        <p:nvSpPr>
          <p:cNvPr id="11" name="Rectangle 10"/>
          <p:cNvSpPr/>
          <p:nvPr/>
        </p:nvSpPr>
        <p:spPr bwMode="auto">
          <a:xfrm>
            <a:off x="5508104" y="5096004"/>
            <a:ext cx="2520280" cy="936104"/>
          </a:xfrm>
          <a:prstGeom prst="wedgeRectCallout">
            <a:avLst>
              <a:gd name="adj1" fmla="val -67638"/>
              <a:gd name="adj2" fmla="val -7995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fr-FR" sz="2400" dirty="0"/>
              <a:t>"</a:t>
            </a:r>
            <a:r>
              <a:rPr kumimoji="0" lang="fr-FR" sz="2400" b="0" i="0" u="none" strike="noStrike" cap="none" normalizeH="0" baseline="0" dirty="0">
                <a:ln>
                  <a:noFill/>
                </a:ln>
                <a:solidFill>
                  <a:schemeClr val="tx1"/>
                </a:solidFill>
                <a:effectLst/>
                <a:latin typeface="Arial" charset="0"/>
                <a:cs typeface="Arial" charset="0"/>
              </a:rPr>
              <a:t>plurilingual" in </a:t>
            </a:r>
            <a:r>
              <a:rPr kumimoji="0" lang="fr-FR" sz="2400" b="0" i="0" u="none" strike="noStrike" cap="none" normalizeH="0" baseline="0" dirty="0" err="1">
                <a:ln>
                  <a:noFill/>
                </a:ln>
                <a:solidFill>
                  <a:schemeClr val="tx1"/>
                </a:solidFill>
                <a:effectLst/>
                <a:latin typeface="Arial" charset="0"/>
                <a:cs typeface="Arial" charset="0"/>
              </a:rPr>
              <a:t>our</a:t>
            </a:r>
            <a:r>
              <a:rPr kumimoji="0" lang="fr-FR" sz="2400" b="0" i="0" u="none" strike="noStrike" cap="none" normalizeH="0" baseline="0" dirty="0">
                <a:ln>
                  <a:noFill/>
                </a:ln>
                <a:solidFill>
                  <a:schemeClr val="tx1"/>
                </a:solidFill>
                <a:effectLst/>
                <a:latin typeface="Arial" charset="0"/>
                <a:cs typeface="Arial" charset="0"/>
              </a:rPr>
              <a:t> </a:t>
            </a:r>
            <a:r>
              <a:rPr kumimoji="0" lang="fr-FR" sz="2400" b="0" i="0" u="none" strike="noStrike" cap="none" normalizeH="0" baseline="0" dirty="0" err="1">
                <a:ln>
                  <a:noFill/>
                </a:ln>
                <a:solidFill>
                  <a:schemeClr val="tx1"/>
                </a:solidFill>
                <a:effectLst/>
                <a:latin typeface="Arial" charset="0"/>
                <a:cs typeface="Arial" charset="0"/>
              </a:rPr>
              <a:t>terminology</a:t>
            </a:r>
            <a:endParaRPr kumimoji="0" lang="fr-FR" sz="2400" b="0" i="0" u="none" strike="noStrike" cap="none" normalizeH="0" baseline="0" dirty="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6926244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extLst>
              <p:ext uri="{D42A27DB-BD31-4B8C-83A1-F6EECF244321}">
                <p14:modId xmlns:p14="http://schemas.microsoft.com/office/powerpoint/2010/main" val="486970949"/>
              </p:ext>
            </p:extLst>
          </p:nvPr>
        </p:nvGraphicFramePr>
        <p:xfrm>
          <a:off x="467544" y="476672"/>
          <a:ext cx="8136904" cy="6192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space réservé du pied de page 2"/>
          <p:cNvSpPr>
            <a:spLocks noGrp="1"/>
          </p:cNvSpPr>
          <p:nvPr>
            <p:ph type="ftr" sz="quarter" idx="11"/>
          </p:nvPr>
        </p:nvSpPr>
        <p:spPr/>
        <p:txBody>
          <a:bodyPr/>
          <a:lstStyle/>
          <a:p>
            <a:pPr>
              <a:defRPr/>
            </a:pPr>
            <a:r>
              <a:rPr lang="en-US"/>
              <a:t>M. Candelier Tokyo 01/02/18</a:t>
            </a:r>
            <a:endParaRPr lang="fr-FR"/>
          </a:p>
        </p:txBody>
      </p:sp>
      <p:sp>
        <p:nvSpPr>
          <p:cNvPr id="4" name="Espace réservé du numéro de diapositive 3"/>
          <p:cNvSpPr>
            <a:spLocks noGrp="1"/>
          </p:cNvSpPr>
          <p:nvPr>
            <p:ph type="sldNum" sz="quarter" idx="12"/>
          </p:nvPr>
        </p:nvSpPr>
        <p:spPr/>
        <p:txBody>
          <a:bodyPr/>
          <a:lstStyle/>
          <a:p>
            <a:pPr>
              <a:defRPr/>
            </a:pPr>
            <a:fld id="{98A05B4A-660E-4FF3-A4DF-D00CCA8BA4B2}" type="slidenum">
              <a:rPr lang="fr-FR" smtClean="0"/>
              <a:pPr>
                <a:defRPr/>
              </a:pPr>
              <a:t>9</a:t>
            </a:fld>
            <a:endParaRPr lang="fr-FR"/>
          </a:p>
        </p:txBody>
      </p:sp>
    </p:spTree>
    <p:extLst>
      <p:ext uri="{BB962C8B-B14F-4D97-AF65-F5344CB8AC3E}">
        <p14:creationId xmlns:p14="http://schemas.microsoft.com/office/powerpoint/2010/main" val="36181456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rganigramme hiérarchique">
  <a:themeElements>
    <a:clrScheme name="Organigramme hiérarchiq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rganigramme hiérarchiq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Organigramme hiérarchiq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rganigramme hiérarchiq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rganigramme hiérarchiq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rganigramme hiérarchiq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rganigramme hiérarchiq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rganigramme hiérarchiq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ganigramme hiérarchiq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ganigramme hiérarchiq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rganigramme hiérarchiq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rganigramme hiérarchiq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rganigramme hiérarchiq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rganigramme hiérarchiq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rganigramme hiérarchique">
  <a:themeElements>
    <a:clrScheme name="Organigramme hiérarchiq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rganigramme hiérarchiq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Organigramme hiérarchiq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rganigramme hiérarchiq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rganigramme hiérarchiq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rganigramme hiérarchiq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rganigramme hiérarchiq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rganigramme hiérarchiq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ganigramme hiérarchiq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ganigramme hiérarchiq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rganigramme hiérarchiq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rganigramme hiérarchiq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rganigramme hiérarchiq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rganigramme hiérarchiq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rganigramme hiérarchique">
  <a:themeElements>
    <a:clrScheme name="Organigramme hiérarchiq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rganigramme hiérarchiq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Organigramme hiérarchiq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rganigramme hiérarchiq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rganigramme hiérarchiq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rganigramme hiérarchiq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rganigramme hiérarchiq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rganigramme hiérarchiq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ganigramme hiérarchiq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ganigramme hiérarchiq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rganigramme hiérarchiq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rganigramme hiérarchiq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rganigramme hiérarchiq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rganigramme hiérarchiq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rganigramme hiérarchique">
  <a:themeElements>
    <a:clrScheme name="Organigramme hiérarchiq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rganigramme hiérarchiq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Organigramme hiérarchiq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rganigramme hiérarchiq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rganigramme hiérarchiq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rganigramme hiérarchiq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rganigramme hiérarchiq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rganigramme hiérarchiq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ganigramme hiérarchiq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ganigramme hiérarchiq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rganigramme hiérarchiq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rganigramme hiérarchiq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rganigramme hiérarchiq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rganigramme hiérarchiq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13106</TotalTime>
  <Words>6614</Words>
  <Application>Microsoft Office PowerPoint</Application>
  <PresentationFormat>Affichage à l'écran (4:3)</PresentationFormat>
  <Paragraphs>616</Paragraphs>
  <Slides>55</Slides>
  <Notes>53</Notes>
  <HiddenSlides>0</HiddenSlides>
  <MMClips>0</MMClips>
  <ScaleCrop>false</ScaleCrop>
  <HeadingPairs>
    <vt:vector size="6" baseType="variant">
      <vt:variant>
        <vt:lpstr>Polices utilisées</vt:lpstr>
      </vt:variant>
      <vt:variant>
        <vt:i4>6</vt:i4>
      </vt:variant>
      <vt:variant>
        <vt:lpstr>Thème</vt:lpstr>
      </vt:variant>
      <vt:variant>
        <vt:i4>4</vt:i4>
      </vt:variant>
      <vt:variant>
        <vt:lpstr>Titres des diapositives</vt:lpstr>
      </vt:variant>
      <vt:variant>
        <vt:i4>55</vt:i4>
      </vt:variant>
    </vt:vector>
  </HeadingPairs>
  <TitlesOfParts>
    <vt:vector size="65" baseType="lpstr">
      <vt:lpstr>ＭＳ Ｐゴシック</vt:lpstr>
      <vt:lpstr>Arial</vt:lpstr>
      <vt:lpstr>Arial Narrow</vt:lpstr>
      <vt:lpstr>Calibri</vt:lpstr>
      <vt:lpstr>DejaVu Sans</vt:lpstr>
      <vt:lpstr>Times New Roman</vt:lpstr>
      <vt:lpstr>Organigramme hiérarchique</vt:lpstr>
      <vt:lpstr>1_Organigramme hiérarchique</vt:lpstr>
      <vt:lpstr>4_Organigramme hiérarchique</vt:lpstr>
      <vt:lpstr>3_Organigramme hiérarchique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Anna</dc:creator>
  <cp:lastModifiedBy>Michel Candelier</cp:lastModifiedBy>
  <cp:revision>519</cp:revision>
  <dcterms:created xsi:type="dcterms:W3CDTF">2014-02-11T21:38:14Z</dcterms:created>
  <dcterms:modified xsi:type="dcterms:W3CDTF">2018-02-04T14:54:27Z</dcterms:modified>
</cp:coreProperties>
</file>